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4"/>
  </p:sldMasterIdLst>
  <p:notesMasterIdLst>
    <p:notesMasterId r:id="rId31"/>
  </p:notesMasterIdLst>
  <p:handoutMasterIdLst>
    <p:handoutMasterId r:id="rId32"/>
  </p:handoutMasterIdLst>
  <p:sldIdLst>
    <p:sldId id="1435" r:id="rId5"/>
    <p:sldId id="1436" r:id="rId6"/>
    <p:sldId id="1432" r:id="rId7"/>
    <p:sldId id="640" r:id="rId8"/>
    <p:sldId id="1431" r:id="rId9"/>
    <p:sldId id="1438" r:id="rId10"/>
    <p:sldId id="748" r:id="rId11"/>
    <p:sldId id="1441" r:id="rId12"/>
    <p:sldId id="731" r:id="rId13"/>
    <p:sldId id="643" r:id="rId14"/>
    <p:sldId id="1439" r:id="rId15"/>
    <p:sldId id="737" r:id="rId16"/>
    <p:sldId id="786" r:id="rId17"/>
    <p:sldId id="797" r:id="rId18"/>
    <p:sldId id="1428" r:id="rId19"/>
    <p:sldId id="785" r:id="rId20"/>
    <p:sldId id="792" r:id="rId21"/>
    <p:sldId id="793" r:id="rId22"/>
    <p:sldId id="795" r:id="rId23"/>
    <p:sldId id="794" r:id="rId24"/>
    <p:sldId id="796" r:id="rId25"/>
    <p:sldId id="746" r:id="rId26"/>
    <p:sldId id="1426" r:id="rId27"/>
    <p:sldId id="1440" r:id="rId28"/>
    <p:sldId id="744" r:id="rId29"/>
    <p:sldId id="1427" r:id="rId30"/>
  </p:sldIdLst>
  <p:sldSz cx="9144000" cy="5143500" type="screen16x9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>
          <p15:clr>
            <a:srgbClr val="A4A3A4"/>
          </p15:clr>
        </p15:guide>
        <p15:guide id="2" orient="horz" pos="2813">
          <p15:clr>
            <a:srgbClr val="A4A3A4"/>
          </p15:clr>
        </p15:guide>
        <p15:guide id="3" orient="horz" pos="1371">
          <p15:clr>
            <a:srgbClr val="A4A3A4"/>
          </p15:clr>
        </p15:guide>
        <p15:guide id="4" orient="horz" pos="921">
          <p15:clr>
            <a:srgbClr val="A4A3A4"/>
          </p15:clr>
        </p15:guide>
        <p15:guide id="5" orient="horz" pos="685">
          <p15:clr>
            <a:srgbClr val="A4A3A4"/>
          </p15:clr>
        </p15:guide>
        <p15:guide id="6" pos="2005">
          <p15:clr>
            <a:srgbClr val="A4A3A4"/>
          </p15:clr>
        </p15:guide>
        <p15:guide id="7" pos="5416">
          <p15:clr>
            <a:srgbClr val="A4A3A4"/>
          </p15:clr>
        </p15:guide>
        <p15:guide id="8" pos="1169">
          <p15:clr>
            <a:srgbClr val="A4A3A4"/>
          </p15:clr>
        </p15:guide>
        <p15:guide id="9" pos="3671">
          <p15:clr>
            <a:srgbClr val="A4A3A4"/>
          </p15:clr>
        </p15:guide>
        <p15:guide id="10" pos="338">
          <p15:clr>
            <a:srgbClr val="A4A3A4"/>
          </p15:clr>
        </p15:guide>
        <p15:guide id="11" pos="37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B9C2"/>
    <a:srgbClr val="E9F3F4"/>
    <a:srgbClr val="00CC66"/>
    <a:srgbClr val="44B8BE"/>
    <a:srgbClr val="4D1642"/>
    <a:srgbClr val="B4E3E5"/>
    <a:srgbClr val="000080"/>
    <a:srgbClr val="99FF99"/>
    <a:srgbClr val="00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2996" autoAdjust="0"/>
  </p:normalViewPr>
  <p:slideViewPr>
    <p:cSldViewPr snapToGrid="0" snapToObjects="1">
      <p:cViewPr varScale="1">
        <p:scale>
          <a:sx n="100" d="100"/>
          <a:sy n="100" d="100"/>
        </p:scale>
        <p:origin x="912" y="72"/>
      </p:cViewPr>
      <p:guideLst>
        <p:guide orient="horz" pos="2886"/>
        <p:guide orient="horz" pos="2813"/>
        <p:guide orient="horz" pos="1371"/>
        <p:guide orient="horz" pos="921"/>
        <p:guide orient="horz" pos="685"/>
        <p:guide pos="2005"/>
        <p:guide pos="5416"/>
        <p:guide pos="1169"/>
        <p:guide pos="3671"/>
        <p:guide pos="338"/>
        <p:guide pos="379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C7F1BD27-72D8-404C-9E7A-02C95540FD4D}" type="datetime1">
              <a:rPr lang="fr-BE" smtClean="0"/>
              <a:pPr/>
              <a:t>28-10-24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816BC8FF-AB82-EB4E-8270-0C1CBB0EE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58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BBF54C5-0DBB-9445-A2E1-56E3208975E8}" type="datetime1">
              <a:rPr lang="fr-BE" smtClean="0"/>
              <a:pPr/>
              <a:t>28-10-24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8" y="4861442"/>
            <a:ext cx="5683250" cy="4605576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7E757A5C-D737-FC40-9B05-E0EDB9686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61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1494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315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982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188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332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332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. PAGE DE GARDE PRÉ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01"/>
          <a:stretch/>
        </p:blipFill>
        <p:spPr>
          <a:xfrm>
            <a:off x="-3176" y="0"/>
            <a:ext cx="9147176" cy="305007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14752" y="1525038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 sz="2800" b="0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Title of the presentation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6349872" y="374036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B4949F-5785-4522-BAA8-DF8A79C418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05087" y="343897"/>
            <a:ext cx="1632626" cy="7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5FE7CF4-9699-4922-BE0D-8522110D27A4}"/>
              </a:ext>
            </a:extLst>
          </p:cNvPr>
          <p:cNvSpPr/>
          <p:nvPr userDrawn="1"/>
        </p:nvSpPr>
        <p:spPr>
          <a:xfrm>
            <a:off x="1563347" y="-2065468"/>
            <a:ext cx="6876028" cy="6876028"/>
          </a:xfrm>
          <a:prstGeom prst="ellipse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805B1D-0989-46BB-AF40-B7A29460E428}"/>
              </a:ext>
            </a:extLst>
          </p:cNvPr>
          <p:cNvSpPr/>
          <p:nvPr userDrawn="1"/>
        </p:nvSpPr>
        <p:spPr>
          <a:xfrm>
            <a:off x="591669" y="-588981"/>
            <a:ext cx="6876028" cy="6876028"/>
          </a:xfrm>
          <a:prstGeom prst="ellipse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4A17A677-217D-4DAD-A8AC-CDA7600EC9A5}"/>
              </a:ext>
            </a:extLst>
          </p:cNvPr>
          <p:cNvSpPr/>
          <p:nvPr userDrawn="1"/>
        </p:nvSpPr>
        <p:spPr>
          <a:xfrm>
            <a:off x="-3112460" y="-2815815"/>
            <a:ext cx="6225821" cy="5367087"/>
          </a:xfrm>
          <a:prstGeom prst="hexagon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3BD30E-3424-4772-A239-FCE218217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051" y="2073818"/>
            <a:ext cx="291899" cy="9832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72CEF48-7535-4147-801D-73B1EB87BF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932" y="4496896"/>
            <a:ext cx="1231899" cy="411307"/>
          </a:xfrm>
          <a:prstGeom prst="rect">
            <a:avLst/>
          </a:prstGeom>
        </p:spPr>
      </p:pic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B8955FBF-9920-401A-BD6A-D4245823B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01" y="4532501"/>
            <a:ext cx="1381271" cy="166651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bg1"/>
                </a:solidFill>
                <a:effectLst/>
                <a:latin typeface="Morebi Rounded Med" panose="02010101010101010101" pitchFamily="50" charset="0"/>
              </a:defRPr>
            </a:lvl1pPr>
          </a:lstStyle>
          <a:p>
            <a:endParaRPr lang="nl-BE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A84999E-7A4E-43E3-880D-8ACAC2AA77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7565" y="2172408"/>
            <a:ext cx="7188868" cy="9942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rebi Rounded Med" panose="02010101010101010101" pitchFamily="50" charset="0"/>
              </a:defRPr>
            </a:lvl1pPr>
            <a:lvl2pPr marL="401241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2pPr>
            <a:lvl3pPr marL="401241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3pPr>
            <a:lvl4pPr marL="606029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4pPr>
            <a:lvl5pPr marL="606029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09A2327-F724-46FB-AAA4-537ED866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565" y="3219231"/>
            <a:ext cx="7188868" cy="132453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rebi Rounded Med" panose="02010101010101010101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D774E-22D1-DF14-FA75-4FD1F1E130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46000"/>
          </a:blip>
          <a:srcRect r="20352"/>
          <a:stretch/>
        </p:blipFill>
        <p:spPr>
          <a:xfrm>
            <a:off x="6658053" y="4382760"/>
            <a:ext cx="809644" cy="76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2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/>
      <p:bldP spid="1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.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52" r="30595"/>
          <a:stretch/>
        </p:blipFill>
        <p:spPr>
          <a:xfrm>
            <a:off x="-512944" y="1233508"/>
            <a:ext cx="2404774" cy="2037894"/>
          </a:xfrm>
          <a:prstGeom prst="rect">
            <a:avLst/>
          </a:prstGeom>
        </p:spPr>
      </p:pic>
      <p:sp>
        <p:nvSpPr>
          <p:cNvPr id="1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29325" y="0"/>
            <a:ext cx="3114675" cy="43836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tIns="180000"/>
          <a:lstStyle>
            <a:lvl1pPr algn="ctr">
              <a:defRPr sz="2000">
                <a:latin typeface="Morebi Rounded Medium"/>
                <a:cs typeface="Morebi Rounded Medium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65240" y="1384565"/>
            <a:ext cx="1828002" cy="807244"/>
          </a:xfrm>
          <a:prstGeom prst="rect">
            <a:avLst/>
          </a:prstGeom>
        </p:spPr>
        <p:txBody>
          <a:bodyPr vert="horz" tIns="0" bIns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4000" b="0" kern="0" cap="none" spc="1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536575" y="2237815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400" b="0" i="0" cap="none" spc="100" baseline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Title of the chapter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9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/>
          <a:srcRect r="20352"/>
          <a:stretch/>
        </p:blipFill>
        <p:spPr>
          <a:xfrm>
            <a:off x="1636800" y="406888"/>
            <a:ext cx="809644" cy="760740"/>
          </a:xfrm>
          <a:prstGeom prst="rect">
            <a:avLst/>
          </a:prstGeom>
          <a:solidFill>
            <a:srgbClr val="B4E3E5">
              <a:alpha val="50196"/>
            </a:srgbClr>
          </a:solidFill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C88C3C-4F82-411A-A8EC-2FE7DF8053C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7375" y="560410"/>
            <a:ext cx="1300137" cy="41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.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4"/>
          <a:stretch/>
        </p:blipFill>
        <p:spPr>
          <a:xfrm>
            <a:off x="0" y="0"/>
            <a:ext cx="9137783" cy="4383618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65240" y="1384565"/>
            <a:ext cx="1828002" cy="807244"/>
          </a:xfrm>
          <a:prstGeom prst="rect">
            <a:avLst/>
          </a:prstGeom>
        </p:spPr>
        <p:txBody>
          <a:bodyPr vert="horz" tIns="0" bIns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4000" b="0" kern="0" cap="none" spc="1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36575" y="2237815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400" b="0" i="0" cap="none" spc="1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Title of the chapter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1716673" y="325418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55EC04-C4B0-4E43-AF6F-EE0637A5587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5" y="535420"/>
            <a:ext cx="1231899" cy="4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4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.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/>
          <a:srcRect r="20352"/>
          <a:stretch/>
        </p:blipFill>
        <p:spPr>
          <a:xfrm>
            <a:off x="6635030" y="59833"/>
            <a:ext cx="809644" cy="76074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3947" y="293567"/>
            <a:ext cx="6744266" cy="557893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i="0" kern="0" cap="none" spc="50" baseline="0">
                <a:solidFill>
                  <a:srgbClr val="4D16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2pPr>
            <a:lvl3pPr marL="9144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3pPr>
            <a:lvl4pPr marL="13716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4pPr>
            <a:lvl5pPr marL="18288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5pPr>
          </a:lstStyle>
          <a:p>
            <a:pPr lvl="0"/>
            <a:r>
              <a:rPr lang="en-US" noProof="0" dirty="0"/>
              <a:t>Title of the slide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543947" y="1487488"/>
            <a:ext cx="7987278" cy="281146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44B8BE"/>
              </a:buClr>
              <a:buSzPct val="2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A1556"/>
              </a:buClr>
              <a:buSzPct val="2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</a:defRPr>
            </a:lvl4pPr>
            <a:lvl5pPr marL="2057400" indent="-228600"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rgbClr val="37B9C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rgbClr val="37B9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9AFA87-5D99-4745-8DAA-7173D6536A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3428" y="233314"/>
            <a:ext cx="1447464" cy="4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7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9.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r="20352"/>
          <a:stretch/>
        </p:blipFill>
        <p:spPr>
          <a:xfrm>
            <a:off x="6635030" y="59833"/>
            <a:ext cx="809644" cy="76074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3947" y="293567"/>
            <a:ext cx="6744266" cy="557893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i="0" kern="0" cap="none" spc="50" baseline="0">
                <a:solidFill>
                  <a:srgbClr val="4D164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2pPr>
            <a:lvl3pPr marL="9144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3pPr>
            <a:lvl4pPr marL="13716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4pPr>
            <a:lvl5pPr marL="18288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5pPr>
          </a:lstStyle>
          <a:p>
            <a:pPr lvl="0"/>
            <a:r>
              <a:rPr lang="en-US" noProof="0" dirty="0"/>
              <a:t>Title of the slide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rgbClr val="37B9C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rgbClr val="37B9C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F51EEF-66CE-4CD2-82C4-7CD1D0A25C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3428" y="233313"/>
            <a:ext cx="1447464" cy="4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6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.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/>
          <a:srcRect r="20352"/>
          <a:stretch/>
        </p:blipFill>
        <p:spPr>
          <a:xfrm>
            <a:off x="6635030" y="59833"/>
            <a:ext cx="809644" cy="7607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B66483-10C3-4E85-B2C5-FB3CC0E76D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3428" y="239117"/>
            <a:ext cx="1447464" cy="4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6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. 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4"/>
          <a:stretch/>
        </p:blipFill>
        <p:spPr>
          <a:xfrm>
            <a:off x="0" y="0"/>
            <a:ext cx="9137783" cy="4383618"/>
          </a:xfrm>
          <a:prstGeom prst="rect">
            <a:avLst/>
          </a:prstGeom>
        </p:spPr>
      </p:pic>
      <p:sp>
        <p:nvSpPr>
          <p:cNvPr id="3" name="Oval 2"/>
          <p:cNvSpPr/>
          <p:nvPr userDrawn="1"/>
        </p:nvSpPr>
        <p:spPr>
          <a:xfrm>
            <a:off x="655092" y="1072693"/>
            <a:ext cx="1119116" cy="1119116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429901" y="2562613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3600" b="0" i="0" cap="all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1716673" y="325418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F57A8A-A5CE-4304-B126-8B36E6F814C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5" y="535420"/>
            <a:ext cx="1231899" cy="4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8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4"/>
          <a:stretch/>
        </p:blipFill>
        <p:spPr>
          <a:xfrm>
            <a:off x="0" y="0"/>
            <a:ext cx="9137783" cy="4383618"/>
          </a:xfrm>
          <a:prstGeom prst="rect">
            <a:avLst/>
          </a:prstGeom>
        </p:spPr>
      </p:pic>
      <p:sp>
        <p:nvSpPr>
          <p:cNvPr id="3" name="Oval 2"/>
          <p:cNvSpPr/>
          <p:nvPr userDrawn="1"/>
        </p:nvSpPr>
        <p:spPr>
          <a:xfrm>
            <a:off x="655092" y="1072693"/>
            <a:ext cx="1119116" cy="1119116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429901" y="2562613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3600" b="0" i="0" cap="all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92275" y="3340982"/>
            <a:ext cx="2544763" cy="37870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5pPr>
          </a:lstStyle>
          <a:p>
            <a:pPr lvl="0"/>
            <a:r>
              <a:rPr lang="fr-FR" dirty="0"/>
              <a:t>Contacts: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597140" y="3867894"/>
            <a:ext cx="2007716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3331028" y="3867894"/>
            <a:ext cx="951706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fr-FR" dirty="0"/>
              <a:t>02 729 xx xx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695534" y="3867894"/>
            <a:ext cx="2183805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fr-FR" dirty="0" err="1"/>
              <a:t>Contact@securex.be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6965390" y="3867894"/>
            <a:ext cx="1770875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fr-FR" dirty="0" err="1"/>
              <a:t>www.securex.be</a:t>
            </a:r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3027580" y="3874218"/>
            <a:ext cx="242711" cy="24271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4395614" y="3874218"/>
            <a:ext cx="242711" cy="24271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1716673" y="325418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E211367-6F5F-41A5-96D1-C2AB0F4BD48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92" y="554228"/>
            <a:ext cx="1231899" cy="4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4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Nationale Dagen - Brussel, 14 november 2024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BED53-FAEC-496C-958B-ADBC09C24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2496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464851"/>
            <a:ext cx="9146800" cy="11668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590" y="4383618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kern="0" cap="all" spc="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9248" y="4383618"/>
            <a:ext cx="5389843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kern="0" cap="all" spc="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40158" y="4486275"/>
            <a:ext cx="0" cy="7620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188108" y="4486275"/>
            <a:ext cx="0" cy="7620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 SECUREX RVB-OK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05" y="4713521"/>
            <a:ext cx="1147670" cy="36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9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2" r:id="rId3"/>
    <p:sldLayoutId id="2147483691" r:id="rId4"/>
    <p:sldLayoutId id="2147483695" r:id="rId5"/>
    <p:sldLayoutId id="2147483692" r:id="rId6"/>
    <p:sldLayoutId id="2147483681" r:id="rId7"/>
    <p:sldLayoutId id="2147483687" r:id="rId8"/>
    <p:sldLayoutId id="2147483700" r:id="rId9"/>
    <p:sldLayoutId id="214748370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maturitas.2024.10805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84F107-23F4-5089-697D-2C43858A8B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7565" y="995038"/>
            <a:ext cx="7188868" cy="1228901"/>
          </a:xfrm>
        </p:spPr>
        <p:txBody>
          <a:bodyPr>
            <a:noAutofit/>
          </a:bodyPr>
          <a:lstStyle/>
          <a:p>
            <a:r>
              <a:rPr lang="en-GB" sz="3600" dirty="0" err="1"/>
              <a:t>Menopauzeklachten</a:t>
            </a:r>
            <a:r>
              <a:rPr lang="en-GB" sz="3600" dirty="0"/>
              <a:t> </a:t>
            </a:r>
            <a:r>
              <a:rPr lang="en-GB" sz="3600" dirty="0" err="1"/>
              <a:t>en</a:t>
            </a:r>
            <a:r>
              <a:rPr lang="en-GB" sz="3600" dirty="0"/>
              <a:t> </a:t>
            </a:r>
            <a:r>
              <a:rPr lang="en-GB" sz="3600" dirty="0" err="1"/>
              <a:t>herstelbehoefte</a:t>
            </a:r>
            <a:endParaRPr lang="en-GB" sz="3600" dirty="0"/>
          </a:p>
          <a:p>
            <a:endParaRPr lang="en-GB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3C64B6-0FE7-11CB-9280-194B150EB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6875" y="2719537"/>
            <a:ext cx="6499558" cy="1624199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Philippe Kiss</a:t>
            </a:r>
          </a:p>
          <a:p>
            <a:pPr algn="r"/>
            <a:r>
              <a:rPr lang="en-GB" sz="1900" i="1" dirty="0" err="1"/>
              <a:t>Arbeidsarts</a:t>
            </a:r>
            <a:r>
              <a:rPr lang="en-GB" sz="1900" i="1" dirty="0"/>
              <a:t> </a:t>
            </a:r>
          </a:p>
          <a:p>
            <a:pPr algn="r"/>
            <a:r>
              <a:rPr lang="en-GB" sz="1900" i="1" dirty="0"/>
              <a:t>Securex EDPB</a:t>
            </a:r>
          </a:p>
          <a:p>
            <a:pPr algn="r"/>
            <a:r>
              <a:rPr lang="en-GB" sz="1900" i="1" dirty="0" err="1"/>
              <a:t>Vakgroep</a:t>
            </a:r>
            <a:r>
              <a:rPr lang="en-GB" sz="1900" i="1" dirty="0"/>
              <a:t> Volksgezondheid </a:t>
            </a:r>
            <a:r>
              <a:rPr lang="en-GB" sz="1900" i="1" dirty="0" err="1"/>
              <a:t>en</a:t>
            </a:r>
            <a:r>
              <a:rPr lang="en-GB" sz="1900" i="1" dirty="0"/>
              <a:t> </a:t>
            </a:r>
            <a:r>
              <a:rPr lang="en-GB" sz="1900" i="1" dirty="0" err="1"/>
              <a:t>Eerstelijnszorg</a:t>
            </a:r>
            <a:r>
              <a:rPr lang="en-GB" sz="1900" i="1" dirty="0"/>
              <a:t>, </a:t>
            </a:r>
            <a:r>
              <a:rPr lang="en-GB" sz="1900" i="1" dirty="0" err="1"/>
              <a:t>UGent</a:t>
            </a:r>
            <a:endParaRPr lang="en-GB" sz="1900" i="1" dirty="0"/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4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7C9FF6-FDD2-4DF2-B9D4-788031FD26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Samenstelling studiepopulatie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B876D-5412-43CA-898B-B14B725F104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1170431"/>
            <a:ext cx="7987278" cy="3044953"/>
          </a:xfrm>
        </p:spPr>
        <p:txBody>
          <a:bodyPr/>
          <a:lstStyle/>
          <a:p>
            <a:r>
              <a:rPr lang="nl-BE" dirty="0"/>
              <a:t>760 werkende vrouwen in de menopauze</a:t>
            </a:r>
          </a:p>
          <a:p>
            <a:r>
              <a:rPr lang="nl-BE" dirty="0"/>
              <a:t>gemiddelde leeftijd: 55.2 </a:t>
            </a:r>
            <a:r>
              <a:rPr lang="nl-BE" dirty="0" err="1"/>
              <a:t>jr</a:t>
            </a:r>
            <a:r>
              <a:rPr lang="nl-BE" dirty="0"/>
              <a:t> (SD 4.6 </a:t>
            </a:r>
            <a:r>
              <a:rPr lang="nl-BE" dirty="0" err="1"/>
              <a:t>jr</a:t>
            </a:r>
            <a:r>
              <a:rPr lang="nl-BE" dirty="0"/>
              <a:t>) </a:t>
            </a:r>
          </a:p>
          <a:p>
            <a:endParaRPr lang="nl-BE" dirty="0"/>
          </a:p>
          <a:p>
            <a:r>
              <a:rPr lang="nl-BE" dirty="0" err="1"/>
              <a:t>jobtype</a:t>
            </a:r>
            <a:endParaRPr lang="nl-BE" dirty="0"/>
          </a:p>
          <a:p>
            <a:pPr lvl="1"/>
            <a:r>
              <a:rPr lang="nl-BE" dirty="0"/>
              <a:t>kantoorwerk: 51.4%</a:t>
            </a:r>
          </a:p>
          <a:p>
            <a:pPr lvl="1"/>
            <a:r>
              <a:rPr lang="nl-BE" dirty="0"/>
              <a:t>binnenwerk, maar geen kantoorwerk: 35.2%</a:t>
            </a:r>
          </a:p>
          <a:p>
            <a:pPr lvl="1"/>
            <a:r>
              <a:rPr lang="nl-BE" dirty="0"/>
              <a:t>bij particulieren: 8.1%</a:t>
            </a:r>
          </a:p>
          <a:p>
            <a:r>
              <a:rPr lang="nl-BE" dirty="0"/>
              <a:t>leidinggevend</a:t>
            </a:r>
          </a:p>
          <a:p>
            <a:pPr lvl="1"/>
            <a:r>
              <a:rPr lang="nl-BE" dirty="0"/>
              <a:t>niet: 85.9%</a:t>
            </a:r>
          </a:p>
          <a:p>
            <a:pPr lvl="1"/>
            <a:endParaRPr lang="nl-BE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98D98-3ABA-4CE8-8959-0069D5F24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E0877-8AFA-DE9F-746D-7B05CF04045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2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Menopauzeklachten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23090"/>
              </p:ext>
            </p:extLst>
          </p:nvPr>
        </p:nvGraphicFramePr>
        <p:xfrm>
          <a:off x="154167" y="1835640"/>
          <a:ext cx="8681923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45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334278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%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nooit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103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13.6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vroeger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276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36.3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dirty="0" err="1"/>
                        <a:t>momenteel</a:t>
                      </a:r>
                      <a:r>
                        <a:rPr lang="en-GB" sz="2000" dirty="0"/>
                        <a:t> </a:t>
                      </a:r>
                      <a:r>
                        <a:rPr lang="en-GB" sz="2000" i="1" dirty="0" err="1"/>
                        <a:t>zonder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problemen</a:t>
                      </a:r>
                      <a:r>
                        <a:rPr lang="en-GB" sz="2000" dirty="0"/>
                        <a:t> o/h </a:t>
                      </a:r>
                      <a:r>
                        <a:rPr lang="en-GB" sz="2000" dirty="0" err="1"/>
                        <a:t>werk</a:t>
                      </a:r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178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23.4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momenteel</a:t>
                      </a:r>
                      <a:r>
                        <a:rPr lang="en-GB" sz="2000" dirty="0"/>
                        <a:t> </a:t>
                      </a:r>
                      <a:r>
                        <a:rPr lang="en-GB" sz="2000" i="1" dirty="0"/>
                        <a:t>met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problemen</a:t>
                      </a:r>
                      <a:r>
                        <a:rPr lang="en-GB" sz="2000" dirty="0"/>
                        <a:t> o/h </a:t>
                      </a:r>
                      <a:r>
                        <a:rPr lang="en-GB" sz="2000" dirty="0" err="1"/>
                        <a:t>werk</a:t>
                      </a:r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203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26.7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5A3AECE-7621-4F5C-BE41-D6132F71B27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7375" y="976885"/>
            <a:ext cx="7987278" cy="388484"/>
          </a:xfrm>
        </p:spPr>
        <p:txBody>
          <a:bodyPr/>
          <a:lstStyle/>
          <a:p>
            <a:r>
              <a:rPr lang="nl-BE" dirty="0"/>
              <a:t>warmte-opwellingen, stijfheid van gewrichten, moeheid, slecht slapen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0E531A-3E7A-A2BE-E000-2B2EDCDD1953}"/>
              </a:ext>
            </a:extLst>
          </p:cNvPr>
          <p:cNvSpPr txBox="1"/>
          <p:nvPr/>
        </p:nvSpPr>
        <p:spPr>
          <a:xfrm>
            <a:off x="7916965" y="3097688"/>
            <a:ext cx="1117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1" dirty="0">
                <a:solidFill>
                  <a:srgbClr val="000080"/>
                </a:solidFill>
                <a:latin typeface="Morebi Rounded Medium"/>
              </a:rPr>
              <a:t>86.4%</a:t>
            </a:r>
            <a:endParaRPr lang="en-GB" sz="2000" b="1" i="1" dirty="0" err="1">
              <a:solidFill>
                <a:srgbClr val="000080"/>
              </a:solidFill>
              <a:latin typeface="Morebi Rounded Medium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982108DF-0693-2205-82E9-7CC63C4AA876}"/>
              </a:ext>
            </a:extLst>
          </p:cNvPr>
          <p:cNvSpPr/>
          <p:nvPr/>
        </p:nvSpPr>
        <p:spPr>
          <a:xfrm rot="10800000">
            <a:off x="6941201" y="3084194"/>
            <a:ext cx="347012" cy="793605"/>
          </a:xfrm>
          <a:prstGeom prst="rightBrace">
            <a:avLst>
              <a:gd name="adj1" fmla="val 8333"/>
              <a:gd name="adj2" fmla="val 51032"/>
            </a:avLst>
          </a:prstGeom>
          <a:ln>
            <a:solidFill>
              <a:srgbClr val="00008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41CFAD-0E31-C4E6-6378-F42B13C1916D}"/>
              </a:ext>
            </a:extLst>
          </p:cNvPr>
          <p:cNvSpPr txBox="1"/>
          <p:nvPr/>
        </p:nvSpPr>
        <p:spPr>
          <a:xfrm>
            <a:off x="5988584" y="3277635"/>
            <a:ext cx="1117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1" dirty="0">
                <a:solidFill>
                  <a:srgbClr val="000080"/>
                </a:solidFill>
                <a:latin typeface="Morebi Rounded Medium"/>
              </a:rPr>
              <a:t>50.1%</a:t>
            </a:r>
            <a:endParaRPr lang="en-GB" sz="2000" b="1" i="1" dirty="0" err="1">
              <a:solidFill>
                <a:srgbClr val="000080"/>
              </a:solidFill>
              <a:latin typeface="Morebi Rounded Medium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922629-D8C9-0EBA-9B4F-FDF26E74833C}"/>
              </a:ext>
            </a:extLst>
          </p:cNvPr>
          <p:cNvSpPr txBox="1"/>
          <p:nvPr/>
        </p:nvSpPr>
        <p:spPr>
          <a:xfrm>
            <a:off x="4832355" y="3891189"/>
            <a:ext cx="1252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1" dirty="0">
                <a:solidFill>
                  <a:srgbClr val="FF0000"/>
                </a:solidFill>
                <a:latin typeface="Morebi Rounded Medium"/>
                <a:cs typeface="Morebi Rounded Medium"/>
              </a:rPr>
              <a:t>53.3%</a:t>
            </a:r>
            <a:endParaRPr lang="en-GB" sz="2000" b="1" i="1" dirty="0">
              <a:solidFill>
                <a:srgbClr val="FF0000"/>
              </a:solidFill>
              <a:latin typeface="Morebi Rounded Medium"/>
              <a:cs typeface="Morebi Rounded Medium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BB45CAF-9040-DD1A-6255-78960295DD50}"/>
              </a:ext>
            </a:extLst>
          </p:cNvPr>
          <p:cNvSpPr/>
          <p:nvPr/>
        </p:nvSpPr>
        <p:spPr>
          <a:xfrm>
            <a:off x="5059705" y="3084196"/>
            <a:ext cx="730691" cy="80699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latin typeface="Morebi Rounded Medium"/>
              <a:cs typeface="Morebi Rounded Medium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5305E8-1C0A-4647-5202-5D17D87D318D}"/>
              </a:ext>
            </a:extLst>
          </p:cNvPr>
          <p:cNvCxnSpPr>
            <a:cxnSpLocks/>
          </p:cNvCxnSpPr>
          <p:nvPr/>
        </p:nvCxnSpPr>
        <p:spPr>
          <a:xfrm flipH="1" flipV="1">
            <a:off x="3736393" y="3967929"/>
            <a:ext cx="1255485" cy="1233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ight Brace 2">
            <a:extLst>
              <a:ext uri="{FF2B5EF4-FFF2-40B4-BE49-F238E27FC236}">
                <a16:creationId xmlns:a16="http://schemas.microsoft.com/office/drawing/2014/main" id="{A014ED9D-D9D0-B986-24B6-EFD314A0EB6A}"/>
              </a:ext>
            </a:extLst>
          </p:cNvPr>
          <p:cNvSpPr/>
          <p:nvPr/>
        </p:nvSpPr>
        <p:spPr>
          <a:xfrm>
            <a:off x="7718777" y="2787009"/>
            <a:ext cx="317340" cy="1090792"/>
          </a:xfrm>
          <a:prstGeom prst="rightBrace">
            <a:avLst>
              <a:gd name="adj1" fmla="val 8333"/>
              <a:gd name="adj2" fmla="val 46461"/>
            </a:avLst>
          </a:prstGeom>
          <a:ln>
            <a:solidFill>
              <a:srgbClr val="00008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9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23" grpId="0"/>
      <p:bldP spid="21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1C3634-67EA-45FC-8CF8-C0DE3E3388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Analyses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30D93-68EB-4D0D-B2D1-793443FE7CE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1243693"/>
            <a:ext cx="7987278" cy="3008376"/>
          </a:xfrm>
        </p:spPr>
        <p:txBody>
          <a:bodyPr/>
          <a:lstStyle/>
          <a:p>
            <a:r>
              <a:rPr lang="nl-BE" dirty="0"/>
              <a:t>uitkomstparameter: verhoogde herstelbehoefte (&gt;5/11)</a:t>
            </a:r>
          </a:p>
          <a:p>
            <a:endParaRPr lang="nl-BE" dirty="0"/>
          </a:p>
          <a:p>
            <a:r>
              <a:rPr lang="nl-BE" dirty="0"/>
              <a:t>% verhoogde herstelbehoefte</a:t>
            </a:r>
          </a:p>
          <a:p>
            <a:endParaRPr lang="nl-BE" dirty="0"/>
          </a:p>
          <a:p>
            <a:r>
              <a:rPr lang="nl-BE" dirty="0"/>
              <a:t>logistische regressie</a:t>
            </a:r>
          </a:p>
          <a:p>
            <a:pPr lvl="1"/>
            <a:r>
              <a:rPr lang="nl-BE" dirty="0" err="1"/>
              <a:t>odds</a:t>
            </a:r>
            <a:r>
              <a:rPr lang="nl-BE" dirty="0"/>
              <a:t> ratio (OR) om tot de groep met een verhoogde herstelbehoefte te behoren</a:t>
            </a:r>
          </a:p>
          <a:p>
            <a:pPr lvl="1"/>
            <a:r>
              <a:rPr lang="nl-BE" dirty="0" err="1"/>
              <a:t>univariaat</a:t>
            </a:r>
            <a:endParaRPr lang="nl-BE" dirty="0"/>
          </a:p>
          <a:p>
            <a:pPr lvl="1"/>
            <a:r>
              <a:rPr lang="nl-BE" dirty="0"/>
              <a:t>multivariaat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49E3B-7D15-4E58-A844-2E704CF2A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4F20-8245-C459-3204-0BA1ABEE5CC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1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61CA7C-B772-4E1F-5079-5DEB4D413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Beschouwde variabelen (1)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5383B-9976-BF8C-67CF-5D004FE8A86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694943"/>
            <a:ext cx="7987278" cy="4154989"/>
          </a:xfrm>
        </p:spPr>
        <p:txBody>
          <a:bodyPr/>
          <a:lstStyle/>
          <a:p>
            <a:r>
              <a:rPr lang="en-GB" dirty="0" err="1"/>
              <a:t>menopauzeklachten</a:t>
            </a:r>
            <a:endParaRPr lang="en-GB" dirty="0"/>
          </a:p>
          <a:p>
            <a:pPr lvl="1"/>
            <a:r>
              <a:rPr lang="en-GB" dirty="0"/>
              <a:t>nooit / </a:t>
            </a:r>
            <a:r>
              <a:rPr lang="en-GB" dirty="0" err="1"/>
              <a:t>vroeger</a:t>
            </a:r>
            <a:r>
              <a:rPr lang="en-GB" dirty="0"/>
              <a:t> / </a:t>
            </a:r>
            <a:r>
              <a:rPr lang="en-GB" dirty="0" err="1"/>
              <a:t>momenteel</a:t>
            </a:r>
            <a:r>
              <a:rPr lang="en-GB" dirty="0"/>
              <a:t> </a:t>
            </a:r>
            <a:r>
              <a:rPr lang="en-GB" dirty="0" err="1"/>
              <a:t>zonder</a:t>
            </a:r>
            <a:r>
              <a:rPr lang="en-GB" dirty="0"/>
              <a:t> </a:t>
            </a:r>
            <a:r>
              <a:rPr lang="en-GB" dirty="0" err="1"/>
              <a:t>problemen</a:t>
            </a:r>
            <a:r>
              <a:rPr lang="en-GB" dirty="0"/>
              <a:t> op het </a:t>
            </a:r>
            <a:r>
              <a:rPr lang="en-GB" dirty="0" err="1"/>
              <a:t>werk</a:t>
            </a:r>
            <a:r>
              <a:rPr lang="en-GB" dirty="0"/>
              <a:t> / </a:t>
            </a:r>
            <a:r>
              <a:rPr lang="en-GB" dirty="0" err="1"/>
              <a:t>momenteel</a:t>
            </a:r>
            <a:r>
              <a:rPr lang="en-GB" dirty="0"/>
              <a:t> met </a:t>
            </a:r>
            <a:r>
              <a:rPr lang="en-GB" dirty="0" err="1"/>
              <a:t>problemen</a:t>
            </a:r>
            <a:r>
              <a:rPr lang="en-GB" dirty="0"/>
              <a:t> op het </a:t>
            </a:r>
            <a:r>
              <a:rPr lang="en-GB" dirty="0" err="1"/>
              <a:t>werk</a:t>
            </a:r>
            <a:endParaRPr lang="en-GB" dirty="0"/>
          </a:p>
          <a:p>
            <a:endParaRPr lang="en-GB" sz="1000" dirty="0"/>
          </a:p>
          <a:p>
            <a:r>
              <a:rPr lang="en-GB" dirty="0" err="1"/>
              <a:t>leeftijd</a:t>
            </a:r>
            <a:endParaRPr lang="en-GB" dirty="0"/>
          </a:p>
          <a:p>
            <a:r>
              <a:rPr lang="en-GB" dirty="0" err="1"/>
              <a:t>jobtype</a:t>
            </a:r>
            <a:endParaRPr lang="en-GB" dirty="0"/>
          </a:p>
          <a:p>
            <a:r>
              <a:rPr lang="en-GB" dirty="0" err="1"/>
              <a:t>voltijds</a:t>
            </a:r>
            <a:r>
              <a:rPr lang="en-GB" dirty="0"/>
              <a:t> / </a:t>
            </a:r>
            <a:r>
              <a:rPr lang="en-GB" dirty="0" err="1"/>
              <a:t>deeltijds</a:t>
            </a:r>
            <a:endParaRPr lang="en-GB" dirty="0"/>
          </a:p>
          <a:p>
            <a:r>
              <a:rPr lang="en-GB" dirty="0" err="1"/>
              <a:t>leidinggevende</a:t>
            </a:r>
            <a:r>
              <a:rPr lang="en-GB" dirty="0"/>
              <a:t> J/N</a:t>
            </a:r>
          </a:p>
          <a:p>
            <a:endParaRPr lang="nl-BE" sz="1000" dirty="0"/>
          </a:p>
          <a:p>
            <a:r>
              <a:rPr lang="nl-BE" dirty="0"/>
              <a:t>fysieke werkbelasting</a:t>
            </a:r>
          </a:p>
          <a:p>
            <a:r>
              <a:rPr lang="nl-BE" dirty="0"/>
              <a:t>fysische werkomgeving</a:t>
            </a:r>
          </a:p>
          <a:p>
            <a:pPr lvl="1"/>
            <a:r>
              <a:rPr lang="en-US" dirty="0"/>
              <a:t>hinder </a:t>
            </a:r>
            <a:r>
              <a:rPr lang="en-US" dirty="0" err="1"/>
              <a:t>onaangepaste</a:t>
            </a:r>
            <a:r>
              <a:rPr lang="en-US" dirty="0"/>
              <a:t> </a:t>
            </a:r>
            <a:r>
              <a:rPr lang="en-US" dirty="0" err="1"/>
              <a:t>temperatuur</a:t>
            </a:r>
            <a:endParaRPr lang="en-US" dirty="0"/>
          </a:p>
          <a:p>
            <a:pPr lvl="1"/>
            <a:r>
              <a:rPr lang="en-US" dirty="0"/>
              <a:t>hinder </a:t>
            </a:r>
            <a:r>
              <a:rPr lang="en-US" dirty="0" err="1"/>
              <a:t>onvoldoende</a:t>
            </a:r>
            <a:r>
              <a:rPr lang="en-US" dirty="0"/>
              <a:t> </a:t>
            </a:r>
            <a:r>
              <a:rPr lang="en-US" dirty="0" err="1"/>
              <a:t>frisse</a:t>
            </a:r>
            <a:r>
              <a:rPr lang="en-US" dirty="0"/>
              <a:t> </a:t>
            </a:r>
            <a:r>
              <a:rPr lang="en-US" dirty="0" err="1"/>
              <a:t>lucht</a:t>
            </a:r>
            <a:endParaRPr lang="en-US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6985E-BB80-9888-46D9-B40BFA07D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0D02-07AD-11EA-607A-173AB05A156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1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DEC811-9A12-7B45-0107-4C4F002899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Beschouwde variabelen (2) </a:t>
            </a:r>
            <a:endParaRPr lang="en-GB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CCBFC-7192-094D-D6F4-2D93A2FEDC3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697328"/>
            <a:ext cx="7987278" cy="4011832"/>
          </a:xfrm>
        </p:spPr>
        <p:txBody>
          <a:bodyPr/>
          <a:lstStyle/>
          <a:p>
            <a:r>
              <a:rPr lang="nl-BE" dirty="0"/>
              <a:t>werk-privé-(on)evenwicht</a:t>
            </a:r>
          </a:p>
          <a:p>
            <a:endParaRPr lang="nl-BE" sz="1000" dirty="0"/>
          </a:p>
          <a:p>
            <a:r>
              <a:rPr lang="nl-BE" dirty="0"/>
              <a:t>psychosociale werkomgeving</a:t>
            </a:r>
          </a:p>
          <a:p>
            <a:pPr lvl="1"/>
            <a:r>
              <a:rPr lang="nl-BE" dirty="0"/>
              <a:t>kwantitatieve werkvereisten*</a:t>
            </a:r>
          </a:p>
          <a:p>
            <a:pPr lvl="1"/>
            <a:r>
              <a:rPr lang="nl-BE" dirty="0"/>
              <a:t>emotionele werkvereisten*</a:t>
            </a:r>
          </a:p>
          <a:p>
            <a:pPr lvl="1"/>
            <a:r>
              <a:rPr lang="nl-BE" dirty="0"/>
              <a:t>hinder cognitieve werkbelasting</a:t>
            </a:r>
          </a:p>
          <a:p>
            <a:pPr lvl="1"/>
            <a:r>
              <a:rPr lang="nl-BE" dirty="0"/>
              <a:t>controle over werktijd*</a:t>
            </a:r>
          </a:p>
          <a:p>
            <a:pPr lvl="1"/>
            <a:r>
              <a:rPr lang="nl-BE" dirty="0"/>
              <a:t>sociale ondersteuning vanwege leidinggevenden*</a:t>
            </a:r>
          </a:p>
          <a:p>
            <a:pPr lvl="1"/>
            <a:r>
              <a:rPr lang="nl-BE" dirty="0"/>
              <a:t>sociale ondersteuning vanwege collega’s*</a:t>
            </a:r>
          </a:p>
          <a:p>
            <a:pPr lvl="1"/>
            <a:r>
              <a:rPr lang="nl-BE" dirty="0"/>
              <a:t>verticaal vertrouwen*</a:t>
            </a:r>
          </a:p>
          <a:p>
            <a:pPr lvl="1"/>
            <a:r>
              <a:rPr lang="nl-BE" dirty="0"/>
              <a:t>gemeenschapsgevoel*</a:t>
            </a:r>
          </a:p>
          <a:p>
            <a:pPr lvl="1"/>
            <a:r>
              <a:rPr lang="nl-BE" dirty="0"/>
              <a:t>rechtvaardigheid op het werk*</a:t>
            </a:r>
          </a:p>
          <a:p>
            <a:endParaRPr lang="nl-BE" sz="1000" dirty="0"/>
          </a:p>
          <a:p>
            <a:r>
              <a:rPr lang="nl-BE" dirty="0"/>
              <a:t>menopauze bespreekbaar op het werk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70C-5198-B0DF-CA88-9EF3C3606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5FB28-0AE6-AA16-1714-282A45D242B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6E0F90-D0A1-C527-EEFE-0F9EE4B3F9A5}"/>
              </a:ext>
            </a:extLst>
          </p:cNvPr>
          <p:cNvSpPr txBox="1"/>
          <p:nvPr/>
        </p:nvSpPr>
        <p:spPr>
          <a:xfrm>
            <a:off x="6625836" y="3355848"/>
            <a:ext cx="244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COPSOQ, Copenhagen </a:t>
            </a:r>
            <a:r>
              <a:rPr lang="nl-BE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Psychosocial</a:t>
            </a:r>
            <a:r>
              <a:rPr lang="nl-BE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Questionnaire</a:t>
            </a:r>
            <a:endParaRPr lang="en-GB" sz="1400" i="1" dirty="0" err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6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Resultaten en bespreking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575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Herstelbehoefte en menopauzeklachten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80376"/>
              </p:ext>
            </p:extLst>
          </p:nvPr>
        </p:nvGraphicFramePr>
        <p:xfrm>
          <a:off x="543947" y="1108710"/>
          <a:ext cx="740701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085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1444752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531870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/>
                        <a:t>% hoge HBH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/>
                        <a:t>multivariaat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nooit klachten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>
                          <a:solidFill>
                            <a:srgbClr val="FF0000"/>
                          </a:solidFill>
                        </a:rPr>
                        <a:t>23.3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vroeger klachten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37.3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1.96</a:t>
                      </a:r>
                      <a:r>
                        <a:rPr lang="nl-BE" sz="2000" b="0" i="0" baseline="30000" dirty="0"/>
                        <a:t>*</a:t>
                      </a:r>
                      <a:endParaRPr lang="en-GB" sz="20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2.30</a:t>
                      </a:r>
                      <a:r>
                        <a:rPr lang="nl-BE" sz="2000" b="0" i="0" baseline="30000" dirty="0"/>
                        <a:t>**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klachten zonder problemen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34.8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1.76</a:t>
                      </a:r>
                      <a:r>
                        <a:rPr lang="nl-BE" sz="2000" b="0" i="0" baseline="30000" dirty="0"/>
                        <a:t>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1.75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klachten met problemen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>
                          <a:solidFill>
                            <a:srgbClr val="FF0000"/>
                          </a:solidFill>
                        </a:rPr>
                        <a:t>61.1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5.17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3.31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209718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911331-8472-EF32-0B82-FC30960E33E3}"/>
              </a:ext>
            </a:extLst>
          </p:cNvPr>
          <p:cNvSpPr txBox="1"/>
          <p:nvPr/>
        </p:nvSpPr>
        <p:spPr>
          <a:xfrm>
            <a:off x="543947" y="3766790"/>
            <a:ext cx="740701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het ondervinden van problemen op het werk door menopauzeklachten is geassocieerd met een verhoogd risico op een hoge herstelbehoefte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829A2-4581-96F3-F638-1C630C63E225}"/>
              </a:ext>
            </a:extLst>
          </p:cNvPr>
          <p:cNvSpPr txBox="1"/>
          <p:nvPr/>
        </p:nvSpPr>
        <p:spPr>
          <a:xfrm>
            <a:off x="3415534" y="3405862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7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Herstelbehoefte en werk-privé-evenwicht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17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909970"/>
              </p:ext>
            </p:extLst>
          </p:nvPr>
        </p:nvGraphicFramePr>
        <p:xfrm>
          <a:off x="794222" y="1428750"/>
          <a:ext cx="733479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698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1334763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463301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/>
                        <a:t>% hoge HBH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/>
                        <a:t>multivariaat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goed werk-privé-evenwicht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32.9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slecht werk-privé-evenwicht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>
                          <a:solidFill>
                            <a:srgbClr val="FF0000"/>
                          </a:solidFill>
                        </a:rPr>
                        <a:t>85.1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11.67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7.89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06D2E-2B55-4563-A35C-0FCDB2833A59}"/>
              </a:ext>
            </a:extLst>
          </p:cNvPr>
          <p:cNvSpPr txBox="1"/>
          <p:nvPr/>
        </p:nvSpPr>
        <p:spPr>
          <a:xfrm>
            <a:off x="794222" y="3499560"/>
            <a:ext cx="733479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een slecht werk-privé-evenwicht is de belangrijkste factor geassocieerd met een verhoogd risico op </a:t>
            </a:r>
            <a:r>
              <a:rPr lang="nl-BE" i="1" dirty="0" err="1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 een hoge herstelbehoefte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61F52A-AA15-FAED-AC8B-F011B8AA1D4A}"/>
              </a:ext>
            </a:extLst>
          </p:cNvPr>
          <p:cNvSpPr txBox="1"/>
          <p:nvPr/>
        </p:nvSpPr>
        <p:spPr>
          <a:xfrm>
            <a:off x="3593592" y="2933915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7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947" y="293567"/>
            <a:ext cx="6744266" cy="8037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dirty="0"/>
              <a:t>Herstelbehoefte, fysieke werkbelasting en psychosociale werkomgeving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26860"/>
              </p:ext>
            </p:extLst>
          </p:nvPr>
        </p:nvGraphicFramePr>
        <p:xfrm>
          <a:off x="604827" y="1428750"/>
          <a:ext cx="756990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229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563624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/>
                        <a:t>multivariaat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fysieke werkbelasting (0-10)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1.26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1.17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hinder cognitieve werkbelasting (0-10)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1.24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1.17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sociale ondersteuning collega’s (0-10)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0.80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0.87</a:t>
                      </a:r>
                      <a:r>
                        <a:rPr lang="nl-BE" sz="2000" b="0" i="0" baseline="30000" dirty="0"/>
                        <a:t>**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dirty="0" err="1"/>
                        <a:t>rechtvaardigheid</a:t>
                      </a:r>
                      <a:r>
                        <a:rPr lang="en-GB" sz="2000" dirty="0"/>
                        <a:t> op het </a:t>
                      </a:r>
                      <a:r>
                        <a:rPr lang="en-GB" sz="2000" dirty="0" err="1"/>
                        <a:t>werk</a:t>
                      </a:r>
                      <a:r>
                        <a:rPr lang="en-GB" sz="2000" dirty="0"/>
                        <a:t> (0-10)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0.74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0.86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209718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69D3D-0B50-909E-79AB-BBAECBA82EDE}"/>
              </a:ext>
            </a:extLst>
          </p:cNvPr>
          <p:cNvSpPr txBox="1"/>
          <p:nvPr/>
        </p:nvSpPr>
        <p:spPr>
          <a:xfrm>
            <a:off x="3639312" y="3769221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4E89FF-D4A7-F80E-7F77-5C50687D2F41}"/>
              </a:ext>
            </a:extLst>
          </p:cNvPr>
          <p:cNvSpPr txBox="1"/>
          <p:nvPr/>
        </p:nvSpPr>
        <p:spPr>
          <a:xfrm>
            <a:off x="604827" y="4119413"/>
            <a:ext cx="75699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rechtvaardigheid op het werk is een constante factor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0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3E6670-F46A-AFC5-2347-D137AD122F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3051" y="68269"/>
            <a:ext cx="6744266" cy="7762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dirty="0"/>
              <a:t>Factoren enkel in </a:t>
            </a:r>
            <a:r>
              <a:rPr lang="nl-BE" dirty="0" err="1"/>
              <a:t>univariate</a:t>
            </a:r>
            <a:r>
              <a:rPr lang="nl-BE" dirty="0"/>
              <a:t> analyse significant geassocieerd met herstelbehoefte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BD6C-980C-15EB-C331-7C7EA9398A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844550"/>
            <a:ext cx="7987278" cy="3454400"/>
          </a:xfrm>
        </p:spPr>
        <p:txBody>
          <a:bodyPr/>
          <a:lstStyle/>
          <a:p>
            <a:r>
              <a:rPr lang="nl-BE" dirty="0"/>
              <a:t>psychosociale werkomgeving</a:t>
            </a:r>
          </a:p>
          <a:p>
            <a:pPr lvl="1"/>
            <a:r>
              <a:rPr lang="nl-BE" dirty="0"/>
              <a:t>emotionele werkvereisten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controle over werktijd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sociale ondersteuning leidinggevende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verticaal vertrouwen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gemeenschapsgevoel</a:t>
            </a:r>
            <a:r>
              <a:rPr lang="nl-BE" sz="1600" b="0" i="0" baseline="30000" dirty="0"/>
              <a:t>***</a:t>
            </a:r>
            <a:endParaRPr lang="nl-BE" dirty="0"/>
          </a:p>
          <a:p>
            <a:endParaRPr lang="en-GB" dirty="0"/>
          </a:p>
          <a:p>
            <a:r>
              <a:rPr lang="en-GB" dirty="0" err="1"/>
              <a:t>fysische</a:t>
            </a:r>
            <a:r>
              <a:rPr lang="en-GB" dirty="0"/>
              <a:t> </a:t>
            </a:r>
            <a:r>
              <a:rPr lang="en-GB" dirty="0" err="1"/>
              <a:t>werkomgeving</a:t>
            </a:r>
            <a:endParaRPr lang="en-GB" dirty="0"/>
          </a:p>
          <a:p>
            <a:pPr lvl="1"/>
            <a:r>
              <a:rPr lang="en-GB" dirty="0"/>
              <a:t>hinder door </a:t>
            </a:r>
            <a:r>
              <a:rPr lang="en-GB" dirty="0" err="1"/>
              <a:t>onaangepaste</a:t>
            </a:r>
            <a:r>
              <a:rPr lang="en-GB" dirty="0"/>
              <a:t> </a:t>
            </a:r>
            <a:r>
              <a:rPr lang="en-GB" dirty="0" err="1"/>
              <a:t>temperatuur</a:t>
            </a:r>
            <a:r>
              <a:rPr lang="nl-BE" sz="1600" b="0" i="0" baseline="30000" dirty="0"/>
              <a:t>***</a:t>
            </a:r>
            <a:r>
              <a:rPr lang="nl-BE" sz="1600" b="0" i="0" dirty="0"/>
              <a:t> </a:t>
            </a:r>
          </a:p>
          <a:p>
            <a:pPr lvl="1"/>
            <a:r>
              <a:rPr lang="en-GB" dirty="0"/>
              <a:t>hinder door </a:t>
            </a:r>
            <a:r>
              <a:rPr lang="en-GB" dirty="0" err="1"/>
              <a:t>onvoldoende</a:t>
            </a:r>
            <a:r>
              <a:rPr lang="en-GB" dirty="0"/>
              <a:t> verse </a:t>
            </a:r>
            <a:r>
              <a:rPr lang="en-GB" dirty="0" err="1"/>
              <a:t>lucht</a:t>
            </a:r>
            <a:r>
              <a:rPr lang="nl-BE" sz="1600" b="0" i="0" baseline="30000" dirty="0"/>
              <a:t>***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E0A8-B935-D1E9-1F56-8EDB63A8F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83BA9-7B54-2FDE-9899-A3D5CB7BB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900F1E-DB4A-4DBE-EC45-C3A5021B37A8}"/>
              </a:ext>
            </a:extLst>
          </p:cNvPr>
          <p:cNvSpPr txBox="1"/>
          <p:nvPr/>
        </p:nvSpPr>
        <p:spPr>
          <a:xfrm>
            <a:off x="208677" y="4097918"/>
            <a:ext cx="86578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deze factoren kunnen relevant zijn in populaties met een ander blootstellingsprofiel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7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3D32B6-A6FC-40C2-5CA0-DFDE5C122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55FA6D-807B-83FC-79DB-A5EDD9E761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00" t="9422" r="12999" b="5066"/>
          <a:stretch/>
        </p:blipFill>
        <p:spPr>
          <a:xfrm>
            <a:off x="685800" y="79878"/>
            <a:ext cx="8307854" cy="50328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211A94-697F-6459-AD61-30332DBA9B1B}"/>
              </a:ext>
            </a:extLst>
          </p:cNvPr>
          <p:cNvSpPr txBox="1"/>
          <p:nvPr/>
        </p:nvSpPr>
        <p:spPr>
          <a:xfrm>
            <a:off x="0" y="4866501"/>
            <a:ext cx="2825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1" u="none" strike="noStrike" baseline="0" dirty="0">
                <a:solidFill>
                  <a:srgbClr val="37B9C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https://doi.org/10.1016/j.maturitas.2024.108054</a:t>
            </a:r>
            <a:endParaRPr lang="en-GB" sz="1000" b="0" i="1" u="none" strike="noStrike" baseline="0" dirty="0">
              <a:solidFill>
                <a:srgbClr val="37B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7FBEEA-B0D4-8FD3-2AFE-61C3BF4447C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3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3E6670-F46A-AFC5-2347-D137AD122F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947" y="293567"/>
            <a:ext cx="6744266" cy="7762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dirty="0"/>
              <a:t>Factoren niet significant geassocieerd met herstelbehoefte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BD6C-980C-15EB-C331-7C7EA9398A97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 err="1"/>
              <a:t>jobtype</a:t>
            </a:r>
            <a:endParaRPr lang="nl-BE" dirty="0"/>
          </a:p>
          <a:p>
            <a:pPr>
              <a:lnSpc>
                <a:spcPct val="150000"/>
              </a:lnSpc>
            </a:pPr>
            <a:r>
              <a:rPr lang="nl-BE" dirty="0"/>
              <a:t>leeftijd</a:t>
            </a:r>
          </a:p>
          <a:p>
            <a:pPr>
              <a:lnSpc>
                <a:spcPct val="150000"/>
              </a:lnSpc>
            </a:pPr>
            <a:r>
              <a:rPr lang="nl-BE" dirty="0"/>
              <a:t>voltijds / deeltijds werk</a:t>
            </a:r>
          </a:p>
          <a:p>
            <a:pPr>
              <a:lnSpc>
                <a:spcPct val="150000"/>
              </a:lnSpc>
            </a:pPr>
            <a:r>
              <a:rPr lang="nl-BE" dirty="0"/>
              <a:t>leidinggevend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E0A8-B935-D1E9-1F56-8EDB63A8F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83BA9-7B54-2FDE-9899-A3D5CB7BB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4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CF14C1-8FE2-EF97-24F4-4F149CD311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Bespreekbaarheid op het werk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252B0-A8E0-D91D-268E-3DEB50757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146B-9308-A8F9-CE50-D6453DFC8E6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D735E4B3-712B-8840-FA28-F4CD54C9F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86869"/>
              </p:ext>
            </p:extLst>
          </p:nvPr>
        </p:nvGraphicFramePr>
        <p:xfrm>
          <a:off x="520837" y="1698040"/>
          <a:ext cx="7407011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1235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044577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1044577">
                  <a:extLst>
                    <a:ext uri="{9D8B030D-6E8A-4147-A177-3AD203B41FA5}">
                      <a16:colId xmlns:a16="http://schemas.microsoft.com/office/drawing/2014/main" val="3124920807"/>
                    </a:ext>
                  </a:extLst>
                </a:gridCol>
                <a:gridCol w="1444752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531870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1" dirty="0"/>
                        <a:t>n</a:t>
                      </a:r>
                      <a:endParaRPr lang="en-GB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%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/>
                        <a:t>% hoge HBH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bespreekbaar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12.1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28.3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niet bespreekbaar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16.5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59.2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3.68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weet  het niet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543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71.4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39.2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1.64</a:t>
                      </a:r>
                      <a:r>
                        <a:rPr lang="nl-BE" sz="2000" b="0" i="0" baseline="30000" dirty="0"/>
                        <a:t>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7DD3FEB-3F71-F3AC-BA8C-14572F9BC309}"/>
              </a:ext>
            </a:extLst>
          </p:cNvPr>
          <p:cNvSpPr txBox="1"/>
          <p:nvPr/>
        </p:nvSpPr>
        <p:spPr>
          <a:xfrm>
            <a:off x="3430491" y="3602798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4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03465A-77AC-4244-ADF1-776CB1E56B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Kritische bedenkingen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32BD4-6688-43A7-BA1B-FF00B04CB064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nl-BE" dirty="0"/>
              <a:t>cross-</a:t>
            </a:r>
            <a:r>
              <a:rPr lang="nl-BE" dirty="0" err="1"/>
              <a:t>sectioneel</a:t>
            </a:r>
            <a:endParaRPr lang="nl-BE" dirty="0"/>
          </a:p>
          <a:p>
            <a:pPr lvl="1"/>
            <a:r>
              <a:rPr lang="nl-BE" dirty="0"/>
              <a:t>enkel associaties </a:t>
            </a:r>
          </a:p>
          <a:p>
            <a:pPr lvl="1"/>
            <a:r>
              <a:rPr lang="nl-BE" dirty="0"/>
              <a:t>geen causale verbanden</a:t>
            </a:r>
          </a:p>
          <a:p>
            <a:endParaRPr lang="nl-BE" dirty="0"/>
          </a:p>
          <a:p>
            <a:r>
              <a:rPr lang="nl-BE" dirty="0"/>
              <a:t>blootstellingsprofiel van de studiepopulatie</a:t>
            </a:r>
          </a:p>
          <a:p>
            <a:pPr lvl="1"/>
            <a:r>
              <a:rPr lang="nl-BE" dirty="0"/>
              <a:t>multivariaat model enkel toepasselijk op bestudeerde populatie</a:t>
            </a:r>
          </a:p>
          <a:p>
            <a:pPr lvl="1"/>
            <a:r>
              <a:rPr lang="nl-BE" dirty="0"/>
              <a:t>de factoren significant in </a:t>
            </a:r>
            <a:r>
              <a:rPr lang="nl-BE" dirty="0" err="1"/>
              <a:t>univariate</a:t>
            </a:r>
            <a:r>
              <a:rPr lang="nl-BE" dirty="0"/>
              <a:t> analyse kunnen relevanter zijn in andere populaties</a:t>
            </a:r>
          </a:p>
          <a:p>
            <a:pPr lvl="1"/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8A858-E33B-4C16-9FEF-79E4CC923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BAD82-E96E-6B69-E246-8C166EA9AF1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4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Besluiten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362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895A07-096E-4B4D-AA07-6ACAB339DE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Belangrijkste resultaten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2170-D153-4682-B548-05C616CBADD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18872" y="1051560"/>
            <a:ext cx="8915400" cy="3730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</a:rPr>
              <a:t>53% van de vrouwen met menopauzeklachten </a:t>
            </a:r>
            <a:r>
              <a:rPr lang="nl-BE" dirty="0"/>
              <a:t>ondervinden hierdoor problemen op het werk</a:t>
            </a:r>
          </a:p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ervaren van problemen op het werk door menopauzeklachten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is geassocieerd met een verhoogd risico op een hoge herstelbehoefte </a:t>
            </a:r>
            <a:r>
              <a:rPr lang="nl-BE" dirty="0"/>
              <a:t>(en dus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i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slecht</a:t>
            </a:r>
            <a:r>
              <a:rPr lang="en-GB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werk-privé-evenwicht</a:t>
            </a:r>
            <a:r>
              <a:rPr lang="en-GB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belangrijkste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factor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geassocieerd met een verhoogd risico op een hoge herstelbehoefte </a:t>
            </a:r>
            <a:r>
              <a:rPr lang="nl-BE" dirty="0"/>
              <a:t>(en dus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een goede rechtvaardigheid op het werk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vermindert het risico</a:t>
            </a:r>
          </a:p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</a:rPr>
              <a:t>bespreekbaarheid</a:t>
            </a:r>
            <a:r>
              <a:rPr lang="nl-BE" dirty="0"/>
              <a:t>, indien aanwezig en bekend,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vermindert het risico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BE" sz="1600" dirty="0"/>
          </a:p>
          <a:p>
            <a:pPr lvl="1">
              <a:lnSpc>
                <a:spcPct val="150000"/>
              </a:lnSpc>
            </a:pPr>
            <a:endParaRPr lang="nl-BE" dirty="0"/>
          </a:p>
          <a:p>
            <a:pPr lvl="1">
              <a:lnSpc>
                <a:spcPct val="150000"/>
              </a:lnSpc>
            </a:pPr>
            <a:endParaRPr lang="nl-BE" dirty="0"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endParaRPr lang="nl-BE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nl-BE" sz="1600" dirty="0"/>
          </a:p>
          <a:p>
            <a:pPr>
              <a:lnSpc>
                <a:spcPct val="150000"/>
              </a:lnSpc>
            </a:pPr>
            <a:endParaRPr lang="nl-BE" sz="1600" dirty="0"/>
          </a:p>
          <a:p>
            <a:pPr>
              <a:lnSpc>
                <a:spcPct val="150000"/>
              </a:lnSpc>
            </a:pPr>
            <a:endParaRPr lang="nl-BE" sz="1600" dirty="0"/>
          </a:p>
          <a:p>
            <a:endParaRPr lang="nl-BE" sz="1600" dirty="0"/>
          </a:p>
          <a:p>
            <a:endParaRPr lang="nl-BE" sz="1600" dirty="0"/>
          </a:p>
          <a:p>
            <a:endParaRPr lang="nl-BE" sz="1600" dirty="0"/>
          </a:p>
          <a:p>
            <a:pPr lvl="1"/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56528-31C9-4857-9321-FD20E779C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C27EE-1C31-CAC5-76AF-E1B0E26F45B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9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3407E3-4A14-4CF0-91BB-B737FBDAB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err="1"/>
              <a:t>Werkgerelateerde</a:t>
            </a:r>
            <a:r>
              <a:rPr lang="nl-BE" dirty="0"/>
              <a:t> maatregelen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CBC21-1827-4586-82CA-76B6F126B79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740663"/>
            <a:ext cx="7987278" cy="3894885"/>
          </a:xfrm>
        </p:spPr>
        <p:txBody>
          <a:bodyPr/>
          <a:lstStyle/>
          <a:p>
            <a:r>
              <a:rPr lang="nl-BE" dirty="0"/>
              <a:t>herstelbehoefte monitoren</a:t>
            </a:r>
          </a:p>
          <a:p>
            <a:r>
              <a:rPr lang="nl-BE" dirty="0" err="1"/>
              <a:t>menopauzale</a:t>
            </a:r>
            <a:r>
              <a:rPr lang="nl-BE" dirty="0"/>
              <a:t> vrouwen met klachten én problemen op het werk identificeren</a:t>
            </a:r>
          </a:p>
          <a:p>
            <a:endParaRPr lang="nl-BE" sz="1000" dirty="0"/>
          </a:p>
          <a:p>
            <a:r>
              <a:rPr lang="nl-BE" dirty="0"/>
              <a:t>goed werk-privé-evenwicht bewaken</a:t>
            </a:r>
          </a:p>
          <a:p>
            <a:endParaRPr lang="nl-BE" sz="1000" dirty="0"/>
          </a:p>
          <a:p>
            <a:r>
              <a:rPr lang="nl-BE" dirty="0"/>
              <a:t>preventiemaatregelen volgens blootstellingsprofiel (lijst met factoren significant zowel in uni- als multivariate analyses)</a:t>
            </a:r>
          </a:p>
          <a:p>
            <a:endParaRPr lang="nl-BE" sz="1000" dirty="0"/>
          </a:p>
          <a:p>
            <a:r>
              <a:rPr lang="nl-BE" dirty="0"/>
              <a:t>belang van rechtvaardigheid op het werk (sociaal kapitaal op de werkplek)</a:t>
            </a:r>
          </a:p>
          <a:p>
            <a:pPr lvl="1"/>
            <a:r>
              <a:rPr lang="nl-BE" dirty="0"/>
              <a:t>rechtvaardige werkverdeling</a:t>
            </a:r>
          </a:p>
          <a:p>
            <a:pPr lvl="1"/>
            <a:r>
              <a:rPr lang="nl-BE" dirty="0"/>
              <a:t>rechtvaardige conflictoplossing</a:t>
            </a:r>
          </a:p>
          <a:p>
            <a:endParaRPr lang="nl-BE" sz="1000" dirty="0"/>
          </a:p>
          <a:p>
            <a:r>
              <a:rPr lang="nl-BE" dirty="0"/>
              <a:t>menopauze bespreekbaar maken op het werk</a:t>
            </a:r>
          </a:p>
          <a:p>
            <a:endParaRPr lang="nl-BE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F3393-5416-4BC6-868E-E57D12592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C67A7-630B-22A7-DE66-D9E6F37FA02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5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Dank u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104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Waarom menopauze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979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222F95-378A-37B9-1B4B-82243E95A6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Menopauze op de werkvloer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ECF9D-C32F-AD5D-205E-6A85E875152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1127019"/>
            <a:ext cx="7987278" cy="2686067"/>
          </a:xfrm>
        </p:spPr>
        <p:txBody>
          <a:bodyPr/>
          <a:lstStyle/>
          <a:p>
            <a:r>
              <a:rPr lang="nl-BE" dirty="0"/>
              <a:t>toenemende proportie </a:t>
            </a:r>
            <a:r>
              <a:rPr lang="nl-BE" dirty="0" err="1"/>
              <a:t>menopauzale</a:t>
            </a:r>
            <a:r>
              <a:rPr lang="nl-BE" dirty="0"/>
              <a:t> vrouwen op de werkvloer</a:t>
            </a:r>
          </a:p>
          <a:p>
            <a:endParaRPr lang="en-GB" dirty="0">
              <a:ea typeface="Calibri" panose="020F0502020204030204" pitchFamily="34" charset="0"/>
            </a:endParaRPr>
          </a:p>
          <a:p>
            <a:r>
              <a:rPr lang="en-GB" dirty="0" err="1">
                <a:ea typeface="Calibri" panose="020F0502020204030204" pitchFamily="34" charset="0"/>
              </a:rPr>
              <a:t>menopauze</a:t>
            </a:r>
            <a:r>
              <a:rPr lang="en-GB" dirty="0">
                <a:ea typeface="Calibri" panose="020F0502020204030204" pitchFamily="34" charset="0"/>
              </a:rPr>
              <a:t> start </a:t>
            </a:r>
            <a:r>
              <a:rPr lang="en-GB" dirty="0" err="1">
                <a:ea typeface="Calibri" panose="020F0502020204030204" pitchFamily="34" charset="0"/>
              </a:rPr>
              <a:t>tussen</a:t>
            </a:r>
            <a:r>
              <a:rPr lang="en-GB" dirty="0">
                <a:ea typeface="Calibri" panose="020F0502020204030204" pitchFamily="34" charset="0"/>
              </a:rPr>
              <a:t> 45 jr. </a:t>
            </a:r>
            <a:r>
              <a:rPr lang="en-GB" dirty="0" err="1">
                <a:ea typeface="Calibri" panose="020F0502020204030204" pitchFamily="34" charset="0"/>
              </a:rPr>
              <a:t>en</a:t>
            </a:r>
            <a:r>
              <a:rPr lang="en-GB" dirty="0">
                <a:ea typeface="Calibri" panose="020F0502020204030204" pitchFamily="34" charset="0"/>
              </a:rPr>
              <a:t> 55 jr.</a:t>
            </a:r>
          </a:p>
          <a:p>
            <a:endParaRPr lang="en-GB" dirty="0">
              <a:ea typeface="Calibri" panose="020F0502020204030204" pitchFamily="34" charset="0"/>
            </a:endParaRPr>
          </a:p>
          <a:p>
            <a:r>
              <a:rPr lang="en-GB" dirty="0" err="1">
                <a:ea typeface="Calibri" panose="020F0502020204030204" pitchFamily="34" charset="0"/>
              </a:rPr>
              <a:t>werkende</a:t>
            </a:r>
            <a:r>
              <a:rPr lang="en-GB" dirty="0">
                <a:ea typeface="Calibri" panose="020F0502020204030204" pitchFamily="34" charset="0"/>
              </a:rPr>
              <a:t> </a:t>
            </a:r>
            <a:r>
              <a:rPr lang="en-GB" dirty="0" err="1">
                <a:ea typeface="Calibri" panose="020F0502020204030204" pitchFamily="34" charset="0"/>
              </a:rPr>
              <a:t>vrouwen</a:t>
            </a:r>
            <a:r>
              <a:rPr lang="en-GB" dirty="0">
                <a:ea typeface="Calibri" panose="020F0502020204030204" pitchFamily="34" charset="0"/>
              </a:rPr>
              <a:t> 45-65jr: </a:t>
            </a:r>
            <a:r>
              <a:rPr lang="en-GB" dirty="0">
                <a:effectLst/>
                <a:ea typeface="Calibri" panose="020F0502020204030204" pitchFamily="34" charset="0"/>
              </a:rPr>
              <a:t>n=896785 (RVA 2022)</a:t>
            </a:r>
          </a:p>
          <a:p>
            <a:endParaRPr lang="en-GB" b="1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21% van de </a:t>
            </a:r>
            <a:r>
              <a:rPr lang="en-GB" b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totale</a:t>
            </a:r>
            <a:r>
              <a:rPr lang="en-GB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werknemerspopulatie</a:t>
            </a:r>
            <a:endParaRPr lang="en-GB" b="1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lvl="1"/>
            <a:r>
              <a:rPr lang="en-GB" dirty="0">
                <a:ea typeface="Calibri" panose="020F0502020204030204" pitchFamily="34" charset="0"/>
              </a:rPr>
              <a:t>in </a:t>
            </a:r>
            <a:r>
              <a:rPr lang="en-GB" dirty="0" err="1">
                <a:ea typeface="Calibri" panose="020F0502020204030204" pitchFamily="34" charset="0"/>
              </a:rPr>
              <a:t>gezondheidszorg</a:t>
            </a:r>
            <a:r>
              <a:rPr lang="en-GB" dirty="0">
                <a:ea typeface="Calibri" panose="020F0502020204030204" pitchFamily="34" charset="0"/>
              </a:rPr>
              <a:t> </a:t>
            </a:r>
            <a:r>
              <a:rPr lang="en-GB" dirty="0" err="1">
                <a:ea typeface="Calibri" panose="020F0502020204030204" pitchFamily="34" charset="0"/>
              </a:rPr>
              <a:t>en</a:t>
            </a:r>
            <a:r>
              <a:rPr lang="en-GB" dirty="0">
                <a:ea typeface="Calibri" panose="020F0502020204030204" pitchFamily="34" charset="0"/>
              </a:rPr>
              <a:t> </a:t>
            </a:r>
            <a:r>
              <a:rPr lang="en-GB" dirty="0" err="1">
                <a:ea typeface="Calibri" panose="020F0502020204030204" pitchFamily="34" charset="0"/>
              </a:rPr>
              <a:t>onderwijs</a:t>
            </a:r>
            <a:r>
              <a:rPr lang="en-GB" dirty="0">
                <a:ea typeface="Calibri" panose="020F0502020204030204" pitchFamily="34" charset="0"/>
              </a:rPr>
              <a:t>: 30%</a:t>
            </a:r>
          </a:p>
          <a:p>
            <a:pPr lvl="1"/>
            <a:r>
              <a:rPr lang="en-GB" dirty="0">
                <a:effectLst/>
                <a:ea typeface="Calibri" panose="020F0502020204030204" pitchFamily="34" charset="0"/>
              </a:rPr>
              <a:t>in </a:t>
            </a:r>
            <a:r>
              <a:rPr lang="en-GB" dirty="0" err="1">
                <a:effectLst/>
                <a:ea typeface="Calibri" panose="020F0502020204030204" pitchFamily="34" charset="0"/>
              </a:rPr>
              <a:t>maatschappelijke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</a:rPr>
              <a:t>dienstverlening</a:t>
            </a:r>
            <a:r>
              <a:rPr lang="en-GB" dirty="0">
                <a:effectLst/>
                <a:ea typeface="Calibri" panose="020F0502020204030204" pitchFamily="34" charset="0"/>
              </a:rPr>
              <a:t>: 35%</a:t>
            </a:r>
          </a:p>
          <a:p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0B42A-5A4E-B619-1E56-C50FFFE40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80F8D-1769-E861-25EE-DB0F19D63B3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Waarom herstelbehoefte 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576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774450-DDAF-4DA9-A14A-0A551EACD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Herstelbehoefte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34206-2601-4715-A4CB-C55A3EC0A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11926" y="4634756"/>
            <a:ext cx="1511822" cy="274637"/>
          </a:xfrm>
        </p:spPr>
        <p:txBody>
          <a:bodyPr/>
          <a:lstStyle/>
          <a:p>
            <a:fld id="{C6D7A772-3CA6-4EFB-8A03-3D087815C46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626D88-068D-4812-8995-7A715BD6E4DE}"/>
              </a:ext>
            </a:extLst>
          </p:cNvPr>
          <p:cNvSpPr txBox="1">
            <a:spLocks/>
          </p:cNvSpPr>
          <p:nvPr/>
        </p:nvSpPr>
        <p:spPr>
          <a:xfrm>
            <a:off x="543947" y="736651"/>
            <a:ext cx="7934703" cy="265685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44B8BE"/>
              </a:buClr>
              <a:buSzPct val="2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4A1556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dirty="0" err="1"/>
              <a:t>herstelbehoefte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err="1"/>
              <a:t>vermoeidheid</a:t>
            </a:r>
            <a:r>
              <a:rPr lang="en-GB" dirty="0"/>
              <a:t> op het </a:t>
            </a:r>
            <a:r>
              <a:rPr lang="en-GB" dirty="0" err="1"/>
              <a:t>einde</a:t>
            </a:r>
            <a:r>
              <a:rPr lang="en-GB" dirty="0"/>
              <a:t> van de </a:t>
            </a:r>
            <a:r>
              <a:rPr lang="en-GB" dirty="0" err="1"/>
              <a:t>werkdag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err="1"/>
              <a:t>evolutie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</a:t>
            </a:r>
            <a:r>
              <a:rPr lang="en-GB" dirty="0" err="1"/>
              <a:t>mentale</a:t>
            </a:r>
            <a:r>
              <a:rPr lang="en-GB" dirty="0"/>
              <a:t> </a:t>
            </a:r>
            <a:r>
              <a:rPr lang="en-GB" dirty="0" err="1"/>
              <a:t>gezondheidsproblemen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err="1"/>
              <a:t>onvoldoende</a:t>
            </a:r>
            <a:r>
              <a:rPr lang="en-GB" dirty="0"/>
              <a:t> </a:t>
            </a:r>
            <a:r>
              <a:rPr lang="en-GB" dirty="0" err="1"/>
              <a:t>herstel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</a:t>
            </a:r>
            <a:r>
              <a:rPr lang="en-GB" dirty="0" err="1"/>
              <a:t>werkperiodes</a:t>
            </a:r>
            <a:r>
              <a:rPr lang="en-GB" dirty="0"/>
              <a:t> in</a:t>
            </a:r>
          </a:p>
          <a:p>
            <a:pPr lvl="1">
              <a:lnSpc>
                <a:spcPct val="150000"/>
              </a:lnSpc>
            </a:pPr>
            <a:r>
              <a:rPr lang="en-GB" dirty="0" err="1"/>
              <a:t>herstelbehoefte</a:t>
            </a:r>
            <a:r>
              <a:rPr lang="en-GB" dirty="0"/>
              <a:t> </a:t>
            </a:r>
            <a:r>
              <a:rPr lang="en-GB" dirty="0" err="1"/>
              <a:t>boven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bepaald</a:t>
            </a:r>
            <a:r>
              <a:rPr lang="en-GB" dirty="0"/>
              <a:t> </a:t>
            </a:r>
            <a:r>
              <a:rPr lang="en-GB" dirty="0" err="1"/>
              <a:t>niveau</a:t>
            </a:r>
            <a:r>
              <a:rPr lang="en-GB" dirty="0"/>
              <a:t> (</a:t>
            </a:r>
            <a:r>
              <a:rPr lang="en-GB" dirty="0" err="1"/>
              <a:t>hoge</a:t>
            </a:r>
            <a:r>
              <a:rPr lang="en-GB" dirty="0"/>
              <a:t> </a:t>
            </a:r>
            <a:r>
              <a:rPr lang="en-GB" dirty="0" err="1"/>
              <a:t>herstelbehoefte</a:t>
            </a:r>
            <a:r>
              <a:rPr lang="en-GB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GB" dirty="0" err="1"/>
              <a:t>gedurende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lange</a:t>
            </a:r>
            <a:r>
              <a:rPr lang="en-GB" dirty="0"/>
              <a:t> </a:t>
            </a:r>
            <a:r>
              <a:rPr lang="en-GB" dirty="0" err="1"/>
              <a:t>tijd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F22DA-0C14-5E50-992D-FFC624172CF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47E108-B676-8819-B77F-90E2D51CFE1A}"/>
              </a:ext>
            </a:extLst>
          </p:cNvPr>
          <p:cNvGrpSpPr/>
          <p:nvPr/>
        </p:nvGrpSpPr>
        <p:grpSpPr>
          <a:xfrm>
            <a:off x="232013" y="3524406"/>
            <a:ext cx="8679973" cy="1044611"/>
            <a:chOff x="776618" y="3590145"/>
            <a:chExt cx="8354830" cy="104461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2E408B3-A294-071C-9398-FA29AFF13093}"/>
                </a:ext>
              </a:extLst>
            </p:cNvPr>
            <p:cNvGrpSpPr/>
            <p:nvPr/>
          </p:nvGrpSpPr>
          <p:grpSpPr>
            <a:xfrm>
              <a:off x="776618" y="3590145"/>
              <a:ext cx="8354830" cy="1044611"/>
              <a:chOff x="928390" y="3546645"/>
              <a:chExt cx="9419419" cy="1044611"/>
            </a:xfrm>
          </p:grpSpPr>
          <p:sp>
            <p:nvSpPr>
              <p:cNvPr id="13" name="Arrow: Right 12">
                <a:extLst>
                  <a:ext uri="{FF2B5EF4-FFF2-40B4-BE49-F238E27FC236}">
                    <a16:creationId xmlns:a16="http://schemas.microsoft.com/office/drawing/2014/main" id="{BB0A5808-8D52-AC34-5EC2-7AAB98DFB14B}"/>
                  </a:ext>
                </a:extLst>
              </p:cNvPr>
              <p:cNvSpPr/>
              <p:nvPr/>
            </p:nvSpPr>
            <p:spPr>
              <a:xfrm>
                <a:off x="3615777" y="3737835"/>
                <a:ext cx="517238" cy="184728"/>
              </a:xfrm>
              <a:prstGeom prst="rightArrow">
                <a:avLst/>
              </a:prstGeom>
              <a:solidFill>
                <a:schemeClr val="accent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>
                  <a:latin typeface="Morebi Rounded Medium"/>
                  <a:cs typeface="Morebi Rounded Medium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023EEAC-FDFB-20D6-3D45-85A9D2A3DDF9}"/>
                  </a:ext>
                </a:extLst>
              </p:cNvPr>
              <p:cNvSpPr txBox="1"/>
              <p:nvPr/>
            </p:nvSpPr>
            <p:spPr>
              <a:xfrm>
                <a:off x="928390" y="3649628"/>
                <a:ext cx="9419419" cy="840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nl-BE" dirty="0">
                    <a:latin typeface="Arial" panose="020B0604020202020204" pitchFamily="34" charset="0"/>
                    <a:cs typeface="Arial" panose="020B0604020202020204" pitchFamily="34" charset="0"/>
                  </a:rPr>
                  <a:t> hoge herstelbehoefte             vroegtijdige indicator van verminderd mentaal welzijn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		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	    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verhoogd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risico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voor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het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ontwikkelen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van burnout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29EABA4-EF7C-03CA-9A12-32944FF2C4A9}"/>
                  </a:ext>
                </a:extLst>
              </p:cNvPr>
              <p:cNvSpPr/>
              <p:nvPr/>
            </p:nvSpPr>
            <p:spPr>
              <a:xfrm>
                <a:off x="928390" y="3546645"/>
                <a:ext cx="9318164" cy="1044611"/>
              </a:xfrm>
              <a:prstGeom prst="rect">
                <a:avLst/>
              </a:prstGeom>
              <a:noFill/>
              <a:ln w="28575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>
                  <a:latin typeface="Morebi Rounded Medium"/>
                  <a:cs typeface="Morebi Rounded Medium"/>
                </a:endParaRPr>
              </a:p>
            </p:txBody>
          </p:sp>
        </p:grp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95036F4-DFD6-29A3-F0FF-50A3F6E71FD8}"/>
                </a:ext>
              </a:extLst>
            </p:cNvPr>
            <p:cNvSpPr/>
            <p:nvPr/>
          </p:nvSpPr>
          <p:spPr>
            <a:xfrm>
              <a:off x="3160275" y="4269341"/>
              <a:ext cx="458779" cy="184728"/>
            </a:xfrm>
            <a:prstGeom prst="rightArrow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latin typeface="Morebi Rounded Medium"/>
                <a:cs typeface="Morebi Rounded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5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774450-DDAF-4DA9-A14A-0A551EACD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Doelstelling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34206-2601-4715-A4CB-C55A3EC0A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14803" y="4634756"/>
            <a:ext cx="1511822" cy="274637"/>
          </a:xfrm>
        </p:spPr>
        <p:txBody>
          <a:bodyPr/>
          <a:lstStyle/>
          <a:p>
            <a:fld id="{C6D7A772-3CA6-4EFB-8A03-3D087815C46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626D88-068D-4812-8995-7A715BD6E4DE}"/>
              </a:ext>
            </a:extLst>
          </p:cNvPr>
          <p:cNvSpPr txBox="1">
            <a:spLocks/>
          </p:cNvSpPr>
          <p:nvPr/>
        </p:nvSpPr>
        <p:spPr>
          <a:xfrm>
            <a:off x="578360" y="1358166"/>
            <a:ext cx="7934703" cy="244573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44B8BE"/>
              </a:buClr>
              <a:buSzPct val="2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4A1556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BE" dirty="0"/>
              <a:t>verbanden onderzoeken tussen herstelbehoefte en menopauzeklachten</a:t>
            </a:r>
          </a:p>
          <a:p>
            <a:pPr>
              <a:lnSpc>
                <a:spcPct val="150000"/>
              </a:lnSpc>
            </a:pPr>
            <a:endParaRPr lang="nl-BE" dirty="0"/>
          </a:p>
          <a:p>
            <a:pPr>
              <a:lnSpc>
                <a:spcPct val="150000"/>
              </a:lnSpc>
            </a:pPr>
            <a:r>
              <a:rPr lang="nl-BE" dirty="0"/>
              <a:t>identificeren </a:t>
            </a:r>
            <a:r>
              <a:rPr lang="nl-BE" dirty="0" err="1"/>
              <a:t>arbeidsgebonden</a:t>
            </a:r>
            <a:r>
              <a:rPr lang="nl-BE" dirty="0"/>
              <a:t> risicofactoren voor een verhoogde herstelbehoefte bij werkende vrouwen in de menopauze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F22DA-0C14-5E50-992D-FFC624172CF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5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Methodes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945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43947" y="245985"/>
            <a:ext cx="6744266" cy="557893"/>
          </a:xfrm>
        </p:spPr>
        <p:txBody>
          <a:bodyPr/>
          <a:lstStyle/>
          <a:p>
            <a:r>
              <a:rPr lang="nl-BE" dirty="0"/>
              <a:t>Datacollectie en studiepopulatie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9"/>
          </p:nvPr>
        </p:nvSpPr>
        <p:spPr>
          <a:xfrm>
            <a:off x="543947" y="804672"/>
            <a:ext cx="7987278" cy="3830083"/>
          </a:xfrm>
        </p:spPr>
        <p:txBody>
          <a:bodyPr/>
          <a:lstStyle/>
          <a:p>
            <a:r>
              <a:rPr lang="nl-BE" dirty="0"/>
              <a:t>cross-</a:t>
            </a:r>
            <a:r>
              <a:rPr lang="nl-BE" dirty="0" err="1"/>
              <a:t>sectionele</a:t>
            </a:r>
            <a:r>
              <a:rPr lang="nl-BE" dirty="0"/>
              <a:t> vragenlijststudie</a:t>
            </a:r>
          </a:p>
          <a:p>
            <a:r>
              <a:rPr lang="nl-BE" dirty="0"/>
              <a:t>s</a:t>
            </a:r>
            <a:r>
              <a:rPr lang="nl-BE" sz="1800" dirty="0"/>
              <a:t>creening “Welzijnswijzer”</a:t>
            </a:r>
            <a:endParaRPr lang="nl-BE" sz="1800" dirty="0">
              <a:solidFill>
                <a:srgbClr val="FF0000"/>
              </a:solidFill>
            </a:endParaRPr>
          </a:p>
          <a:p>
            <a:pPr lvl="1"/>
            <a:r>
              <a:rPr lang="nl-BE" dirty="0"/>
              <a:t>online vragenlijst EDPB</a:t>
            </a:r>
          </a:p>
          <a:p>
            <a:r>
              <a:rPr lang="nl-BE" dirty="0"/>
              <a:t>datacollectie (2020)-2021-2022</a:t>
            </a:r>
          </a:p>
          <a:p>
            <a:r>
              <a:rPr lang="nl-BE" dirty="0"/>
              <a:t>45 organisaties (zowel publieke als private sector)</a:t>
            </a:r>
          </a:p>
          <a:p>
            <a:r>
              <a:rPr lang="nl-BE" dirty="0"/>
              <a:t>totaal n: 7792</a:t>
            </a:r>
          </a:p>
          <a:p>
            <a:endParaRPr lang="nl-BE" dirty="0"/>
          </a:p>
          <a:p>
            <a:r>
              <a:rPr lang="nl-BE" dirty="0"/>
              <a:t>vrouwen: 3856 (49.5%)</a:t>
            </a:r>
          </a:p>
          <a:p>
            <a:r>
              <a:rPr lang="nl-BE" dirty="0"/>
              <a:t>deelname aan de menopauze studie: 2826 (73.3%)</a:t>
            </a:r>
          </a:p>
          <a:p>
            <a:r>
              <a:rPr lang="nl-BE" dirty="0"/>
              <a:t>menopauze: 779</a:t>
            </a:r>
          </a:p>
          <a:p>
            <a:r>
              <a:rPr lang="nl-BE" dirty="0"/>
              <a:t>geen uitkomstparameter: 19</a:t>
            </a:r>
          </a:p>
          <a:p>
            <a:r>
              <a:rPr lang="nl-BE" dirty="0"/>
              <a:t>studiepopulatie: </a:t>
            </a:r>
            <a:r>
              <a:rPr lang="nl-BE" dirty="0">
                <a:highlight>
                  <a:srgbClr val="FFFF00"/>
                </a:highlight>
              </a:rPr>
              <a:t>760 werkende vrouwen in menopauze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nl-BE" smtClean="0"/>
              <a:pPr/>
              <a:t>9</a:t>
            </a:fld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A2519-F207-6198-E95F-5148A68523F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4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SECUREX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44B8BE"/>
      </a:accent1>
      <a:accent2>
        <a:srgbClr val="E00030"/>
      </a:accent2>
      <a:accent3>
        <a:srgbClr val="4A1556"/>
      </a:accent3>
      <a:accent4>
        <a:srgbClr val="220638"/>
      </a:accent4>
      <a:accent5>
        <a:srgbClr val="000000"/>
      </a:accent5>
      <a:accent6>
        <a:srgbClr val="87888A"/>
      </a:accent6>
      <a:hlink>
        <a:srgbClr val="0000F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 dirty="0" err="1" smtClean="0">
            <a:latin typeface="Morebi Rounded Medium"/>
            <a:cs typeface="Morebi Rounded Medium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Morebi Rounded Medium"/>
            <a:cs typeface="Morebi Rounded Medium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curex Corporate.pptx" id="{C17F1B64-B963-491C-BE87-94F3DCC7415A}" vid="{D854099C-9744-4117-B814-87588ABAC4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2505155E8BF47B3C3679D02B959FF" ma:contentTypeVersion="4" ma:contentTypeDescription="Een nieuw document maken." ma:contentTypeScope="" ma:versionID="b64dcfb4bf0b548f6442915101175743">
  <xsd:schema xmlns:xsd="http://www.w3.org/2001/XMLSchema" xmlns:xs="http://www.w3.org/2001/XMLSchema" xmlns:p="http://schemas.microsoft.com/office/2006/metadata/properties" xmlns:ns2="bd19bfdb-5fe5-4205-929a-60a27e409321" targetNamespace="http://schemas.microsoft.com/office/2006/metadata/properties" ma:root="true" ma:fieldsID="655a896e1f2147082ce910b7f7d0b0f1" ns2:_="">
    <xsd:import namespace="bd19bfdb-5fe5-4205-929a-60a27e4093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9bfdb-5fe5-4205-929a-60a27e4093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1AEB12-DB48-4717-A6BC-9B271288E41E}"/>
</file>

<file path=customXml/itemProps2.xml><?xml version="1.0" encoding="utf-8"?>
<ds:datastoreItem xmlns:ds="http://schemas.openxmlformats.org/officeDocument/2006/customXml" ds:itemID="{81162E2A-6AAF-4ECC-988F-C9116D319B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3473DE-DAE3-4162-9DD3-DBF9EEB9F4D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Securex Corporate</Template>
  <TotalTime>0</TotalTime>
  <Words>1095</Words>
  <Application>Microsoft Office PowerPoint</Application>
  <PresentationFormat>On-screen Show (16:9)</PresentationFormat>
  <Paragraphs>305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Morebi Rounded Bold</vt:lpstr>
      <vt:lpstr>Morebi Rounded Med</vt:lpstr>
      <vt:lpstr>Morebi Rounded Medium</vt:lpstr>
      <vt:lpstr>Morebi Rounded Medium Stencil</vt:lpstr>
      <vt:lpstr>PT Sans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Philippe Kiss</dc:creator>
  <cp:lastModifiedBy>Philippe Kiss</cp:lastModifiedBy>
  <cp:revision>942</cp:revision>
  <cp:lastPrinted>2024-06-24T12:22:06Z</cp:lastPrinted>
  <dcterms:created xsi:type="dcterms:W3CDTF">2017-04-26T13:53:49Z</dcterms:created>
  <dcterms:modified xsi:type="dcterms:W3CDTF">2024-10-28T09:11:24Z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0x010100E902505155E8BF47B3C3679D02B959FF</vt:lpwstr>
  </property>
</Properties>
</file>