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42"/>
  </p:notesMasterIdLst>
  <p:handoutMasterIdLst>
    <p:handoutMasterId r:id="rId43"/>
  </p:handoutMasterIdLst>
  <p:sldIdLst>
    <p:sldId id="256" r:id="rId6"/>
    <p:sldId id="438" r:id="rId7"/>
    <p:sldId id="13665" r:id="rId8"/>
    <p:sldId id="13667" r:id="rId9"/>
    <p:sldId id="13666" r:id="rId10"/>
    <p:sldId id="524" r:id="rId11"/>
    <p:sldId id="519" r:id="rId12"/>
    <p:sldId id="441" r:id="rId13"/>
    <p:sldId id="322" r:id="rId14"/>
    <p:sldId id="510" r:id="rId15"/>
    <p:sldId id="511" r:id="rId16"/>
    <p:sldId id="512" r:id="rId17"/>
    <p:sldId id="513" r:id="rId18"/>
    <p:sldId id="522" r:id="rId19"/>
    <p:sldId id="323" r:id="rId20"/>
    <p:sldId id="324" r:id="rId21"/>
    <p:sldId id="514" r:id="rId22"/>
    <p:sldId id="515" r:id="rId23"/>
    <p:sldId id="326" r:id="rId24"/>
    <p:sldId id="435" r:id="rId25"/>
    <p:sldId id="13669" r:id="rId26"/>
    <p:sldId id="13670" r:id="rId27"/>
    <p:sldId id="13671" r:id="rId28"/>
    <p:sldId id="13680" r:id="rId29"/>
    <p:sldId id="13672" r:id="rId30"/>
    <p:sldId id="521" r:id="rId31"/>
    <p:sldId id="13673" r:id="rId32"/>
    <p:sldId id="391" r:id="rId33"/>
    <p:sldId id="13674" r:id="rId34"/>
    <p:sldId id="13668" r:id="rId35"/>
    <p:sldId id="13675" r:id="rId36"/>
    <p:sldId id="13677" r:id="rId37"/>
    <p:sldId id="13676" r:id="rId38"/>
    <p:sldId id="13661" r:id="rId39"/>
    <p:sldId id="376" r:id="rId40"/>
    <p:sldId id="13678" r:id="rId4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F81A0-7090-E01B-BCCE-9B40DB51B601}" name="Stephanie van Dael" initials="SvD" userId="Stephanie van Da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4371"/>
    <a:srgbClr val="E0E7EB"/>
    <a:srgbClr val="EAEAEA"/>
    <a:srgbClr val="D7E0ED"/>
    <a:srgbClr val="FF8F8F"/>
    <a:srgbClr val="B7C7DF"/>
    <a:srgbClr val="50B0E4"/>
    <a:srgbClr val="FF7171"/>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514BD-EF17-48AA-9549-099B75A2DB2D}" v="26" dt="2024-10-31T11:59:47.2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6978" autoAdjust="0"/>
  </p:normalViewPr>
  <p:slideViewPr>
    <p:cSldViewPr>
      <p:cViewPr varScale="1">
        <p:scale>
          <a:sx n="67" d="100"/>
          <a:sy n="67" d="100"/>
        </p:scale>
        <p:origin x="1686" y="72"/>
      </p:cViewPr>
      <p:guideLst>
        <p:guide orient="horz" pos="2160"/>
        <p:guide pos="2880"/>
      </p:guideLst>
    </p:cSldViewPr>
  </p:slideViewPr>
  <p:outlineViewPr>
    <p:cViewPr>
      <p:scale>
        <a:sx n="33" d="100"/>
        <a:sy n="33" d="100"/>
      </p:scale>
      <p:origin x="36" y="7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5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E7CFCC8-F9AE-43D0-9385-A15569D244AA}" type="datetimeFigureOut">
              <a:rPr lang="nl-NL" smtClean="0"/>
              <a:t>11-11-2024</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710AC99-CF5C-4018-8DC4-76325F362E60}"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C309F800-4901-4FED-963D-F26B4EDB3402}" type="datetimeFigureOut">
              <a:rPr lang="nl-NL" smtClean="0"/>
              <a:pPr/>
              <a:t>11-11-2024</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3177" tIns="46589" rIns="93177" bIns="46589"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DDA1E75C-DC9E-4F55-BBC1-E3C6908E090F}"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rendement.nl/arbo/bedrijfsarts" TargetMode="External"/><Relationship Id="rId3" Type="http://schemas.openxmlformats.org/officeDocument/2006/relationships/hyperlink" Target="https://www.rendement.nl/arbo/rie" TargetMode="External"/><Relationship Id="rId7" Type="http://schemas.openxmlformats.org/officeDocument/2006/relationships/hyperlink" Target="https://www.rendement.nl/or/overeenstemmingsrech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rendement.nl/or/wor-online" TargetMode="External"/><Relationship Id="rId5" Type="http://schemas.openxmlformats.org/officeDocument/2006/relationships/hyperlink" Target="https://www.rendement.nl/trajecten/de-or-en-instemmingsrecht" TargetMode="External"/><Relationship Id="rId4" Type="http://schemas.openxmlformats.org/officeDocument/2006/relationships/hyperlink" Target="http://wetten.overheid.nl/jci1.3:c:BWBR0002747&amp;hoofdstuk=IVA&amp;artikel=27&amp;z=2016-10-01&amp;g=2016-10-0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r>
              <a:rPr lang="nl-NL" dirty="0"/>
              <a:t>Introduceren Falke &amp; Verbaan: opkomst</a:t>
            </a:r>
            <a:r>
              <a:rPr lang="nl-NL" baseline="0" dirty="0"/>
              <a:t> jaren 90: hoog verzuim. Van daaruit ook vragen over arbodienstverlening, dus ondersteunen we de laatste jaren ook veel bij arbodienstverleningsvraagstukken. </a:t>
            </a:r>
          </a:p>
          <a:p>
            <a:pPr marL="171450" indent="-171450">
              <a:buFontTx/>
              <a:buChar char="-"/>
            </a:pPr>
            <a:r>
              <a:rPr lang="nl-NL" baseline="0" dirty="0"/>
              <a:t>Wat past bij Prisma als arbodienstverlening?</a:t>
            </a:r>
          </a:p>
          <a:p>
            <a:pPr marL="171450" indent="-171450">
              <a:buFontTx/>
              <a:buChar char="-"/>
            </a:pPr>
            <a:r>
              <a:rPr lang="nl-NL" baseline="0" dirty="0"/>
              <a:t>Wat betekent dit dan voor het contract met de arbodienst?</a:t>
            </a:r>
            <a:br>
              <a:rPr lang="nl-NL" baseline="0" dirty="0"/>
            </a:br>
            <a:br>
              <a:rPr lang="nl-NL" baseline="0" dirty="0"/>
            </a:br>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10</a:t>
            </a:fld>
            <a:endParaRPr lang="nl-NL"/>
          </a:p>
        </p:txBody>
      </p:sp>
    </p:spTree>
    <p:extLst>
      <p:ext uri="{BB962C8B-B14F-4D97-AF65-F5344CB8AC3E}">
        <p14:creationId xmlns:p14="http://schemas.microsoft.com/office/powerpoint/2010/main" val="387539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11</a:t>
            </a:fld>
            <a:endParaRPr lang="nl-NL"/>
          </a:p>
        </p:txBody>
      </p:sp>
    </p:spTree>
    <p:extLst>
      <p:ext uri="{BB962C8B-B14F-4D97-AF65-F5344CB8AC3E}">
        <p14:creationId xmlns:p14="http://schemas.microsoft.com/office/powerpoint/2010/main" val="317826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12</a:t>
            </a:fld>
            <a:endParaRPr lang="nl-NL"/>
          </a:p>
        </p:txBody>
      </p:sp>
    </p:spTree>
    <p:extLst>
      <p:ext uri="{BB962C8B-B14F-4D97-AF65-F5344CB8AC3E}">
        <p14:creationId xmlns:p14="http://schemas.microsoft.com/office/powerpoint/2010/main" val="127063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13</a:t>
            </a:fld>
            <a:endParaRPr lang="nl-NL"/>
          </a:p>
        </p:txBody>
      </p:sp>
    </p:spTree>
    <p:extLst>
      <p:ext uri="{BB962C8B-B14F-4D97-AF65-F5344CB8AC3E}">
        <p14:creationId xmlns:p14="http://schemas.microsoft.com/office/powerpoint/2010/main" val="255203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01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100" dirty="0"/>
              <a:t>2005: aanpassing </a:t>
            </a:r>
            <a:r>
              <a:rPr lang="nl-NL" sz="1100" dirty="0" err="1"/>
              <a:t>arbowet</a:t>
            </a:r>
            <a:r>
              <a:rPr lang="nl-NL" sz="1100" dirty="0"/>
              <a:t> door</a:t>
            </a:r>
            <a:r>
              <a:rPr lang="nl-NL" sz="1100" baseline="0" dirty="0"/>
              <a:t> </a:t>
            </a:r>
            <a:r>
              <a:rPr lang="nl-NL" sz="1100" baseline="0" dirty="0" err="1"/>
              <a:t>europese</a:t>
            </a:r>
            <a:r>
              <a:rPr lang="nl-NL" sz="1100" baseline="0" dirty="0"/>
              <a:t> richtlijnen. WG</a:t>
            </a:r>
            <a:r>
              <a:rPr lang="nl-NL" sz="1100" dirty="0"/>
              <a:t> niet langer verplicht bij</a:t>
            </a:r>
            <a:r>
              <a:rPr lang="nl-NL" sz="1100" baseline="0" dirty="0"/>
              <a:t> </a:t>
            </a:r>
            <a:r>
              <a:rPr lang="nl-NL" sz="1100" dirty="0"/>
              <a:t>een arbodienst. </a:t>
            </a:r>
          </a:p>
          <a:p>
            <a:r>
              <a:rPr lang="nl-NL" sz="1100" dirty="0">
                <a:sym typeface="Wingdings" pitchFamily="2" charset="2"/>
              </a:rPr>
              <a:t> </a:t>
            </a:r>
            <a:r>
              <a:rPr lang="nl-NL" sz="1100" dirty="0"/>
              <a:t>Opkomst allerlei andere marktpartijen om op te komen en hun diensten aan te bieden, zoals Arbodiensten, brancheorganisaties, re-integratiebedrijven en verzekeraars. </a:t>
            </a:r>
          </a:p>
          <a:p>
            <a:r>
              <a:rPr lang="nl-NL"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100" b="0" i="0" kern="1200" dirty="0">
                <a:solidFill>
                  <a:schemeClr val="tx1"/>
                </a:solidFill>
                <a:latin typeface="Arial" charset="0"/>
                <a:ea typeface="ＭＳ Ｐゴシック" charset="0"/>
                <a:cs typeface="ＭＳ Ｐゴシック" charset="0"/>
              </a:rPr>
              <a:t>Volgens de </a:t>
            </a:r>
            <a:r>
              <a:rPr lang="nl-NL" sz="1100" b="0" i="0" kern="1200" dirty="0" err="1">
                <a:solidFill>
                  <a:schemeClr val="tx1"/>
                </a:solidFill>
                <a:latin typeface="Arial" charset="0"/>
                <a:ea typeface="ＭＳ Ｐゴシック" charset="0"/>
                <a:cs typeface="ＭＳ Ｐゴシック" charset="0"/>
              </a:rPr>
              <a:t>Arbowet</a:t>
            </a:r>
            <a:r>
              <a:rPr lang="nl-NL" sz="1100" b="0" i="0" kern="1200" dirty="0">
                <a:solidFill>
                  <a:schemeClr val="tx1"/>
                </a:solidFill>
                <a:latin typeface="Arial" charset="0"/>
                <a:ea typeface="ＭＳ Ｐゴシック" charset="0"/>
                <a:cs typeface="ＭＳ Ｐゴシック" charset="0"/>
              </a:rPr>
              <a:t> moet elk bedrijf zich bij het uitvoeren van het arbo- en verzuimbeleid laten ondersteunen door één of meer deskundigen.</a:t>
            </a:r>
            <a:r>
              <a:rPr lang="nl-NL" sz="1100" b="0" i="0" kern="1200" dirty="0">
                <a:solidFill>
                  <a:schemeClr val="tx1"/>
                </a:solidFill>
                <a:latin typeface="+mn-lt"/>
                <a:ea typeface="+mn-ea"/>
                <a:cs typeface="+mn-cs"/>
              </a:rPr>
              <a:t> De taken waarbij hij zich moet laten ondersteunen:</a:t>
            </a:r>
          </a:p>
          <a:p>
            <a:pPr marL="228600" indent="-228600">
              <a:buAutoNum type="arabicPeriod"/>
            </a:pPr>
            <a:r>
              <a:rPr lang="nl-NL" sz="1100" b="0" i="0" kern="1200" dirty="0">
                <a:solidFill>
                  <a:schemeClr val="tx1"/>
                </a:solidFill>
                <a:latin typeface="+mn-lt"/>
                <a:ea typeface="+mn-ea"/>
                <a:cs typeface="+mn-cs"/>
              </a:rPr>
              <a:t>de ziekteverzuimbegeleiding;</a:t>
            </a:r>
          </a:p>
          <a:p>
            <a:pPr marL="228600" indent="-228600">
              <a:buAutoNum type="arabicPeriod"/>
            </a:pPr>
            <a:r>
              <a:rPr lang="nl-NL" sz="1100" b="0" i="0" kern="1200" dirty="0">
                <a:solidFill>
                  <a:schemeClr val="tx1"/>
                </a:solidFill>
                <a:latin typeface="+mn-lt"/>
                <a:ea typeface="+mn-ea"/>
                <a:cs typeface="+mn-cs"/>
              </a:rPr>
              <a:t>Het toetsen van de </a:t>
            </a:r>
            <a:r>
              <a:rPr lang="nl-NL" sz="1100" b="0" i="0" u="sng" kern="1200" dirty="0">
                <a:solidFill>
                  <a:schemeClr val="tx1"/>
                </a:solidFill>
                <a:latin typeface="+mn-lt"/>
                <a:ea typeface="+mn-ea"/>
                <a:cs typeface="+mn-cs"/>
                <a:hlinkClick r:id="rId3"/>
              </a:rPr>
              <a:t>risico-inventarisatie en –evaluatie (RI&amp;E)</a:t>
            </a:r>
            <a:r>
              <a:rPr lang="nl-NL" sz="1100" b="0" i="0" kern="1200" dirty="0">
                <a:solidFill>
                  <a:schemeClr val="tx1"/>
                </a:solidFill>
                <a:latin typeface="+mn-lt"/>
                <a:ea typeface="+mn-ea"/>
                <a:cs typeface="+mn-cs"/>
              </a:rPr>
              <a:t> en advies erover;</a:t>
            </a:r>
          </a:p>
          <a:p>
            <a:pPr marL="228600" indent="-228600">
              <a:buAutoNum type="arabicPeriod"/>
            </a:pPr>
            <a:r>
              <a:rPr lang="nl-NL" sz="1100" b="0" i="0" kern="1200" dirty="0">
                <a:solidFill>
                  <a:schemeClr val="tx1"/>
                </a:solidFill>
                <a:latin typeface="+mn-lt"/>
                <a:ea typeface="+mn-ea"/>
                <a:cs typeface="+mn-cs"/>
              </a:rPr>
              <a:t>Het uitvoeren van het </a:t>
            </a:r>
            <a:r>
              <a:rPr lang="nl-NL" sz="1100" b="0" i="0" kern="1200" dirty="0" err="1">
                <a:solidFill>
                  <a:schemeClr val="tx1"/>
                </a:solidFill>
                <a:latin typeface="+mn-lt"/>
                <a:ea typeface="+mn-ea"/>
                <a:cs typeface="+mn-cs"/>
              </a:rPr>
              <a:t>arbeidsgezondheidskundig</a:t>
            </a:r>
            <a:r>
              <a:rPr lang="nl-NL" sz="1100" b="0" i="0" kern="1200" dirty="0">
                <a:solidFill>
                  <a:schemeClr val="tx1"/>
                </a:solidFill>
                <a:latin typeface="+mn-lt"/>
                <a:ea typeface="+mn-ea"/>
                <a:cs typeface="+mn-cs"/>
              </a:rPr>
              <a:t> onderzoek (PAGO);</a:t>
            </a:r>
          </a:p>
          <a:p>
            <a:pPr marL="228600" indent="-228600">
              <a:buAutoNum type="arabicPeriod"/>
            </a:pPr>
            <a:r>
              <a:rPr lang="nl-NL" sz="1100" b="0" i="0" kern="1200" dirty="0">
                <a:solidFill>
                  <a:schemeClr val="tx1"/>
                </a:solidFill>
                <a:latin typeface="+mn-lt"/>
                <a:ea typeface="+mn-ea"/>
                <a:cs typeface="+mn-cs"/>
              </a:rPr>
              <a:t>het uitvoeren van aanstellingskeuringen;</a:t>
            </a:r>
          </a:p>
          <a:p>
            <a:pPr marL="228600" indent="-228600">
              <a:buAutoNum type="arabicPeriod"/>
            </a:pPr>
            <a:r>
              <a:rPr lang="nl-NL" sz="1100" b="0" i="0" kern="1200" dirty="0">
                <a:solidFill>
                  <a:schemeClr val="tx1"/>
                </a:solidFill>
                <a:latin typeface="+mn-lt"/>
                <a:ea typeface="+mn-ea"/>
                <a:cs typeface="+mn-cs"/>
              </a:rPr>
              <a:t>de consultatie van de bedrijfsarts.</a:t>
            </a:r>
          </a:p>
          <a:p>
            <a:endParaRPr lang="nl-NL" sz="1100" dirty="0"/>
          </a:p>
          <a:p>
            <a:r>
              <a:rPr lang="nl-NL" sz="1100" dirty="0"/>
              <a:t>Deze</a:t>
            </a:r>
            <a:r>
              <a:rPr lang="nl-NL" sz="1100" baseline="0" dirty="0"/>
              <a:t> taken mogen gedaan worden door 4 kerndeskundigen (</a:t>
            </a:r>
            <a:r>
              <a:rPr lang="nl-NL" sz="1100" baseline="0" dirty="0" err="1"/>
              <a:t>arbeidshygienist</a:t>
            </a:r>
            <a:r>
              <a:rPr lang="nl-NL" sz="1100" baseline="0" dirty="0"/>
              <a:t>, veiligheidskundige, bedrijfsarts, </a:t>
            </a:r>
            <a:r>
              <a:rPr lang="nl-NL" sz="1100" baseline="0" dirty="0" err="1"/>
              <a:t>arbeids</a:t>
            </a:r>
            <a:r>
              <a:rPr lang="nl-NL" sz="1100" baseline="0" dirty="0"/>
              <a:t> en organisatie deskundige)</a:t>
            </a:r>
            <a:endParaRPr lang="nl-NL" sz="110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100" b="0" i="0" kern="1200" dirty="0">
                <a:solidFill>
                  <a:schemeClr val="tx1"/>
                </a:solidFill>
                <a:latin typeface="Arial" charset="0"/>
                <a:ea typeface="ＭＳ Ｐゴシック" charset="0"/>
                <a:cs typeface="ＭＳ Ｐゴシック" charset="0"/>
              </a:rPr>
              <a:t>Een bedrijf kan voor de uitvoering van het arbo- en verzuimbeleid kiezen tussen de maatwerkregeling en  de vangnetregeling.</a:t>
            </a:r>
          </a:p>
          <a:p>
            <a:endParaRPr lang="nl-NL" sz="1100" dirty="0"/>
          </a:p>
          <a:p>
            <a:r>
              <a:rPr lang="nl-NL" sz="1100" b="1" dirty="0"/>
              <a:t>Maatwerkregeling </a:t>
            </a:r>
            <a:endParaRPr lang="nl-NL" sz="1100" dirty="0"/>
          </a:p>
          <a:p>
            <a:r>
              <a:rPr lang="nl-NL" sz="1100" dirty="0"/>
              <a:t>Geen gecertificeerde</a:t>
            </a:r>
            <a:r>
              <a:rPr lang="nl-NL" sz="1100" baseline="0" dirty="0"/>
              <a:t> </a:t>
            </a:r>
            <a:r>
              <a:rPr lang="nl-NL" sz="1100" dirty="0"/>
              <a:t>arbodienstverlener nodig</a:t>
            </a:r>
            <a:r>
              <a:rPr lang="nl-NL" sz="1100" baseline="0" dirty="0"/>
              <a:t> </a:t>
            </a:r>
            <a:r>
              <a:rPr lang="nl-NL" sz="1100" baseline="0" dirty="0">
                <a:sym typeface="Wingdings" pitchFamily="2" charset="2"/>
              </a:rPr>
              <a:t></a:t>
            </a:r>
            <a:r>
              <a:rPr lang="nl-NL" sz="1100" dirty="0"/>
              <a:t> bedrijven regelen het zelf. WG kan gerichte contracten afsluiten met kerndeskundigen en zelf kiezen met wie hij daarvoor samenwerkt en hoe dit intern wordt georganiseerd</a:t>
            </a:r>
          </a:p>
          <a:p>
            <a:pPr lvl="0"/>
            <a:r>
              <a:rPr lang="nl-NL" sz="1100" dirty="0"/>
              <a:t>2 voorwaarden:</a:t>
            </a:r>
          </a:p>
          <a:p>
            <a:pPr marL="228600" lvl="0" indent="-228600">
              <a:buAutoNum type="arabicPeriod"/>
            </a:pPr>
            <a:r>
              <a:rPr lang="nl-NL" sz="1100" baseline="0" dirty="0"/>
              <a:t>E</a:t>
            </a:r>
            <a:r>
              <a:rPr lang="nl-NL" sz="1100" dirty="0"/>
              <a:t>r moet </a:t>
            </a:r>
            <a:r>
              <a:rPr lang="nl-NL" sz="1100" i="1" dirty="0"/>
              <a:t>overeenstemming</a:t>
            </a:r>
            <a:r>
              <a:rPr lang="nl-NL" sz="1100" dirty="0"/>
              <a:t> zijn met de werkgeversvertegenwoordiging: De personeelsvertegenwoordiging of ondernemingsraad moet schriftelijk laten weten akkoord te zijn met de keuze voor de maatwerkregeling, de gekozen contractspartners en de inhoud van de contracten, tenzij de keuze voor maatwerkregeling al in de cao is vastgelegd. Als de regeling via de cao is vastgelegd, is geen overeenstemming nodig.</a:t>
            </a:r>
          </a:p>
          <a:p>
            <a:pPr marL="228600" lvl="0" indent="-228600">
              <a:buAutoNum type="arabicPeriod"/>
            </a:pPr>
            <a:r>
              <a:rPr lang="nl-NL" sz="1100" dirty="0"/>
              <a:t>Er moet een contract worden afgesloten met een bedrijfsarts voor verzuimbegeleiding, aanstellingskeuring en PAGO.</a:t>
            </a:r>
          </a:p>
          <a:p>
            <a:endParaRPr lang="nl-NL" sz="1100" b="1" dirty="0"/>
          </a:p>
          <a:p>
            <a:r>
              <a:rPr lang="nl-NL" sz="1100" b="1" dirty="0"/>
              <a:t>Vangnetregeling</a:t>
            </a:r>
            <a:endParaRPr lang="nl-NL" sz="1100" dirty="0"/>
          </a:p>
          <a:p>
            <a:r>
              <a:rPr lang="nl-NL" sz="1100" dirty="0"/>
              <a:t>Bij toepassing van de vangnetregeling sluit de werkgever een contract met een wettelijk gecertificeerde arbodienst, die vaak ook alle administratieve processen op zich neemt. </a:t>
            </a:r>
          </a:p>
          <a:p>
            <a:r>
              <a:rPr lang="nl-NL" sz="1100" dirty="0"/>
              <a:t>Werknemers hebben via de werkgeversvertegenwoordiging  instemmingrecht bij de keuze van de arbodienst en de inhoud van het contract. Het instemmingsrecht van de OR is geregeld in </a:t>
            </a:r>
            <a:r>
              <a:rPr lang="nl-NL" sz="1100" u="sng" dirty="0">
                <a:hlinkClick r:id="rId4"/>
              </a:rPr>
              <a:t>artikel 27</a:t>
            </a:r>
            <a:r>
              <a:rPr lang="nl-NL" sz="1100" dirty="0"/>
              <a:t>  van de Wet op de ondernemingsraden (WOR).</a:t>
            </a:r>
          </a:p>
          <a:p>
            <a:r>
              <a:rPr lang="nl-NL" sz="1100" dirty="0"/>
              <a:t> </a:t>
            </a:r>
          </a:p>
          <a:p>
            <a:r>
              <a:rPr lang="nl-NL" sz="1100" b="1" dirty="0"/>
              <a:t>Overeenstemming/Instemming</a:t>
            </a:r>
          </a:p>
          <a:p>
            <a:r>
              <a:rPr lang="nl-NL" sz="1100" b="0" i="0" kern="1200" dirty="0">
                <a:solidFill>
                  <a:schemeClr val="tx1"/>
                </a:solidFill>
                <a:effectLst/>
                <a:latin typeface="+mn-lt"/>
                <a:ea typeface="+mn-ea"/>
                <a:cs typeface="+mn-cs"/>
              </a:rPr>
              <a:t>De onderwerpen waarover een OR </a:t>
            </a:r>
            <a:r>
              <a:rPr lang="nl-NL" sz="1100" b="0" i="0" u="sng" kern="1200" dirty="0">
                <a:solidFill>
                  <a:schemeClr val="tx1"/>
                </a:solidFill>
                <a:effectLst/>
                <a:latin typeface="+mn-lt"/>
                <a:ea typeface="+mn-ea"/>
                <a:cs typeface="+mn-cs"/>
                <a:hlinkClick r:id="rId5"/>
              </a:rPr>
              <a:t>instemmingsrecht (tools)</a:t>
            </a:r>
            <a:r>
              <a:rPr lang="nl-NL" sz="1100" b="0" i="0" kern="1200" dirty="0">
                <a:solidFill>
                  <a:schemeClr val="tx1"/>
                </a:solidFill>
                <a:effectLst/>
                <a:latin typeface="+mn-lt"/>
                <a:ea typeface="+mn-ea"/>
                <a:cs typeface="+mn-cs"/>
              </a:rPr>
              <a:t> heeft, staan in </a:t>
            </a:r>
            <a:r>
              <a:rPr lang="nl-NL" sz="1100" b="0" i="0" u="sng" kern="1200" dirty="0">
                <a:solidFill>
                  <a:schemeClr val="tx1"/>
                </a:solidFill>
                <a:effectLst/>
                <a:latin typeface="+mn-lt"/>
                <a:ea typeface="+mn-ea"/>
                <a:cs typeface="+mn-cs"/>
                <a:hlinkClick r:id="rId6"/>
              </a:rPr>
              <a:t>artikel 27 lid 1</a:t>
            </a:r>
            <a:r>
              <a:rPr lang="nl-NL" sz="1100" b="0" i="0" kern="1200" dirty="0">
                <a:solidFill>
                  <a:schemeClr val="tx1"/>
                </a:solidFill>
                <a:effectLst/>
                <a:latin typeface="+mn-lt"/>
                <a:ea typeface="+mn-ea"/>
                <a:cs typeface="+mn-cs"/>
              </a:rPr>
              <a:t> WOR. De bestuurder moet zijn ondernemingsraad om instemming vragen over het invoeren, aanpassen of intrekken van regelingen over deze onderwerpen. Als de bestuurder het besluit tóch wil doorvoeren nadat de OR niet heeft ingestemd, kan hij vervangende toestemming vragen aan de kantonrechter. Bij het </a:t>
            </a:r>
            <a:r>
              <a:rPr lang="nl-NL" sz="1100" b="0" i="0" u="sng" kern="1200" dirty="0">
                <a:solidFill>
                  <a:schemeClr val="tx1"/>
                </a:solidFill>
                <a:effectLst/>
                <a:latin typeface="+mn-lt"/>
                <a:ea typeface="+mn-ea"/>
                <a:cs typeface="+mn-cs"/>
                <a:hlinkClick r:id="rId7"/>
              </a:rPr>
              <a:t>overeenstemmingsrecht</a:t>
            </a:r>
            <a:r>
              <a:rPr lang="nl-NL" sz="1100" b="0" i="0" kern="1200" dirty="0">
                <a:solidFill>
                  <a:schemeClr val="tx1"/>
                </a:solidFill>
                <a:effectLst/>
                <a:latin typeface="+mn-lt"/>
                <a:ea typeface="+mn-ea"/>
                <a:cs typeface="+mn-cs"/>
              </a:rPr>
              <a:t> is dat echter geen optie. Dat is een vetorecht; hier geldt ‘nee is nee’ en de bestuurder heeft geen beroepsmogelijkheid.</a:t>
            </a:r>
          </a:p>
          <a:p>
            <a:endParaRPr lang="nl-NL" sz="1100" b="0" i="0" kern="1200" dirty="0">
              <a:solidFill>
                <a:schemeClr val="tx1"/>
              </a:solidFill>
              <a:effectLst/>
              <a:latin typeface="+mn-lt"/>
              <a:ea typeface="+mn-ea"/>
              <a:cs typeface="+mn-cs"/>
            </a:endParaRPr>
          </a:p>
          <a:p>
            <a:r>
              <a:rPr lang="nl-NL" sz="1100" b="0" i="0" kern="1200" dirty="0">
                <a:solidFill>
                  <a:schemeClr val="tx1"/>
                </a:solidFill>
                <a:effectLst/>
                <a:latin typeface="+mn-lt"/>
                <a:ea typeface="+mn-ea"/>
                <a:cs typeface="+mn-cs"/>
              </a:rPr>
              <a:t>Het overeenstemmingsrecht is vastgelegd in de </a:t>
            </a:r>
            <a:r>
              <a:rPr lang="nl-NL" sz="1100" b="0" i="0" kern="1200" dirty="0" err="1">
                <a:solidFill>
                  <a:schemeClr val="tx1"/>
                </a:solidFill>
                <a:effectLst/>
                <a:latin typeface="+mn-lt"/>
                <a:ea typeface="+mn-ea"/>
                <a:cs typeface="+mn-cs"/>
              </a:rPr>
              <a:t>Arbowet</a:t>
            </a:r>
            <a:r>
              <a:rPr lang="nl-NL" sz="1100" b="0" i="0" kern="1200" dirty="0">
                <a:solidFill>
                  <a:schemeClr val="tx1"/>
                </a:solidFill>
                <a:effectLst/>
                <a:latin typeface="+mn-lt"/>
                <a:ea typeface="+mn-ea"/>
                <a:cs typeface="+mn-cs"/>
              </a:rPr>
              <a:t>. Zo heeft de OR overeenstemmingsrecht op de keuze van de </a:t>
            </a:r>
            <a:r>
              <a:rPr lang="nl-NL" sz="1100" b="0" i="0" u="sng" kern="1200" dirty="0">
                <a:solidFill>
                  <a:schemeClr val="tx1"/>
                </a:solidFill>
                <a:effectLst/>
                <a:latin typeface="+mn-lt"/>
                <a:ea typeface="+mn-ea"/>
                <a:cs typeface="+mn-cs"/>
                <a:hlinkClick r:id="rId8"/>
              </a:rPr>
              <a:t>bedrijfsarts</a:t>
            </a:r>
            <a:r>
              <a:rPr lang="nl-NL" sz="1100" b="0" i="0" kern="1200" dirty="0">
                <a:solidFill>
                  <a:schemeClr val="tx1"/>
                </a:solidFill>
                <a:effectLst/>
                <a:latin typeface="+mn-lt"/>
                <a:ea typeface="+mn-ea"/>
                <a:cs typeface="+mn-cs"/>
              </a:rPr>
              <a:t> .</a:t>
            </a:r>
            <a:r>
              <a:rPr lang="nl-NL" sz="1100" b="0" i="0" kern="1200" baseline="0" dirty="0">
                <a:solidFill>
                  <a:schemeClr val="tx1"/>
                </a:solidFill>
                <a:effectLst/>
                <a:latin typeface="+mn-lt"/>
                <a:ea typeface="+mn-ea"/>
                <a:cs typeface="+mn-cs"/>
              </a:rPr>
              <a:t> </a:t>
            </a:r>
            <a:r>
              <a:rPr lang="nl-NL" sz="1100" b="0" i="0" kern="1200" dirty="0">
                <a:solidFill>
                  <a:schemeClr val="tx1"/>
                </a:solidFill>
                <a:effectLst/>
                <a:latin typeface="+mn-lt"/>
                <a:ea typeface="+mn-ea"/>
                <a:cs typeface="+mn-cs"/>
              </a:rPr>
              <a:t>Als de OR niet wil dat de bestuurder een besluit doorvoert, gebeurt het ook niet. Bij een negatief antwoord van de OR mag de bestuurder onder geen enkele omstandigheid zijn voorgenomen besluit doorvoeren.</a:t>
            </a:r>
          </a:p>
          <a:p>
            <a:r>
              <a:rPr lang="nl-NL" sz="1100" dirty="0"/>
              <a:t> </a:t>
            </a:r>
          </a:p>
          <a:p>
            <a:endParaRPr lang="nl-NL" sz="110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sz="1200" b="1" dirty="0"/>
              <a:t>Basiscontract</a:t>
            </a:r>
            <a:r>
              <a:rPr lang="nl-NL" sz="1200" dirty="0"/>
              <a:t>: stelt minimumeisen aan het contract tussen arbodienstverleners en werkgevers, onder andere over de toegang tot de werkvloer en de second opinion.</a:t>
            </a:r>
          </a:p>
          <a:p>
            <a:r>
              <a:rPr lang="nl-NL" sz="1200" b="1" dirty="0"/>
              <a:t> </a:t>
            </a:r>
            <a:endParaRPr lang="nl-NL" sz="1200" dirty="0"/>
          </a:p>
          <a:p>
            <a:r>
              <a:rPr lang="nl-NL" sz="1200" b="1" dirty="0"/>
              <a:t>Open spreekuur</a:t>
            </a:r>
            <a:r>
              <a:rPr lang="nl-NL" sz="1200" dirty="0"/>
              <a:t>: </a:t>
            </a:r>
            <a:r>
              <a:rPr lang="nl-NL" sz="1200" dirty="0" err="1"/>
              <a:t>wg</a:t>
            </a:r>
            <a:r>
              <a:rPr lang="nl-NL" sz="1200" dirty="0"/>
              <a:t> moet</a:t>
            </a:r>
            <a:r>
              <a:rPr lang="nl-NL" sz="1200" baseline="0" dirty="0"/>
              <a:t> </a:t>
            </a:r>
            <a:r>
              <a:rPr lang="nl-NL" sz="1200" dirty="0"/>
              <a:t>ervoor zorgen dat de werknemer de bedrijfsarts kan bezoeken als hij vragen heeft over zijn gezondheid in relatie tot het werk, ook als de werknemer nog niet verzuimt of klachten heeft.</a:t>
            </a:r>
          </a:p>
          <a:p>
            <a:r>
              <a:rPr lang="nl-NL" sz="1200" b="1" dirty="0"/>
              <a:t> </a:t>
            </a:r>
            <a:endParaRPr lang="nl-NL" sz="1200" dirty="0"/>
          </a:p>
          <a:p>
            <a:r>
              <a:rPr lang="nl-NL" sz="1200" b="1" dirty="0"/>
              <a:t>Vrije toegang werkvloer</a:t>
            </a:r>
            <a:r>
              <a:rPr lang="nl-NL" sz="1200" dirty="0"/>
              <a:t>: De bedrijfsarts moet iedere werkplek kunnen bezoeken. Dit geeft de bedrijfsarts goed inzicht in de arbeidsomstandigheden en de belasting in het werk.</a:t>
            </a:r>
          </a:p>
          <a:p>
            <a:r>
              <a:rPr lang="nl-NL" sz="1200" b="1" dirty="0"/>
              <a:t> </a:t>
            </a:r>
            <a:endParaRPr lang="nl-NL" sz="1200" dirty="0"/>
          </a:p>
          <a:p>
            <a:r>
              <a:rPr lang="nl-NL" sz="1200" b="1" dirty="0"/>
              <a:t>Second opinion</a:t>
            </a:r>
            <a:r>
              <a:rPr lang="nl-NL" sz="1200" dirty="0"/>
              <a:t>: WN</a:t>
            </a:r>
            <a:r>
              <a:rPr lang="nl-NL" sz="1200" baseline="0" dirty="0"/>
              <a:t> </a:t>
            </a:r>
            <a:r>
              <a:rPr lang="nl-NL" sz="1200" dirty="0"/>
              <a:t>kan een </a:t>
            </a:r>
            <a:r>
              <a:rPr lang="nl-NL" sz="1200" dirty="0" err="1"/>
              <a:t>second</a:t>
            </a:r>
            <a:r>
              <a:rPr lang="nl-NL" sz="1200" dirty="0"/>
              <a:t> opinion van een andere bedrijfsarts aanvragen. Bedrijfsartsen moeten zo’n verzoek altijd honoreren, tenzij er zwaarwegende argumenten zijn om het niet te doen. De second opinion wordt door de werkgever betaald</a:t>
            </a:r>
            <a:r>
              <a:rPr lang="nl-NL" sz="1200" baseline="0" dirty="0"/>
              <a:t> maar is niet bindend.</a:t>
            </a:r>
            <a:endParaRPr lang="nl-NL" sz="1200" dirty="0"/>
          </a:p>
          <a:p>
            <a:r>
              <a:rPr lang="nl-NL" sz="1200" b="1" dirty="0"/>
              <a:t> </a:t>
            </a:r>
            <a:endParaRPr lang="nl-NL" sz="1200" dirty="0"/>
          </a:p>
          <a:p>
            <a:r>
              <a:rPr lang="nl-NL" sz="1200" b="1" dirty="0"/>
              <a:t>Melden beroepsziekten</a:t>
            </a:r>
            <a:r>
              <a:rPr lang="nl-NL" sz="1200" dirty="0"/>
              <a:t>: melden aan het Nederlands Centrum voor Beroepsziekten (</a:t>
            </a:r>
            <a:r>
              <a:rPr lang="nl-NL" sz="1200" dirty="0" err="1"/>
              <a:t>NCvB</a:t>
            </a:r>
            <a:r>
              <a:rPr lang="nl-NL" sz="1200" dirty="0"/>
              <a:t>) en hier dus ook tijd aan moet kunnen besteden.</a:t>
            </a:r>
          </a:p>
          <a:p>
            <a:r>
              <a:rPr lang="nl-NL" sz="1200" b="1" dirty="0"/>
              <a:t> </a:t>
            </a:r>
            <a:endParaRPr lang="nl-NL" sz="1200" dirty="0"/>
          </a:p>
          <a:p>
            <a:r>
              <a:rPr lang="nl-NL" sz="1200" b="1" dirty="0"/>
              <a:t>Klachtenprocedure</a:t>
            </a:r>
            <a:r>
              <a:rPr lang="nl-NL" sz="1200" dirty="0"/>
              <a:t>: Iedere bedrijfsarts – ook ZZP - moet een klachtenprocedure hebben zodat een werknemer een klacht kan indienen. </a:t>
            </a:r>
          </a:p>
          <a:p>
            <a:r>
              <a:rPr lang="nl-NL" sz="1200" b="1" dirty="0"/>
              <a:t> </a:t>
            </a:r>
            <a:endParaRPr lang="nl-NL" sz="1200" dirty="0"/>
          </a:p>
          <a:p>
            <a:r>
              <a:rPr lang="nl-NL" sz="1200" b="1" dirty="0"/>
              <a:t>Duidelijkere rol preventiemedewerker</a:t>
            </a:r>
            <a:r>
              <a:rPr lang="nl-NL" sz="1200" dirty="0"/>
              <a:t>: Preventiemedewerker een stevigere rol in de nieuwe Arbowet. De benoeming van de persoon en de positie van de preventiemedewerker in de organisatie zal nu met instemming van de OR of PVT plaatsvinden.</a:t>
            </a:r>
          </a:p>
          <a:p>
            <a:r>
              <a:rPr lang="nl-NL" sz="1200" dirty="0"/>
              <a:t> </a:t>
            </a:r>
          </a:p>
          <a:p>
            <a:r>
              <a:rPr lang="nl-NL" sz="1200" b="1" dirty="0"/>
              <a:t>De Inspectie Sociale Zaken en Werkgelegenheid (SZW) </a:t>
            </a:r>
            <a:r>
              <a:rPr lang="nl-NL" sz="1200" dirty="0"/>
              <a:t>heeft meer mogelijkheden om werkgevers, arbodiensten en bedrijfsartsen sancties op te leggen bij het niet naleven van de regelgeving en het basiscontract</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17</a:t>
            </a:fld>
            <a:endParaRPr lang="nl-NL"/>
          </a:p>
        </p:txBody>
      </p:sp>
    </p:spTree>
    <p:extLst>
      <p:ext uri="{BB962C8B-B14F-4D97-AF65-F5344CB8AC3E}">
        <p14:creationId xmlns:p14="http://schemas.microsoft.com/office/powerpoint/2010/main" val="223322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endParaRPr lang="nl-NL" sz="1000"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18</a:t>
            </a:fld>
            <a:endParaRPr lang="nl-NL"/>
          </a:p>
        </p:txBody>
      </p:sp>
    </p:spTree>
    <p:extLst>
      <p:ext uri="{BB962C8B-B14F-4D97-AF65-F5344CB8AC3E}">
        <p14:creationId xmlns:p14="http://schemas.microsoft.com/office/powerpoint/2010/main" val="235526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a:p>
          <a:p>
            <a:pPr>
              <a:buFontTx/>
              <a:buChar char="-"/>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6855-1E99-9178-8A42-970CBFEF2F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B7D63A-CE28-23D0-895F-EE6151424F1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7C195D-2BBA-1ED2-90D9-C7C08D78E438}"/>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C3C0459-7F0F-2DFE-3803-6751D5361741}"/>
              </a:ext>
            </a:extLst>
          </p:cNvPr>
          <p:cNvSpPr>
            <a:spLocks noGrp="1"/>
          </p:cNvSpPr>
          <p:nvPr>
            <p:ph type="sldNum" sz="quarter" idx="10"/>
          </p:nvPr>
        </p:nvSpPr>
        <p:spPr/>
        <p:txBody>
          <a:bodyPr/>
          <a:lstStyle/>
          <a:p>
            <a:fld id="{DDA1E75C-DC9E-4F55-BBC1-E3C6908E090F}" type="slidenum">
              <a:rPr lang="nl-NL" smtClean="0"/>
              <a:pPr/>
              <a:t>21</a:t>
            </a:fld>
            <a:endParaRPr lang="nl-NL"/>
          </a:p>
        </p:txBody>
      </p:sp>
    </p:spTree>
    <p:extLst>
      <p:ext uri="{BB962C8B-B14F-4D97-AF65-F5344CB8AC3E}">
        <p14:creationId xmlns:p14="http://schemas.microsoft.com/office/powerpoint/2010/main" val="328149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A7BF-39EC-2D13-2439-86E4E4AE46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0F2D6C-E71E-28AB-D477-7A683FE25B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05C1AF-D0CE-09D4-FB55-C2A3957E5774}"/>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822BB0F0-EEE1-0866-D341-457D5169E654}"/>
              </a:ext>
            </a:extLst>
          </p:cNvPr>
          <p:cNvSpPr>
            <a:spLocks noGrp="1"/>
          </p:cNvSpPr>
          <p:nvPr>
            <p:ph type="sldNum" sz="quarter" idx="10"/>
          </p:nvPr>
        </p:nvSpPr>
        <p:spPr/>
        <p:txBody>
          <a:bodyPr/>
          <a:lstStyle/>
          <a:p>
            <a:fld id="{DDA1E75C-DC9E-4F55-BBC1-E3C6908E090F}" type="slidenum">
              <a:rPr lang="nl-NL" smtClean="0"/>
              <a:pPr/>
              <a:t>22</a:t>
            </a:fld>
            <a:endParaRPr lang="nl-NL"/>
          </a:p>
        </p:txBody>
      </p:sp>
    </p:spTree>
    <p:extLst>
      <p:ext uri="{BB962C8B-B14F-4D97-AF65-F5344CB8AC3E}">
        <p14:creationId xmlns:p14="http://schemas.microsoft.com/office/powerpoint/2010/main" val="305225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04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8D56-9CDD-F0B0-66EC-1911689B99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ADE3C4-587F-660D-0F13-11CD769898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D57E9C-DF80-74FE-DD57-25C9BB48257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F1B1ADC0-5D82-9400-69B6-96025B3B3E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a:extLst>
              <a:ext uri="{FF2B5EF4-FFF2-40B4-BE49-F238E27FC236}">
                <a16:creationId xmlns:a16="http://schemas.microsoft.com/office/drawing/2014/main" id="{F803A4E3-A47F-050F-FBBD-6D6ED80EF8AB}"/>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88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koptekst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471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26</a:t>
            </a:fld>
            <a:endParaRPr lang="nl-NL"/>
          </a:p>
        </p:txBody>
      </p:sp>
      <p:sp>
        <p:nvSpPr>
          <p:cNvPr id="5" name="Tijdelijke aanduiding voor koptekst 4"/>
          <p:cNvSpPr>
            <a:spLocks noGrp="1"/>
          </p:cNvSpPr>
          <p:nvPr>
            <p:ph type="hdr" sz="quarter" idx="11"/>
          </p:nvPr>
        </p:nvSpPr>
        <p:spPr/>
        <p:txBody>
          <a:bodyPr/>
          <a:lstStyle/>
          <a:p>
            <a:endParaRPr lang="nl-NL"/>
          </a:p>
        </p:txBody>
      </p:sp>
    </p:spTree>
    <p:extLst>
      <p:ext uri="{BB962C8B-B14F-4D97-AF65-F5344CB8AC3E}">
        <p14:creationId xmlns:p14="http://schemas.microsoft.com/office/powerpoint/2010/main" val="127547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C70F8-4D6D-F52A-FA89-E19D1E3BCC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D7DAC9-54C6-D3D3-CED8-941C066678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F2F9EB-B978-32E6-1A41-77EE6B90DC8C}"/>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60B01847-D8B1-05EF-688A-6BC0860568CF}"/>
              </a:ext>
            </a:extLst>
          </p:cNvPr>
          <p:cNvSpPr>
            <a:spLocks noGrp="1"/>
          </p:cNvSpPr>
          <p:nvPr>
            <p:ph type="sldNum" sz="quarter" idx="10"/>
          </p:nvPr>
        </p:nvSpPr>
        <p:spPr/>
        <p:txBody>
          <a:bodyPr/>
          <a:lstStyle/>
          <a:p>
            <a:fld id="{DDA1E75C-DC9E-4F55-BBC1-E3C6908E090F}" type="slidenum">
              <a:rPr lang="nl-NL" smtClean="0"/>
              <a:pPr/>
              <a:t>27</a:t>
            </a:fld>
            <a:endParaRPr lang="nl-NL"/>
          </a:p>
        </p:txBody>
      </p:sp>
      <p:sp>
        <p:nvSpPr>
          <p:cNvPr id="5" name="Tijdelijke aanduiding voor koptekst 4">
            <a:extLst>
              <a:ext uri="{FF2B5EF4-FFF2-40B4-BE49-F238E27FC236}">
                <a16:creationId xmlns:a16="http://schemas.microsoft.com/office/drawing/2014/main" id="{0E2C946B-0513-5967-C77A-ED89BE7D01EE}"/>
              </a:ext>
            </a:extLst>
          </p:cNvPr>
          <p:cNvSpPr>
            <a:spLocks noGrp="1"/>
          </p:cNvSpPr>
          <p:nvPr>
            <p:ph type="hdr" sz="quarter" idx="11"/>
          </p:nvPr>
        </p:nvSpPr>
        <p:spPr/>
        <p:txBody>
          <a:bodyPr/>
          <a:lstStyle/>
          <a:p>
            <a:endParaRPr lang="nl-NL"/>
          </a:p>
        </p:txBody>
      </p:sp>
    </p:spTree>
    <p:extLst>
      <p:ext uri="{BB962C8B-B14F-4D97-AF65-F5344CB8AC3E}">
        <p14:creationId xmlns:p14="http://schemas.microsoft.com/office/powerpoint/2010/main" val="3239128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voet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4D78C-0BB7-1647-9FF1-055202654B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52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0E62-AA9E-C585-D461-FD2D2CCB88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8C26C2-5E2D-85D5-22C8-2CF43A0671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F928CF-D152-5522-B4A9-35C04CFE95DE}"/>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1B0C25C7-7629-058F-8074-2D3294CA9CD0}"/>
              </a:ext>
            </a:extLst>
          </p:cNvPr>
          <p:cNvSpPr>
            <a:spLocks noGrp="1"/>
          </p:cNvSpPr>
          <p:nvPr>
            <p:ph type="sldNum" sz="quarter" idx="10"/>
          </p:nvPr>
        </p:nvSpPr>
        <p:spPr/>
        <p:txBody>
          <a:bodyPr/>
          <a:lstStyle/>
          <a:p>
            <a:fld id="{DDA1E75C-DC9E-4F55-BBC1-E3C6908E090F}" type="slidenum">
              <a:rPr lang="nl-NL" smtClean="0"/>
              <a:pPr/>
              <a:t>29</a:t>
            </a:fld>
            <a:endParaRPr lang="nl-NL"/>
          </a:p>
        </p:txBody>
      </p:sp>
      <p:sp>
        <p:nvSpPr>
          <p:cNvPr id="5" name="Tijdelijke aanduiding voor koptekst 4">
            <a:extLst>
              <a:ext uri="{FF2B5EF4-FFF2-40B4-BE49-F238E27FC236}">
                <a16:creationId xmlns:a16="http://schemas.microsoft.com/office/drawing/2014/main" id="{5F506614-6797-8DC4-2188-C9EFF5867A4C}"/>
              </a:ext>
            </a:extLst>
          </p:cNvPr>
          <p:cNvSpPr>
            <a:spLocks noGrp="1"/>
          </p:cNvSpPr>
          <p:nvPr>
            <p:ph type="hdr" sz="quarter" idx="11"/>
          </p:nvPr>
        </p:nvSpPr>
        <p:spPr/>
        <p:txBody>
          <a:bodyPr/>
          <a:lstStyle/>
          <a:p>
            <a:endParaRPr lang="nl-NL"/>
          </a:p>
        </p:txBody>
      </p:sp>
    </p:spTree>
    <p:extLst>
      <p:ext uri="{BB962C8B-B14F-4D97-AF65-F5344CB8AC3E}">
        <p14:creationId xmlns:p14="http://schemas.microsoft.com/office/powerpoint/2010/main" val="89716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5AE8B-1ED3-DE25-489B-24B8E537F4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DDDCEC4-87DF-8D55-F0F4-04C91F978A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1F622BC-B959-48A6-2835-FCB78D6345EF}"/>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CA1F9F11-E379-D04C-308D-89B95DCB03C9}"/>
              </a:ext>
            </a:extLst>
          </p:cNvPr>
          <p:cNvSpPr>
            <a:spLocks noGrp="1"/>
          </p:cNvSpPr>
          <p:nvPr>
            <p:ph type="sldNum" sz="quarter" idx="10"/>
          </p:nvPr>
        </p:nvSpPr>
        <p:spPr/>
        <p:txBody>
          <a:bodyPr/>
          <a:lstStyle/>
          <a:p>
            <a:fld id="{DDA1E75C-DC9E-4F55-BBC1-E3C6908E090F}" type="slidenum">
              <a:rPr lang="nl-NL" smtClean="0"/>
              <a:pPr/>
              <a:t>3</a:t>
            </a:fld>
            <a:endParaRPr lang="nl-NL"/>
          </a:p>
        </p:txBody>
      </p:sp>
    </p:spTree>
    <p:extLst>
      <p:ext uri="{BB962C8B-B14F-4D97-AF65-F5344CB8AC3E}">
        <p14:creationId xmlns:p14="http://schemas.microsoft.com/office/powerpoint/2010/main" val="59050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4BD5-89C6-7784-0959-64168A10BAE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05018E-8A33-6963-F9A6-58AC3BC19E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8713EE-1E66-F752-4FDB-6470536DB4D6}"/>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61571153-6C2F-0254-0CF5-55FA054C8F74}"/>
              </a:ext>
            </a:extLst>
          </p:cNvPr>
          <p:cNvSpPr>
            <a:spLocks noGrp="1"/>
          </p:cNvSpPr>
          <p:nvPr>
            <p:ph type="sldNum" sz="quarter" idx="10"/>
          </p:nvPr>
        </p:nvSpPr>
        <p:spPr/>
        <p:txBody>
          <a:bodyPr/>
          <a:lstStyle/>
          <a:p>
            <a:fld id="{DDA1E75C-DC9E-4F55-BBC1-E3C6908E090F}" type="slidenum">
              <a:rPr lang="nl-NL" smtClean="0"/>
              <a:pPr/>
              <a:t>30</a:t>
            </a:fld>
            <a:endParaRPr lang="nl-NL"/>
          </a:p>
        </p:txBody>
      </p:sp>
    </p:spTree>
    <p:extLst>
      <p:ext uri="{BB962C8B-B14F-4D97-AF65-F5344CB8AC3E}">
        <p14:creationId xmlns:p14="http://schemas.microsoft.com/office/powerpoint/2010/main" val="3502181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F9BC-77BE-C7A8-24C3-B4367F5511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934F84-518D-D7F2-0633-AFEF0A41F4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1F22B0-DB4D-2A3A-827D-6EBAC6C95E87}"/>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1BF5F20E-B680-844E-4FD9-C2973EF3DC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553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6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BF5B058-95E7-43B6-8C24-4B4C7E58195D}" type="slidenum">
              <a:rPr lang="nl-NL" smtClean="0"/>
              <a:t>34</a:t>
            </a:fld>
            <a:endParaRPr lang="nl-NL"/>
          </a:p>
        </p:txBody>
      </p:sp>
    </p:spTree>
    <p:extLst>
      <p:ext uri="{BB962C8B-B14F-4D97-AF65-F5344CB8AC3E}">
        <p14:creationId xmlns:p14="http://schemas.microsoft.com/office/powerpoint/2010/main" val="61630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DA1E75C-DC9E-4F55-BBC1-E3C6908E090F}" type="slidenum">
              <a:rPr lang="nl-NL" smtClean="0"/>
              <a:pPr/>
              <a:t>35</a:t>
            </a:fld>
            <a:endParaRPr lang="nl-NL"/>
          </a:p>
        </p:txBody>
      </p:sp>
    </p:spTree>
    <p:extLst>
      <p:ext uri="{BB962C8B-B14F-4D97-AF65-F5344CB8AC3E}">
        <p14:creationId xmlns:p14="http://schemas.microsoft.com/office/powerpoint/2010/main" val="3152433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9E9FD-D189-1DD5-4CC1-0C40B11A57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B14A5E5-7659-E474-4A83-F763A1493FE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44AA0C-9F69-AC3C-0E59-F5F6C3D0599B}"/>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40EBC08-2024-6CB7-05A6-04A1CBC013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1E75C-DC9E-4F55-BBC1-E3C6908E09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72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647F-B740-1105-7C60-89D7F80BEB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942CA2-5FC8-0680-26CF-53F6065B1A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3B019C-5644-7EC2-D7A6-2C8C7483D2B9}"/>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D9EFF353-A9FB-335B-7370-D026BC4019C6}"/>
              </a:ext>
            </a:extLst>
          </p:cNvPr>
          <p:cNvSpPr>
            <a:spLocks noGrp="1"/>
          </p:cNvSpPr>
          <p:nvPr>
            <p:ph type="sldNum" sz="quarter" idx="10"/>
          </p:nvPr>
        </p:nvSpPr>
        <p:spPr/>
        <p:txBody>
          <a:bodyPr/>
          <a:lstStyle/>
          <a:p>
            <a:fld id="{DDA1E75C-DC9E-4F55-BBC1-E3C6908E090F}" type="slidenum">
              <a:rPr lang="nl-NL" smtClean="0"/>
              <a:pPr/>
              <a:t>4</a:t>
            </a:fld>
            <a:endParaRPr lang="nl-NL"/>
          </a:p>
        </p:txBody>
      </p:sp>
    </p:spTree>
    <p:extLst>
      <p:ext uri="{BB962C8B-B14F-4D97-AF65-F5344CB8AC3E}">
        <p14:creationId xmlns:p14="http://schemas.microsoft.com/office/powerpoint/2010/main" val="237557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7160D-96E7-6682-0CB6-C066D2C811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E6F7794-9E3D-F4C7-6DF0-0FDFD40430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AD44CAB-84DA-5029-DC58-D2D53AA0A0FB}"/>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BE6EDE77-792C-E564-301B-E1FE671FE4A7}"/>
              </a:ext>
            </a:extLst>
          </p:cNvPr>
          <p:cNvSpPr>
            <a:spLocks noGrp="1"/>
          </p:cNvSpPr>
          <p:nvPr>
            <p:ph type="sldNum" sz="quarter" idx="10"/>
          </p:nvPr>
        </p:nvSpPr>
        <p:spPr/>
        <p:txBody>
          <a:bodyPr/>
          <a:lstStyle/>
          <a:p>
            <a:fld id="{DDA1E75C-DC9E-4F55-BBC1-E3C6908E090F}" type="slidenum">
              <a:rPr lang="nl-NL" smtClean="0"/>
              <a:pPr/>
              <a:t>5</a:t>
            </a:fld>
            <a:endParaRPr lang="nl-NL"/>
          </a:p>
        </p:txBody>
      </p:sp>
    </p:spTree>
    <p:extLst>
      <p:ext uri="{BB962C8B-B14F-4D97-AF65-F5344CB8AC3E}">
        <p14:creationId xmlns:p14="http://schemas.microsoft.com/office/powerpoint/2010/main" val="5200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6</a:t>
            </a:fld>
            <a:endParaRPr lang="nl-NL"/>
          </a:p>
        </p:txBody>
      </p:sp>
    </p:spTree>
    <p:extLst>
      <p:ext uri="{BB962C8B-B14F-4D97-AF65-F5344CB8AC3E}">
        <p14:creationId xmlns:p14="http://schemas.microsoft.com/office/powerpoint/2010/main" val="292287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7</a:t>
            </a:fld>
            <a:endParaRPr lang="nl-NL"/>
          </a:p>
        </p:txBody>
      </p:sp>
      <p:sp>
        <p:nvSpPr>
          <p:cNvPr id="5" name="Tijdelijke aanduiding voor koptekst 4"/>
          <p:cNvSpPr>
            <a:spLocks noGrp="1"/>
          </p:cNvSpPr>
          <p:nvPr>
            <p:ph type="hdr" sz="quarter" idx="11"/>
          </p:nvPr>
        </p:nvSpPr>
        <p:spPr/>
        <p:txBody>
          <a:bodyPr/>
          <a:lstStyle/>
          <a:p>
            <a:endParaRPr lang="nl-NL"/>
          </a:p>
        </p:txBody>
      </p:sp>
    </p:spTree>
    <p:extLst>
      <p:ext uri="{BB962C8B-B14F-4D97-AF65-F5344CB8AC3E}">
        <p14:creationId xmlns:p14="http://schemas.microsoft.com/office/powerpoint/2010/main" val="41402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sz="1200" dirty="0"/>
              <a:t>Jaren 80 Kosten van arbeidsongeschiktheid een maatschappelijk probleem. Nederland veel hoger dan buitenland.</a:t>
            </a:r>
          </a:p>
          <a:p>
            <a:r>
              <a:rPr lang="nl-NL" sz="1200" dirty="0"/>
              <a:t>Twijfel over succes verzorgingsstaat.</a:t>
            </a:r>
            <a:r>
              <a:rPr lang="nl-NL" sz="1200" baseline="0" dirty="0"/>
              <a:t> Lubbers: </a:t>
            </a:r>
            <a:r>
              <a:rPr lang="nl-NL" sz="1200" dirty="0"/>
              <a:t>Nederlands is ziek</a:t>
            </a:r>
          </a:p>
          <a:p>
            <a:r>
              <a:rPr lang="nl-NL" sz="1200" dirty="0"/>
              <a:t>Maatregelen</a:t>
            </a:r>
            <a:r>
              <a:rPr lang="nl-NL" sz="1200" baseline="0" dirty="0"/>
              <a:t> onvoldoende effect.(verlagen uitkeringen en strengere eisen uitkeringen)</a:t>
            </a:r>
            <a:endParaRPr lang="nl-NL" sz="1200" dirty="0"/>
          </a:p>
          <a:p>
            <a:endParaRPr lang="nl-NL" sz="1200" dirty="0"/>
          </a:p>
          <a:p>
            <a:r>
              <a:rPr lang="nl-NL" sz="1200" dirty="0"/>
              <a:t>Vanaf 1994  hervormingen</a:t>
            </a:r>
            <a:r>
              <a:rPr lang="nl-NL" sz="1200" baseline="0" dirty="0"/>
              <a:t> </a:t>
            </a:r>
            <a:r>
              <a:rPr lang="nl-NL" sz="1200" dirty="0"/>
              <a:t>sociale zekerheidsstelsel. Focus meer op werkhervatting dan op uitkeringen. Financiële gevolgen bij werkgevers en werknemers gelegd.</a:t>
            </a:r>
          </a:p>
          <a:p>
            <a:r>
              <a:rPr lang="nl-NL" sz="1200" dirty="0"/>
              <a:t>2 grote wetswijzigingen: </a:t>
            </a:r>
          </a:p>
          <a:p>
            <a:r>
              <a:rPr lang="nl-NL" sz="1200" dirty="0"/>
              <a:t>  </a:t>
            </a:r>
          </a:p>
          <a:p>
            <a:r>
              <a:rPr lang="nl-NL" sz="1200" b="1" dirty="0"/>
              <a:t>Wet terugdringing ziekteverzuim:</a:t>
            </a:r>
            <a:endParaRPr lang="nl-NL" sz="1200" dirty="0"/>
          </a:p>
          <a:p>
            <a:r>
              <a:rPr lang="nl-NL" sz="1200" dirty="0"/>
              <a:t>Afhankelijk van de bedrijfsgrootte eerste 2 of 6 weken van</a:t>
            </a:r>
            <a:r>
              <a:rPr lang="nl-NL" sz="1200" baseline="0" dirty="0"/>
              <a:t> </a:t>
            </a:r>
            <a:r>
              <a:rPr lang="nl-NL" sz="1200" dirty="0"/>
              <a:t>verzuim voor rekening WG.</a:t>
            </a:r>
          </a:p>
          <a:p>
            <a:r>
              <a:rPr lang="nl-NL" sz="1200" dirty="0"/>
              <a:t> </a:t>
            </a:r>
          </a:p>
          <a:p>
            <a:r>
              <a:rPr lang="nl-NL" sz="1200" b="1" dirty="0"/>
              <a:t>Arbeidsomstandighedenwet gewijzigd:</a:t>
            </a:r>
            <a:endParaRPr lang="nl-NL" sz="1200" dirty="0"/>
          </a:p>
          <a:p>
            <a:r>
              <a:rPr lang="nl-NL" sz="1200" dirty="0"/>
              <a:t>Werkgevers werden verplicht een preventief arbeidsomstandighedenbeleid te voeren. Daartoe dienden alle werkgevers zich te laten bijstaan door een gecertificeerde arbodienst. </a:t>
            </a:r>
          </a:p>
          <a:p>
            <a:r>
              <a:rPr lang="nl-NL" sz="1200" dirty="0"/>
              <a:t> </a:t>
            </a:r>
            <a:endParaRPr lang="nl-NL" sz="1200" b="0" u="sng" dirty="0"/>
          </a:p>
          <a:p>
            <a:r>
              <a:rPr lang="nl-NL" sz="1200" b="0" u="sng" dirty="0"/>
              <a:t>Gevolg voor arbodiensten:</a:t>
            </a:r>
          </a:p>
          <a:p>
            <a:r>
              <a:rPr lang="nl-NL" sz="1200" dirty="0"/>
              <a:t>De oude bedrijfsgeneeskundige diensten moesten aan nieuwe eisen voldoen om ook als arbodienst te worden gecertificeerd. Niet genoeg </a:t>
            </a:r>
            <a:r>
              <a:rPr lang="nl-NL" sz="1200" baseline="0" dirty="0"/>
              <a:t> van die bedrijven: opkomst arbodiensten, marktwerking, commercie. </a:t>
            </a:r>
            <a:endParaRPr lang="nl-NL" sz="1200" dirty="0"/>
          </a:p>
          <a:p>
            <a:r>
              <a:rPr lang="nl-NL" sz="1200" dirty="0"/>
              <a:t> </a:t>
            </a:r>
          </a:p>
          <a:p>
            <a:r>
              <a:rPr lang="nl-NL" sz="1200" b="1" dirty="0"/>
              <a:t>1996: </a:t>
            </a:r>
            <a:r>
              <a:rPr lang="nl-NL" sz="1200" b="0" dirty="0"/>
              <a:t>w</a:t>
            </a:r>
            <a:r>
              <a:rPr lang="nl-NL" sz="1200" dirty="0"/>
              <a:t>erkgever werd verplicht om bij ziekte van een werknemer gedurende maximaal 52 weken 70% van het loon door te betalen. </a:t>
            </a:r>
          </a:p>
          <a:p>
            <a:r>
              <a:rPr lang="nl-NL" sz="1200" dirty="0"/>
              <a:t> </a:t>
            </a:r>
          </a:p>
          <a:p>
            <a:r>
              <a:rPr lang="nl-NL" sz="1200" b="0" u="sng" dirty="0"/>
              <a:t>Samenvatting:</a:t>
            </a:r>
            <a:r>
              <a:rPr lang="nl-NL" sz="1200" b="1" dirty="0"/>
              <a:t> </a:t>
            </a:r>
            <a:r>
              <a:rPr lang="nl-NL" sz="1200" dirty="0"/>
              <a:t>invoering marktwerking: overheidsbeleid gericht</a:t>
            </a:r>
            <a:r>
              <a:rPr lang="nl-NL" sz="1200" baseline="0" dirty="0"/>
              <a:t> op leggen van </a:t>
            </a:r>
            <a:r>
              <a:rPr lang="nl-NL" sz="1200" dirty="0"/>
              <a:t>financiële consequenties van verzuim bij de veroorzakers.</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rtl="0"/>
            <a:r>
              <a:rPr lang="nl-NL" sz="1200" b="0" i="0" kern="1200" dirty="0" err="1">
                <a:solidFill>
                  <a:schemeClr val="tx1"/>
                </a:solidFill>
                <a:latin typeface="+mn-lt"/>
                <a:ea typeface="+mn-ea"/>
                <a:cs typeface="+mn-cs"/>
              </a:rPr>
              <a:t>WvP</a:t>
            </a:r>
            <a:r>
              <a:rPr lang="nl-NL" sz="1200" b="0" i="0" kern="1200" dirty="0">
                <a:solidFill>
                  <a:schemeClr val="tx1"/>
                </a:solidFill>
                <a:latin typeface="+mn-lt"/>
                <a:ea typeface="+mn-ea"/>
                <a:cs typeface="+mn-cs"/>
              </a:rPr>
              <a:t>: doel was om al in het eerste ziektejaar maatregelen te nemen voor terugkeer in het arbeidsproces.</a:t>
            </a:r>
          </a:p>
          <a:p>
            <a:pPr rtl="0"/>
            <a:endParaRPr lang="nl-NL" sz="1200" b="0" i="0" kern="1200" dirty="0">
              <a:solidFill>
                <a:schemeClr val="tx1"/>
              </a:solidFill>
              <a:latin typeface="+mn-lt"/>
              <a:ea typeface="+mn-ea"/>
              <a:cs typeface="+mn-cs"/>
            </a:endParaRPr>
          </a:p>
          <a:p>
            <a:pPr rtl="0"/>
            <a:r>
              <a:rPr lang="nl-NL" sz="1200" b="0" i="0" kern="1200" dirty="0">
                <a:solidFill>
                  <a:schemeClr val="tx1"/>
                </a:solidFill>
                <a:latin typeface="+mn-lt"/>
                <a:ea typeface="+mn-ea"/>
                <a:cs typeface="+mn-cs"/>
              </a:rPr>
              <a:t>De wet moest stimulansen creëren voor:</a:t>
            </a:r>
          </a:p>
          <a:p>
            <a:pPr rtl="0">
              <a:buFontTx/>
              <a:buChar char="-"/>
            </a:pPr>
            <a:r>
              <a:rPr lang="nl-NL" sz="1200" b="0" i="0" kern="1200" dirty="0">
                <a:solidFill>
                  <a:schemeClr val="tx1"/>
                </a:solidFill>
                <a:latin typeface="+mn-lt"/>
                <a:ea typeface="+mn-ea"/>
                <a:cs typeface="+mn-cs"/>
              </a:rPr>
              <a:t> effectiever optreden in het eerste ziektejaar</a:t>
            </a:r>
          </a:p>
          <a:p>
            <a:pPr rtl="0">
              <a:buFontTx/>
              <a:buChar char="-"/>
            </a:pPr>
            <a:r>
              <a:rPr lang="nl-NL" sz="1200" b="0" i="0" kern="1200" dirty="0">
                <a:solidFill>
                  <a:schemeClr val="tx1"/>
                </a:solidFill>
                <a:latin typeface="+mn-lt"/>
                <a:ea typeface="+mn-ea"/>
                <a:cs typeface="+mn-cs"/>
              </a:rPr>
              <a:t> de verantwoordelijkheid van werknemer en werkgever versterken </a:t>
            </a:r>
          </a:p>
          <a:p>
            <a:pPr rtl="0">
              <a:buFontTx/>
              <a:buChar char="-"/>
            </a:pPr>
            <a:r>
              <a:rPr lang="nl-NL" sz="1200" b="0" i="0" kern="1200" dirty="0">
                <a:solidFill>
                  <a:schemeClr val="tx1"/>
                </a:solidFill>
                <a:latin typeface="+mn-lt"/>
                <a:ea typeface="+mn-ea"/>
                <a:cs typeface="+mn-cs"/>
              </a:rPr>
              <a:t> de samenwerking tussen de private re-integratiemarkt en de publieke uitvoeringsinstelling verbeteren.</a:t>
            </a:r>
          </a:p>
          <a:p>
            <a:endParaRPr lang="nl-NL" dirty="0"/>
          </a:p>
        </p:txBody>
      </p:sp>
      <p:sp>
        <p:nvSpPr>
          <p:cNvPr id="4" name="Tijdelijke aanduiding voor dianummer 3"/>
          <p:cNvSpPr>
            <a:spLocks noGrp="1"/>
          </p:cNvSpPr>
          <p:nvPr>
            <p:ph type="sldNum" sz="quarter" idx="10"/>
          </p:nvPr>
        </p:nvSpPr>
        <p:spPr/>
        <p:txBody>
          <a:bodyPr/>
          <a:lstStyle/>
          <a:p>
            <a:fld id="{DDA1E75C-DC9E-4F55-BBC1-E3C6908E090F}"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2018</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2018</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2018</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tekst met opsomming in één kolom</a:t>
            </a:r>
            <a:endParaRPr lang="en-US" dirty="0"/>
          </a:p>
        </p:txBody>
      </p:sp>
      <p:sp>
        <p:nvSpPr>
          <p:cNvPr id="7" name="Date Placeholder 6">
            <a:extLst>
              <a:ext uri="{FF2B5EF4-FFF2-40B4-BE49-F238E27FC236}">
                <a16:creationId xmlns:a16="http://schemas.microsoft.com/office/drawing/2014/main" id="{EC45AA6E-930F-4F5C-B105-43E197BEBBDB}"/>
              </a:ext>
            </a:extLst>
          </p:cNvPr>
          <p:cNvSpPr>
            <a:spLocks noGrp="1"/>
          </p:cNvSpPr>
          <p:nvPr>
            <p:ph type="dt" sz="half" idx="10"/>
          </p:nvPr>
        </p:nvSpPr>
        <p:spPr/>
        <p:txBody>
          <a:bodyPr/>
          <a:lstStyle/>
          <a:p>
            <a:fld id="{1D1EA2EF-D2A8-4B1F-924A-D48E2CD37105}" type="datetime4">
              <a:rPr lang="nl-NL" smtClean="0"/>
              <a:t>11 november 2024</a:t>
            </a:fld>
            <a:endParaRPr lang="nl-NL" dirty="0"/>
          </a:p>
        </p:txBody>
      </p:sp>
      <p:sp>
        <p:nvSpPr>
          <p:cNvPr id="8" name="Footer Placeholder 7">
            <a:extLst>
              <a:ext uri="{FF2B5EF4-FFF2-40B4-BE49-F238E27FC236}">
                <a16:creationId xmlns:a16="http://schemas.microsoft.com/office/drawing/2014/main" id="{23498185-4BD0-4E20-9078-2FD16BE107E9}"/>
              </a:ext>
            </a:extLst>
          </p:cNvPr>
          <p:cNvSpPr>
            <a:spLocks noGrp="1"/>
          </p:cNvSpPr>
          <p:nvPr>
            <p:ph type="ftr" sz="quarter" idx="11"/>
          </p:nvPr>
        </p:nvSpPr>
        <p:spPr/>
        <p:txBody>
          <a:bodyPr/>
          <a:lstStyle/>
          <a:p>
            <a:pPr algn="r"/>
            <a:r>
              <a:rPr lang="nl-NL"/>
              <a:t>Titel presentatie (wijzig via koptekst)</a:t>
            </a:r>
            <a:endParaRPr lang="nl-NL" dirty="0"/>
          </a:p>
        </p:txBody>
      </p:sp>
      <p:sp>
        <p:nvSpPr>
          <p:cNvPr id="9" name="Slide Number Placeholder 8">
            <a:extLst>
              <a:ext uri="{FF2B5EF4-FFF2-40B4-BE49-F238E27FC236}">
                <a16:creationId xmlns:a16="http://schemas.microsoft.com/office/drawing/2014/main" id="{95693882-1AFC-4794-B1BC-E092802AB1EE}"/>
              </a:ext>
            </a:extLst>
          </p:cNvPr>
          <p:cNvSpPr>
            <a:spLocks noGrp="1"/>
          </p:cNvSpPr>
          <p:nvPr>
            <p:ph type="sldNum" sz="quarter" idx="12"/>
          </p:nvPr>
        </p:nvSpPr>
        <p:spPr/>
        <p:txBody>
          <a:bodyPr/>
          <a:lstStyle/>
          <a:p>
            <a:fld id="{931CFD75-FDA6-4B04-889F-7F12FA46C921}" type="slidenum">
              <a:rPr lang="nl-NL" smtClean="0"/>
              <a:pPr/>
              <a:t>‹nr.›</a:t>
            </a:fld>
            <a:endParaRPr lang="nl-NL"/>
          </a:p>
        </p:txBody>
      </p:sp>
      <p:sp>
        <p:nvSpPr>
          <p:cNvPr id="5" name="Text Placeholder 4">
            <a:extLst>
              <a:ext uri="{FF2B5EF4-FFF2-40B4-BE49-F238E27FC236}">
                <a16:creationId xmlns:a16="http://schemas.microsoft.com/office/drawing/2014/main" id="{BF0911E4-766E-488B-B853-C551CD97E679}"/>
              </a:ext>
            </a:extLst>
          </p:cNvPr>
          <p:cNvSpPr>
            <a:spLocks noGrp="1"/>
          </p:cNvSpPr>
          <p:nvPr>
            <p:ph type="body" sz="quarter" idx="13" hasCustomPrompt="1"/>
          </p:nvPr>
        </p:nvSpPr>
        <p:spPr/>
        <p:txBody>
          <a:bodyPr/>
          <a:lstStyle>
            <a:lvl2pPr marL="0" indent="-288000">
              <a:lnSpc>
                <a:spcPct val="110000"/>
              </a:lnSpc>
              <a:defRPr sz="1500"/>
            </a:lvl2pPr>
            <a:lvl3pPr>
              <a:lnSpc>
                <a:spcPct val="110000"/>
              </a:lnSpc>
              <a:defRPr sz="1300"/>
            </a:lvl3pPr>
            <a:lvl4pPr>
              <a:lnSpc>
                <a:spcPct val="110000"/>
              </a:lnSpc>
              <a:defRPr sz="1300"/>
            </a:lvl4pPr>
            <a:lvl5pPr>
              <a:lnSpc>
                <a:spcPct val="110000"/>
              </a:lnSpc>
              <a:defRPr sz="1300"/>
            </a:lvl5pPr>
          </a:lstStyle>
          <a:p>
            <a:pPr lvl="0"/>
            <a:r>
              <a:rPr lang="nl-NL" dirty="0"/>
              <a:t>Klik om de tekst met opsomming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581770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18174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kolom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B6AF0C-2B74-CDEA-859D-0F1F171AD7D8}"/>
              </a:ext>
            </a:extLst>
          </p:cNvPr>
          <p:cNvSpPr/>
          <p:nvPr/>
        </p:nvSpPr>
        <p:spPr bwMode="auto">
          <a:xfrm>
            <a:off x="0" y="0"/>
            <a:ext cx="8853488" cy="5905500"/>
          </a:xfrm>
          <a:prstGeom prst="rect">
            <a:avLst/>
          </a:prstGeom>
          <a:solidFill>
            <a:schemeClr val="accent5"/>
          </a:solidFill>
          <a:ln w="25400" cap="flat" cmpd="sng" algn="ctr">
            <a:noFill/>
            <a:prstDash val="solid"/>
            <a:miter lim="0"/>
            <a:headEnd type="none" w="med" len="med"/>
            <a:tailEnd type="none" w="med" len="med"/>
          </a:ln>
          <a:effectLst/>
        </p:spPr>
        <p:txBody>
          <a:bodyPr vert="horz" wrap="square" lIns="38100" tIns="38100" rIns="38100" bIns="38100" numCol="1" rtlCol="0" anchor="ctr" anchorCtr="0" compatLnSpc="1">
            <a:prstTxWarp prst="textNoShape">
              <a:avLst/>
            </a:prstTxWarp>
            <a:noAutofit/>
          </a:bodyPr>
          <a:lstStyle/>
          <a:p>
            <a:pPr marL="0" marR="0" indent="0" algn="ctr" defTabSz="438150" rtl="0" eaLnBrk="1" fontAlgn="base" latinLnBrk="0" hangingPunct="0">
              <a:lnSpc>
                <a:spcPct val="100000"/>
              </a:lnSpc>
              <a:spcBef>
                <a:spcPct val="0"/>
              </a:spcBef>
              <a:spcAft>
                <a:spcPct val="0"/>
              </a:spcAft>
              <a:buClrTx/>
              <a:buSzTx/>
              <a:buFontTx/>
              <a:buNone/>
              <a:tabLst/>
            </a:pPr>
            <a:endParaRPr kumimoji="0" lang="nl-NL" sz="2700" b="0" i="0" u="none" strike="noStrike" cap="none" normalizeH="0" baseline="0">
              <a:ln>
                <a:noFill/>
              </a:ln>
              <a:solidFill>
                <a:srgbClr val="000000"/>
              </a:solidFill>
              <a:effectLst/>
              <a:latin typeface="Helvetica Light" charset="0"/>
              <a:ea typeface="Helvetica Light" charset="0"/>
              <a:cs typeface="Helvetica Light" charset="0"/>
              <a:sym typeface="Helvetica Light" charset="0"/>
            </a:endParaRPr>
          </a:p>
        </p:txBody>
      </p:sp>
      <p:sp>
        <p:nvSpPr>
          <p:cNvPr id="2" name="Title 1">
            <a:extLst>
              <a:ext uri="{FF2B5EF4-FFF2-40B4-BE49-F238E27FC236}">
                <a16:creationId xmlns:a16="http://schemas.microsoft.com/office/drawing/2014/main" id="{AD7FB8F0-4D27-8D4B-BAC4-0FCF2AE9BDCC}"/>
              </a:ext>
            </a:extLst>
          </p:cNvPr>
          <p:cNvSpPr>
            <a:spLocks noGrp="1"/>
          </p:cNvSpPr>
          <p:nvPr>
            <p:ph type="title"/>
          </p:nvPr>
        </p:nvSpPr>
        <p:spPr>
          <a:xfrm>
            <a:off x="283370" y="569913"/>
            <a:ext cx="4236243" cy="1478694"/>
          </a:xfrm>
        </p:spPr>
        <p:txBody>
          <a:bodyPr anchor="t"/>
          <a:lstStyle/>
          <a:p>
            <a:r>
              <a:rPr lang="nl-NL"/>
              <a:t>Klik om stijl te bewerken</a:t>
            </a:r>
          </a:p>
        </p:txBody>
      </p:sp>
      <p:sp>
        <p:nvSpPr>
          <p:cNvPr id="4" name="Text Placeholder 3">
            <a:extLst>
              <a:ext uri="{FF2B5EF4-FFF2-40B4-BE49-F238E27FC236}">
                <a16:creationId xmlns:a16="http://schemas.microsoft.com/office/drawing/2014/main" id="{24AE7EA8-B0FD-C779-8CB0-92473C6FB8B7}"/>
              </a:ext>
            </a:extLst>
          </p:cNvPr>
          <p:cNvSpPr>
            <a:spLocks noGrp="1"/>
          </p:cNvSpPr>
          <p:nvPr>
            <p:ph type="body" sz="quarter" idx="10"/>
          </p:nvPr>
        </p:nvSpPr>
        <p:spPr>
          <a:xfrm>
            <a:off x="283370" y="2187575"/>
            <a:ext cx="4243388" cy="3717926"/>
          </a:xfrm>
        </p:spPr>
        <p:txBody>
          <a:bodyPr/>
          <a:lstStyle>
            <a:lvl1pPr marL="214313" indent="-214313">
              <a:buFont typeface="Systeemlettertype regulier"/>
              <a:buChar char="—"/>
              <a:defRPr/>
            </a:lvl1pPr>
            <a:lvl2pPr marL="234396" indent="0">
              <a:buNone/>
              <a:defRPr/>
            </a:lvl2pPr>
            <a:lvl3pPr marL="468792" indent="0">
              <a:buNone/>
              <a:defRPr/>
            </a:lvl3pPr>
            <a:lvl4pPr marL="703188" indent="0">
              <a:buNone/>
              <a:defRPr/>
            </a:lvl4pPr>
            <a:lvl5pPr marL="937584" indent="0">
              <a:buNone/>
              <a:defRPr/>
            </a:lvl5pPr>
          </a:lstStyle>
          <a:p>
            <a:pPr lvl="0"/>
            <a:r>
              <a:rPr lang="nl-NL"/>
              <a:t>Klikken om de tekststijl van het model te bewerken</a:t>
            </a:r>
          </a:p>
        </p:txBody>
      </p:sp>
      <p:sp>
        <p:nvSpPr>
          <p:cNvPr id="7" name="Picture Placeholder 6">
            <a:extLst>
              <a:ext uri="{FF2B5EF4-FFF2-40B4-BE49-F238E27FC236}">
                <a16:creationId xmlns:a16="http://schemas.microsoft.com/office/drawing/2014/main" id="{47DE93F5-FAF4-BBEB-6802-DD0A12E17D3A}"/>
              </a:ext>
            </a:extLst>
          </p:cNvPr>
          <p:cNvSpPr>
            <a:spLocks noGrp="1"/>
          </p:cNvSpPr>
          <p:nvPr>
            <p:ph type="pic" sz="quarter" idx="11"/>
          </p:nvPr>
        </p:nvSpPr>
        <p:spPr>
          <a:xfrm>
            <a:off x="4617244" y="377826"/>
            <a:ext cx="4786313" cy="5346701"/>
          </a:xfrm>
        </p:spPr>
        <p:txBody>
          <a:bodyPr/>
          <a:lstStyle/>
          <a:p>
            <a:r>
              <a:rPr lang="nl-NL"/>
              <a:t>Klik op het pictogram als u een afbeelding wilt toevoegen</a:t>
            </a:r>
          </a:p>
        </p:txBody>
      </p:sp>
      <p:sp>
        <p:nvSpPr>
          <p:cNvPr id="3" name="Tijdelijke aanduiding voor voettekst 2">
            <a:extLst>
              <a:ext uri="{FF2B5EF4-FFF2-40B4-BE49-F238E27FC236}">
                <a16:creationId xmlns:a16="http://schemas.microsoft.com/office/drawing/2014/main" id="{EE5604D6-653E-31CC-F790-C81EB721ABFA}"/>
              </a:ext>
            </a:extLst>
          </p:cNvPr>
          <p:cNvSpPr>
            <a:spLocks noGrp="1"/>
          </p:cNvSpPr>
          <p:nvPr>
            <p:ph type="ftr" sz="quarter" idx="12"/>
          </p:nvPr>
        </p:nvSpPr>
        <p:spPr/>
        <p:txBody>
          <a:bodyPr/>
          <a:lstStyle/>
          <a:p>
            <a:r>
              <a:rPr lang="nl-NL"/>
              <a:t>Introductiepresentatie – 2023</a:t>
            </a:r>
          </a:p>
        </p:txBody>
      </p:sp>
    </p:spTree>
    <p:extLst>
      <p:ext uri="{BB962C8B-B14F-4D97-AF65-F5344CB8AC3E}">
        <p14:creationId xmlns:p14="http://schemas.microsoft.com/office/powerpoint/2010/main" val="387604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2019</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415121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2019</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411198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2019</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199307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2019</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85480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Falke &amp; Verbaan 2019</a:t>
            </a:r>
          </a:p>
        </p:txBody>
      </p:sp>
      <p:sp>
        <p:nvSpPr>
          <p:cNvPr id="9" name="Tijdelijke aanduiding voor dianummer 8"/>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46567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2018</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25760"/>
            <a:ext cx="4978896" cy="1143000"/>
          </a:xfrm>
        </p:spPr>
        <p:txBody>
          <a:bodyPr>
            <a:normAutofit/>
          </a:bodyPr>
          <a:lstStyle>
            <a:lvl1pPr algn="l">
              <a:defRPr sz="2400" b="1">
                <a:solidFill>
                  <a:srgbClr val="0B4371"/>
                </a:solidFill>
              </a:defRPr>
            </a:lvl1pPr>
          </a:lstStyle>
          <a:p>
            <a:r>
              <a:rPr lang="nl-NL"/>
              <a:t>Klik om de stijl te bewerken</a:t>
            </a:r>
            <a:endParaRPr lang="nl-NL" dirty="0"/>
          </a:p>
        </p:txBody>
      </p:sp>
      <p:sp>
        <p:nvSpPr>
          <p:cNvPr id="4" name="Tijdelijke aanduiding voor voettekst 3"/>
          <p:cNvSpPr>
            <a:spLocks noGrp="1"/>
          </p:cNvSpPr>
          <p:nvPr>
            <p:ph type="ftr" sz="quarter" idx="11"/>
          </p:nvPr>
        </p:nvSpPr>
        <p:spPr>
          <a:xfrm>
            <a:off x="323528" y="6309320"/>
            <a:ext cx="2895600" cy="365125"/>
          </a:xfrm>
        </p:spPr>
        <p:txBody>
          <a:bodyPr/>
          <a:lstStyle>
            <a:lvl1pPr>
              <a:defRPr>
                <a:solidFill>
                  <a:srgbClr val="0B4371"/>
                </a:solidFill>
              </a:defRPr>
            </a:lvl1pPr>
          </a:lstStyle>
          <a:p>
            <a:r>
              <a:rPr lang="nl-NL"/>
              <a:t>Falke &amp; Verbaan 2019</a:t>
            </a:r>
            <a:endParaRPr lang="nl-NL" dirty="0"/>
          </a:p>
        </p:txBody>
      </p:sp>
      <p:sp>
        <p:nvSpPr>
          <p:cNvPr id="11265" name="Rechthoek 7"/>
          <p:cNvSpPr>
            <a:spLocks noChangeArrowheads="1"/>
          </p:cNvSpPr>
          <p:nvPr userDrawn="1"/>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pic>
        <p:nvPicPr>
          <p:cNvPr id="2050" name="Picture 2" descr="W:\Secretariaat\Huisstijl - Logo's\Falke &amp; Verbaan Consultancy &amp; Academie\NIEUWE HUISSTIJL 2018\FEV_Consultancy_RGB.jpg"/>
          <p:cNvPicPr>
            <a:picLocks noChangeAspect="1" noChangeArrowheads="1"/>
          </p:cNvPicPr>
          <p:nvPr userDrawn="1"/>
        </p:nvPicPr>
        <p:blipFill>
          <a:blip r:embed="rId2" cstate="print"/>
          <a:srcRect/>
          <a:stretch>
            <a:fillRect/>
          </a:stretch>
        </p:blipFill>
        <p:spPr bwMode="auto">
          <a:xfrm>
            <a:off x="5724128" y="332656"/>
            <a:ext cx="2973838" cy="448436"/>
          </a:xfrm>
          <a:prstGeom prst="rect">
            <a:avLst/>
          </a:prstGeom>
          <a:noFill/>
        </p:spPr>
      </p:pic>
    </p:spTree>
    <p:extLst>
      <p:ext uri="{BB962C8B-B14F-4D97-AF65-F5344CB8AC3E}">
        <p14:creationId xmlns:p14="http://schemas.microsoft.com/office/powerpoint/2010/main" val="574926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Falke &amp; Verbaan 2019</a:t>
            </a:r>
          </a:p>
        </p:txBody>
      </p:sp>
      <p:sp>
        <p:nvSpPr>
          <p:cNvPr id="4" name="Tijdelijke aanduiding voor dianummer 3"/>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2280709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2019</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2581437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2019</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68920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2019</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48496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2019</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extLst>
      <p:ext uri="{BB962C8B-B14F-4D97-AF65-F5344CB8AC3E}">
        <p14:creationId xmlns:p14="http://schemas.microsoft.com/office/powerpoint/2010/main" val="357279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Falke &amp; Verbaan 2018</a:t>
            </a:r>
          </a:p>
        </p:txBody>
      </p:sp>
      <p:sp>
        <p:nvSpPr>
          <p:cNvPr id="6" name="Tijdelijke aanduiding voor dianummer 5"/>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2018</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Falke &amp; Verbaan 2018</a:t>
            </a:r>
          </a:p>
        </p:txBody>
      </p:sp>
      <p:sp>
        <p:nvSpPr>
          <p:cNvPr id="9" name="Tijdelijke aanduiding voor dianummer 8"/>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25760"/>
            <a:ext cx="4978896" cy="1143000"/>
          </a:xfrm>
        </p:spPr>
        <p:txBody>
          <a:bodyPr>
            <a:normAutofit/>
          </a:bodyPr>
          <a:lstStyle>
            <a:lvl1pPr algn="l">
              <a:defRPr sz="2400" b="1">
                <a:solidFill>
                  <a:srgbClr val="0B4371"/>
                </a:solidFill>
              </a:defRPr>
            </a:lvl1pPr>
          </a:lstStyle>
          <a:p>
            <a:r>
              <a:rPr lang="nl-NL" dirty="0"/>
              <a:t>Klik om de stijl te bewerken</a:t>
            </a:r>
          </a:p>
        </p:txBody>
      </p:sp>
      <p:sp>
        <p:nvSpPr>
          <p:cNvPr id="4" name="Tijdelijke aanduiding voor voettekst 3"/>
          <p:cNvSpPr>
            <a:spLocks noGrp="1"/>
          </p:cNvSpPr>
          <p:nvPr>
            <p:ph type="ftr" sz="quarter" idx="11"/>
          </p:nvPr>
        </p:nvSpPr>
        <p:spPr>
          <a:xfrm>
            <a:off x="323528" y="6309320"/>
            <a:ext cx="2895600" cy="365125"/>
          </a:xfrm>
        </p:spPr>
        <p:txBody>
          <a:bodyPr/>
          <a:lstStyle>
            <a:lvl1pPr>
              <a:defRPr>
                <a:solidFill>
                  <a:srgbClr val="0B4371"/>
                </a:solidFill>
              </a:defRPr>
            </a:lvl1pPr>
          </a:lstStyle>
          <a:p>
            <a:r>
              <a:rPr lang="nl-NL"/>
              <a:t>Falke &amp; Verbaan 2018</a:t>
            </a:r>
            <a:endParaRPr lang="nl-NL" dirty="0"/>
          </a:p>
        </p:txBody>
      </p:sp>
      <p:sp>
        <p:nvSpPr>
          <p:cNvPr id="11265" name="Rechthoek 7"/>
          <p:cNvSpPr>
            <a:spLocks noChangeArrowheads="1"/>
          </p:cNvSpPr>
          <p:nvPr userDrawn="1"/>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pic>
        <p:nvPicPr>
          <p:cNvPr id="2050" name="Picture 2" descr="W:\Secretariaat\Huisstijl - Logo's\Falke &amp; Verbaan Consultancy &amp; Academie\NIEUWE HUISSTIJL 2018\FEV_Consultancy_RGB.jpg"/>
          <p:cNvPicPr>
            <a:picLocks noChangeAspect="1" noChangeArrowheads="1"/>
          </p:cNvPicPr>
          <p:nvPr userDrawn="1"/>
        </p:nvPicPr>
        <p:blipFill>
          <a:blip r:embed="rId2" cstate="print"/>
          <a:srcRect/>
          <a:stretch>
            <a:fillRect/>
          </a:stretch>
        </p:blipFill>
        <p:spPr bwMode="auto">
          <a:xfrm>
            <a:off x="5724128" y="332656"/>
            <a:ext cx="2973838" cy="4484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Falke &amp; Verbaan 2018</a:t>
            </a:r>
          </a:p>
        </p:txBody>
      </p:sp>
      <p:sp>
        <p:nvSpPr>
          <p:cNvPr id="4" name="Tijdelijke aanduiding voor dianummer 3"/>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2018</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Falke &amp; Verbaan 2018</a:t>
            </a:r>
          </a:p>
        </p:txBody>
      </p:sp>
      <p:sp>
        <p:nvSpPr>
          <p:cNvPr id="7" name="Tijdelijke aanduiding voor dianummer 6"/>
          <p:cNvSpPr>
            <a:spLocks noGrp="1"/>
          </p:cNvSpPr>
          <p:nvPr>
            <p:ph type="sldNum" sz="quarter" idx="12"/>
          </p:nvPr>
        </p:nvSpPr>
        <p:spPr/>
        <p:txBody>
          <a:bodyPr/>
          <a:lstStyle/>
          <a:p>
            <a:fld id="{943DAF53-81FE-4724-982C-69B5E9E57FF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Falke &amp; Verbaan 2018</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AF53-81FE-4724-982C-69B5E9E57FF3}"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Falke &amp; Verbaan 2019</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AF53-81FE-4724-982C-69B5E9E57FF3}" type="slidenum">
              <a:rPr lang="nl-NL" smtClean="0"/>
              <a:pPr/>
              <a:t>‹nr.›</a:t>
            </a:fld>
            <a:endParaRPr lang="nl-NL"/>
          </a:p>
        </p:txBody>
      </p:sp>
    </p:spTree>
    <p:extLst>
      <p:ext uri="{BB962C8B-B14F-4D97-AF65-F5344CB8AC3E}">
        <p14:creationId xmlns:p14="http://schemas.microsoft.com/office/powerpoint/2010/main" val="899316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linkedin.com/posts/erwingorissen_nvab-bedrijfsarts-ledenvergadering-activity-7110709647442894849-nRqq/"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4.png"/><Relationship Id="rId2" Type="http://schemas.openxmlformats.org/officeDocument/2006/relationships/notesSlide" Target="../notesSlides/notesSlide33.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mailto:reijer.pille@falkeverbaan.n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hyperlink" Target="http://www.falkeverbaan.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shutterstock_725506924.jpg"/>
          <p:cNvPicPr>
            <a:picLocks noChangeAspect="1"/>
          </p:cNvPicPr>
          <p:nvPr/>
        </p:nvPicPr>
        <p:blipFill>
          <a:blip r:embed="rId3" cstate="print"/>
          <a:stretch>
            <a:fillRect/>
          </a:stretch>
        </p:blipFill>
        <p:spPr>
          <a:xfrm>
            <a:off x="0" y="0"/>
            <a:ext cx="9144000" cy="3916777"/>
          </a:xfrm>
          <a:prstGeom prst="rect">
            <a:avLst/>
          </a:prstGeom>
        </p:spPr>
      </p:pic>
      <p:sp>
        <p:nvSpPr>
          <p:cNvPr id="2050" name="Rechthoek 5"/>
          <p:cNvSpPr>
            <a:spLocks noChangeArrowheads="1"/>
          </p:cNvSpPr>
          <p:nvPr/>
        </p:nvSpPr>
        <p:spPr bwMode="auto">
          <a:xfrm>
            <a:off x="0" y="2636912"/>
            <a:ext cx="9144000" cy="935038"/>
          </a:xfrm>
          <a:prstGeom prst="rect">
            <a:avLst/>
          </a:prstGeom>
          <a:solidFill>
            <a:srgbClr val="FFFFFF">
              <a:alpha val="3600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nl-NL" b="1" dirty="0">
              <a:solidFill>
                <a:srgbClr val="0B4371"/>
              </a:solidFill>
            </a:endParaRPr>
          </a:p>
        </p:txBody>
      </p:sp>
      <p:sp>
        <p:nvSpPr>
          <p:cNvPr id="2053" name="Rechthoek 3"/>
          <p:cNvSpPr>
            <a:spLocks noChangeArrowheads="1"/>
          </p:cNvSpPr>
          <p:nvPr/>
        </p:nvSpPr>
        <p:spPr bwMode="auto">
          <a:xfrm>
            <a:off x="0" y="3861615"/>
            <a:ext cx="9148440" cy="2969568"/>
          </a:xfrm>
          <a:prstGeom prst="rect">
            <a:avLst/>
          </a:prstGeom>
          <a:gradFill rotWithShape="1">
            <a:gsLst>
              <a:gs pos="0">
                <a:srgbClr val="50B0E4"/>
              </a:gs>
              <a:gs pos="100000">
                <a:srgbClr val="0B4371"/>
              </a:gs>
            </a:gsLst>
            <a:path path="shape">
              <a:fillToRect l="100000" t="100000"/>
            </a:path>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dirty="0">
              <a:solidFill>
                <a:schemeClr val="bg1"/>
              </a:solidFill>
            </a:endParaRPr>
          </a:p>
        </p:txBody>
      </p:sp>
      <p:sp>
        <p:nvSpPr>
          <p:cNvPr id="7" name="Titel 1"/>
          <p:cNvSpPr txBox="1">
            <a:spLocks/>
          </p:cNvSpPr>
          <p:nvPr/>
        </p:nvSpPr>
        <p:spPr>
          <a:xfrm>
            <a:off x="683568" y="4221088"/>
            <a:ext cx="7775575" cy="11525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2800" dirty="0">
                <a:solidFill>
                  <a:schemeClr val="bg1"/>
                </a:solidFill>
                <a:latin typeface="+mj-lt"/>
                <a:ea typeface="Verdana" pitchFamily="34" charset="0"/>
                <a:cs typeface="Verdana" pitchFamily="34" charset="0"/>
              </a:rPr>
              <a:t>Paradox of Paradigma</a:t>
            </a:r>
          </a:p>
          <a:p>
            <a:pPr marL="0" marR="0" lvl="0" indent="0" algn="ctr" defTabSz="914400" rtl="0" eaLnBrk="1" fontAlgn="auto" latinLnBrk="0" hangingPunct="1">
              <a:lnSpc>
                <a:spcPct val="100000"/>
              </a:lnSpc>
              <a:spcBef>
                <a:spcPct val="0"/>
              </a:spcBef>
              <a:spcAft>
                <a:spcPts val="0"/>
              </a:spcAft>
              <a:buClrTx/>
              <a:buSzTx/>
              <a:buFontTx/>
              <a:buNone/>
              <a:tabLst/>
              <a:defRPr/>
            </a:pPr>
            <a:r>
              <a:rPr lang="nl-NL" sz="2800" dirty="0">
                <a:solidFill>
                  <a:schemeClr val="bg1"/>
                </a:solidFill>
                <a:latin typeface="+mj-lt"/>
                <a:ea typeface="Verdana" pitchFamily="34" charset="0"/>
                <a:cs typeface="Verdana" pitchFamily="34" charset="0"/>
              </a:rPr>
              <a:t>Bedrijfsgezondheidszorg en sociale zekerheid in</a:t>
            </a:r>
          </a:p>
          <a:p>
            <a:pPr marL="0" marR="0" lvl="0" indent="0" algn="ctr" defTabSz="914400" rtl="0" eaLnBrk="1" fontAlgn="auto" latinLnBrk="0" hangingPunct="1">
              <a:lnSpc>
                <a:spcPct val="100000"/>
              </a:lnSpc>
              <a:spcBef>
                <a:spcPct val="0"/>
              </a:spcBef>
              <a:spcAft>
                <a:spcPts val="0"/>
              </a:spcAft>
              <a:buClrTx/>
              <a:buSzTx/>
              <a:buFontTx/>
              <a:buNone/>
              <a:tabLst/>
              <a:defRPr/>
            </a:pPr>
            <a:r>
              <a:rPr lang="nl-NL" sz="2800" dirty="0">
                <a:solidFill>
                  <a:schemeClr val="bg1"/>
                </a:solidFill>
                <a:latin typeface="+mj-lt"/>
                <a:ea typeface="Verdana" pitchFamily="34" charset="0"/>
                <a:cs typeface="Verdana" pitchFamily="34" charset="0"/>
              </a:rPr>
              <a:t>Nederland </a:t>
            </a:r>
            <a:endParaRPr kumimoji="0" lang="nl-NL" sz="1600" b="0" i="0" u="none" strike="noStrike" kern="1200" cap="none" spc="0" normalizeH="0" baseline="0" noProof="0" dirty="0">
              <a:ln>
                <a:noFill/>
              </a:ln>
              <a:solidFill>
                <a:schemeClr val="bg1"/>
              </a:solidFill>
              <a:effectLst/>
              <a:uLnTx/>
              <a:uFillTx/>
              <a:latin typeface="+mj-lt"/>
              <a:ea typeface="Verdana" pitchFamily="34" charset="0"/>
              <a:cs typeface="Verdan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nl-NL" sz="1600" dirty="0">
                <a:solidFill>
                  <a:schemeClr val="bg1"/>
                </a:solidFill>
                <a:latin typeface="+mj-lt"/>
                <a:ea typeface="Verdana" pitchFamily="34" charset="0"/>
                <a:cs typeface="Verdana" pitchFamily="34" charset="0"/>
              </a:rPr>
              <a:t>Reijer Pille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chemeClr val="bg1"/>
                </a:solidFill>
                <a:effectLst/>
                <a:uLnTx/>
                <a:uFillTx/>
                <a:latin typeface="+mj-lt"/>
                <a:ea typeface="Verdana" pitchFamily="34" charset="0"/>
                <a:cs typeface="Verdana" pitchFamily="34" charset="0"/>
              </a:rPr>
              <a:t>2024</a:t>
            </a:r>
            <a:endParaRPr kumimoji="0" lang="nl-NL"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ijdelijke aanduiding voor dianummer 7"/>
          <p:cNvSpPr>
            <a:spLocks noGrp="1"/>
          </p:cNvSpPr>
          <p:nvPr>
            <p:ph type="sldNum" sz="quarter" idx="12"/>
          </p:nvPr>
        </p:nvSpPr>
        <p:spPr/>
        <p:txBody>
          <a:bodyPr/>
          <a:lstStyle/>
          <a:p>
            <a:fld id="{943DAF53-81FE-4724-982C-69B5E9E57FF3}" type="slidenum">
              <a:rPr lang="nl-NL" smtClean="0"/>
              <a:pPr/>
              <a:t>1</a:t>
            </a:fld>
            <a:endParaRPr lang="nl-NL"/>
          </a:p>
        </p:txBody>
      </p:sp>
      <p:pic>
        <p:nvPicPr>
          <p:cNvPr id="2" name="Afbeelding 1">
            <a:extLst>
              <a:ext uri="{FF2B5EF4-FFF2-40B4-BE49-F238E27FC236}">
                <a16:creationId xmlns:a16="http://schemas.microsoft.com/office/drawing/2014/main" id="{E21D4C31-451A-50E3-FB50-8500EC3273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731520"/>
            <a:ext cx="2376264" cy="658483"/>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83671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indent="-342900"/>
            <a:r>
              <a:rPr lang="nl-NL" dirty="0"/>
              <a:t> </a:t>
            </a:r>
          </a:p>
          <a:p>
            <a:pPr marL="342900" indent="-342900"/>
            <a:endParaRPr lang="nl-NL" dirty="0"/>
          </a:p>
          <a:p>
            <a:pPr marL="342900" indent="-342900"/>
            <a:endParaRPr lang="nl-NL" dirty="0"/>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014" y="177235"/>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365428" y="-23428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14174"/>
                </a:solidFill>
                <a:effectLst/>
                <a:uLnTx/>
                <a:uFillTx/>
                <a:latin typeface="+mj-lt"/>
                <a:ea typeface="+mj-ea"/>
                <a:cs typeface="+mj-cs"/>
              </a:rPr>
              <a:t>Wet verbetering poortwachter</a:t>
            </a:r>
          </a:p>
        </p:txBody>
      </p:sp>
      <p:sp>
        <p:nvSpPr>
          <p:cNvPr id="6" name="Rectangle 3">
            <a:extLst>
              <a:ext uri="{FF2B5EF4-FFF2-40B4-BE49-F238E27FC236}">
                <a16:creationId xmlns:a16="http://schemas.microsoft.com/office/drawing/2014/main" id="{BE26399B-A7A3-3979-1762-F9FD3EADAF6F}"/>
              </a:ext>
            </a:extLst>
          </p:cNvPr>
          <p:cNvSpPr txBox="1">
            <a:spLocks noChangeArrowheads="1"/>
          </p:cNvSpPr>
          <p:nvPr/>
        </p:nvSpPr>
        <p:spPr bwMode="auto">
          <a:xfrm>
            <a:off x="829783" y="1524279"/>
            <a:ext cx="7918681" cy="4359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dirty="0">
                <a:solidFill>
                  <a:schemeClr val="tx1">
                    <a:lumMod val="50000"/>
                  </a:schemeClr>
                </a:solidFill>
                <a:latin typeface="Calibri" pitchFamily="34" charset="0"/>
                <a:ea typeface="Verdana" pitchFamily="34" charset="0"/>
                <a:cs typeface="Verdana" pitchFamily="34" charset="0"/>
              </a:rPr>
              <a:t>	</a:t>
            </a: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r>
              <a:rPr lang="en-US" sz="1800" dirty="0">
                <a:solidFill>
                  <a:schemeClr val="tx1">
                    <a:lumMod val="50000"/>
                  </a:schemeClr>
                </a:solidFill>
                <a:latin typeface="Calibri" pitchFamily="34" charset="0"/>
                <a:ea typeface="Verdana" pitchFamily="34" charset="0"/>
                <a:cs typeface="Verdana" pitchFamily="34" charset="0"/>
              </a:rPr>
              <a:t> 	</a:t>
            </a: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en-US" sz="1800" dirty="0">
              <a:solidFill>
                <a:schemeClr val="tx1">
                  <a:lumMod val="50000"/>
                </a:schemeClr>
              </a:solidFill>
              <a:latin typeface="Calibri" pitchFamily="34" charset="0"/>
              <a:ea typeface="Verdana" pitchFamily="34" charset="0"/>
              <a:cs typeface="Verdana" pitchFamily="34" charset="0"/>
            </a:endParaRPr>
          </a:p>
        </p:txBody>
      </p:sp>
      <p:pic>
        <p:nvPicPr>
          <p:cNvPr id="7" name="Afbeelding 6">
            <a:extLst>
              <a:ext uri="{FF2B5EF4-FFF2-40B4-BE49-F238E27FC236}">
                <a16:creationId xmlns:a16="http://schemas.microsoft.com/office/drawing/2014/main" id="{1B518F1F-E4BF-D3A5-042C-AC02EF1A6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756913"/>
            <a:ext cx="10864057" cy="6111032"/>
          </a:xfrm>
          <a:prstGeom prst="rect">
            <a:avLst/>
          </a:prstGeom>
        </p:spPr>
      </p:pic>
    </p:spTree>
    <p:extLst>
      <p:ext uri="{BB962C8B-B14F-4D97-AF65-F5344CB8AC3E}">
        <p14:creationId xmlns:p14="http://schemas.microsoft.com/office/powerpoint/2010/main" val="2106740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indent="-342900"/>
            <a:r>
              <a:rPr lang="nl-NL" dirty="0"/>
              <a:t> </a:t>
            </a:r>
          </a:p>
          <a:p>
            <a:pPr marL="342900" indent="-342900"/>
            <a:endParaRPr lang="nl-NL" dirty="0"/>
          </a:p>
          <a:p>
            <a:pPr marL="342900" indent="-342900"/>
            <a:endParaRPr lang="nl-NL" dirty="0"/>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76846"/>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388561" y="322037"/>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14174"/>
                </a:solidFill>
                <a:effectLst/>
                <a:uLnTx/>
                <a:uFillTx/>
                <a:latin typeface="+mj-lt"/>
                <a:ea typeface="+mj-ea"/>
                <a:cs typeface="+mj-cs"/>
              </a:rPr>
              <a:t>Risico op loonsanctie</a:t>
            </a:r>
          </a:p>
        </p:txBody>
      </p:sp>
      <p:sp>
        <p:nvSpPr>
          <p:cNvPr id="6" name="Rectangle 3">
            <a:extLst>
              <a:ext uri="{FF2B5EF4-FFF2-40B4-BE49-F238E27FC236}">
                <a16:creationId xmlns:a16="http://schemas.microsoft.com/office/drawing/2014/main" id="{BE26399B-A7A3-3979-1762-F9FD3EADAF6F}"/>
              </a:ext>
            </a:extLst>
          </p:cNvPr>
          <p:cNvSpPr txBox="1">
            <a:spLocks noChangeArrowheads="1"/>
          </p:cNvSpPr>
          <p:nvPr/>
        </p:nvSpPr>
        <p:spPr bwMode="auto">
          <a:xfrm>
            <a:off x="469743" y="1412776"/>
            <a:ext cx="7918681" cy="471303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buFont typeface="Arial" panose="020B0604020202020204" pitchFamily="34" charset="0"/>
              <a:buChar char="•"/>
            </a:pPr>
            <a:r>
              <a:rPr lang="nl-NL" sz="1800" dirty="0">
                <a:solidFill>
                  <a:schemeClr val="tx1">
                    <a:lumMod val="50000"/>
                  </a:schemeClr>
                </a:solidFill>
                <a:latin typeface="Calibri" pitchFamily="34" charset="0"/>
                <a:ea typeface="Verdana" pitchFamily="34" charset="0"/>
                <a:cs typeface="Verdana" pitchFamily="34" charset="0"/>
              </a:rPr>
              <a:t>Spoor 1: De werkgever heeft geen onderzoek gedaan naar herplaatsingsmogelijkheden in (meer) eigen/ander/aangepast werk.</a:t>
            </a:r>
            <a:br>
              <a:rPr lang="nl-NL" sz="1800" dirty="0">
                <a:solidFill>
                  <a:schemeClr val="tx1">
                    <a:lumMod val="50000"/>
                  </a:schemeClr>
                </a:solidFill>
                <a:latin typeface="Calibri" pitchFamily="34" charset="0"/>
                <a:ea typeface="Verdana" pitchFamily="34" charset="0"/>
                <a:cs typeface="Verdana" pitchFamily="34" charset="0"/>
              </a:rPr>
            </a:br>
            <a:endParaRPr lang="nl-NL" sz="1800"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Spoor 2: De werkgever heeft nagelaten een 2e spoor traject in te zetten en/of deze is niet adequaat.</a:t>
            </a:r>
            <a:br>
              <a:rPr lang="nl-NL" dirty="0">
                <a:solidFill>
                  <a:schemeClr val="tx1">
                    <a:lumMod val="50000"/>
                  </a:schemeClr>
                </a:solidFill>
                <a:latin typeface="Calibri" pitchFamily="34" charset="0"/>
                <a:ea typeface="Verdana" pitchFamily="34" charset="0"/>
                <a:cs typeface="Verdana" pitchFamily="34" charset="0"/>
              </a:rPr>
            </a:b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De werkgever heeft geen passende maatregelen genomen bij het niet of onvoldoende meewerken aan de re-integratie door de medewerker.</a:t>
            </a:r>
            <a:br>
              <a:rPr lang="nl-NL" dirty="0">
                <a:solidFill>
                  <a:schemeClr val="tx1">
                    <a:lumMod val="50000"/>
                  </a:schemeClr>
                </a:solidFill>
                <a:latin typeface="Calibri" pitchFamily="34" charset="0"/>
                <a:ea typeface="Verdana" pitchFamily="34" charset="0"/>
                <a:cs typeface="Verdana" pitchFamily="34" charset="0"/>
              </a:rPr>
            </a:b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Bij herhaalde uitval is niet nagegaan of probleemanalyse/ plan van aanpak bijgesteld dient te worden.</a:t>
            </a:r>
          </a:p>
          <a:p>
            <a:pPr marL="285750" indent="-285750" eaLnBrk="1" hangingPunct="1">
              <a:buFont typeface="Arial" panose="020B0604020202020204" pitchFamily="34" charset="0"/>
              <a:buChar char="•"/>
            </a:pP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Hoogte sanctie max. 1 jaar loondoorbetaling extra.</a:t>
            </a:r>
          </a:p>
          <a:p>
            <a:pPr marL="285750" indent="-285750" eaLnBrk="1" hangingPunct="1">
              <a:buFont typeface="Arial" panose="020B0604020202020204" pitchFamily="34" charset="0"/>
              <a:buChar char="•"/>
            </a:pPr>
            <a:endParaRPr lang="nl-NL" dirty="0">
              <a:solidFill>
                <a:schemeClr val="tx1">
                  <a:lumMod val="50000"/>
                </a:schemeClr>
              </a:solidFill>
              <a:latin typeface="Calibri" pitchFamily="34" charset="0"/>
              <a:ea typeface="Verdana" pitchFamily="34" charset="0"/>
              <a:cs typeface="Verdana" pitchFamily="34" charset="0"/>
            </a:endParaRPr>
          </a:p>
          <a:p>
            <a:pPr eaLnBrk="1" hangingPunct="1">
              <a:buFontTx/>
              <a:buNone/>
            </a:pPr>
            <a:r>
              <a:rPr lang="nl-NL" sz="1800" dirty="0">
                <a:solidFill>
                  <a:schemeClr val="tx1">
                    <a:lumMod val="50000"/>
                  </a:schemeClr>
                </a:solidFill>
                <a:latin typeface="Calibri" pitchFamily="34" charset="0"/>
                <a:ea typeface="Verdana" pitchFamily="34" charset="0"/>
                <a:cs typeface="Verdana" pitchFamily="34" charset="0"/>
              </a:rPr>
              <a:t> 	</a:t>
            </a: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32733184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76846"/>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399250" y="3375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14174"/>
                </a:solidFill>
                <a:effectLst/>
                <a:uLnTx/>
                <a:uFillTx/>
                <a:latin typeface="+mj-lt"/>
                <a:ea typeface="+mj-ea"/>
                <a:cs typeface="+mj-cs"/>
              </a:rPr>
              <a:t>Na 104 weken loondoorbetaling</a:t>
            </a:r>
          </a:p>
        </p:txBody>
      </p:sp>
      <p:sp>
        <p:nvSpPr>
          <p:cNvPr id="3" name="Rechthoek 2">
            <a:extLst>
              <a:ext uri="{FF2B5EF4-FFF2-40B4-BE49-F238E27FC236}">
                <a16:creationId xmlns:a16="http://schemas.microsoft.com/office/drawing/2014/main" id="{8B842BDB-C3DE-B0E9-929A-B6126BB21237}"/>
              </a:ext>
            </a:extLst>
          </p:cNvPr>
          <p:cNvSpPr/>
          <p:nvPr/>
        </p:nvSpPr>
        <p:spPr>
          <a:xfrm>
            <a:off x="467544" y="1700807"/>
            <a:ext cx="2016224" cy="1039883"/>
          </a:xfrm>
          <a:prstGeom prst="rect">
            <a:avLst/>
          </a:prstGeom>
          <a:solidFill>
            <a:srgbClr val="0B4371"/>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Loondoorbetalings- of ZW periode van 2 jaar</a:t>
            </a:r>
          </a:p>
        </p:txBody>
      </p:sp>
      <p:sp>
        <p:nvSpPr>
          <p:cNvPr id="7" name="Rechthoek 6">
            <a:extLst>
              <a:ext uri="{FF2B5EF4-FFF2-40B4-BE49-F238E27FC236}">
                <a16:creationId xmlns:a16="http://schemas.microsoft.com/office/drawing/2014/main" id="{D8B290D9-3DA1-A890-92A9-36C195874E56}"/>
              </a:ext>
            </a:extLst>
          </p:cNvPr>
          <p:cNvSpPr/>
          <p:nvPr/>
        </p:nvSpPr>
        <p:spPr>
          <a:xfrm>
            <a:off x="3599892" y="1700806"/>
            <a:ext cx="2016224" cy="1039883"/>
          </a:xfrm>
          <a:prstGeom prst="rect">
            <a:avLst/>
          </a:prstGeom>
          <a:solidFill>
            <a:srgbClr val="0B4371"/>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Volledig en duurzaam arbeidsongeschikt</a:t>
            </a:r>
          </a:p>
        </p:txBody>
      </p:sp>
      <p:sp>
        <p:nvSpPr>
          <p:cNvPr id="9" name="Rechthoek 8">
            <a:extLst>
              <a:ext uri="{FF2B5EF4-FFF2-40B4-BE49-F238E27FC236}">
                <a16:creationId xmlns:a16="http://schemas.microsoft.com/office/drawing/2014/main" id="{6A4232D7-902E-6CA0-2C53-968279548CFE}"/>
              </a:ext>
            </a:extLst>
          </p:cNvPr>
          <p:cNvSpPr/>
          <p:nvPr/>
        </p:nvSpPr>
        <p:spPr>
          <a:xfrm>
            <a:off x="6732240" y="1700805"/>
            <a:ext cx="2016224" cy="1039883"/>
          </a:xfrm>
          <a:prstGeom prst="rect">
            <a:avLst/>
          </a:prstGeom>
          <a:solidFill>
            <a:srgbClr val="0B4371"/>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IVA uitkering (UWV)</a:t>
            </a:r>
          </a:p>
        </p:txBody>
      </p:sp>
      <p:sp>
        <p:nvSpPr>
          <p:cNvPr id="10" name="Rechthoek 9">
            <a:extLst>
              <a:ext uri="{FF2B5EF4-FFF2-40B4-BE49-F238E27FC236}">
                <a16:creationId xmlns:a16="http://schemas.microsoft.com/office/drawing/2014/main" id="{937AD990-D6E3-2CED-0D81-296051711FAA}"/>
              </a:ext>
            </a:extLst>
          </p:cNvPr>
          <p:cNvSpPr/>
          <p:nvPr/>
        </p:nvSpPr>
        <p:spPr>
          <a:xfrm>
            <a:off x="1313012" y="3012505"/>
            <a:ext cx="1152128" cy="1039883"/>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Keuring door UWV</a:t>
            </a:r>
          </a:p>
        </p:txBody>
      </p:sp>
      <p:sp>
        <p:nvSpPr>
          <p:cNvPr id="11" name="Rechthoek 10">
            <a:extLst>
              <a:ext uri="{FF2B5EF4-FFF2-40B4-BE49-F238E27FC236}">
                <a16:creationId xmlns:a16="http://schemas.microsoft.com/office/drawing/2014/main" id="{DB16C755-ED2A-C4F0-35C7-E8F933D5FAEF}"/>
              </a:ext>
            </a:extLst>
          </p:cNvPr>
          <p:cNvSpPr/>
          <p:nvPr/>
        </p:nvSpPr>
        <p:spPr>
          <a:xfrm>
            <a:off x="3599892" y="3820153"/>
            <a:ext cx="2628292" cy="1039883"/>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Gedeeltelijk arbeidsongeschikt (&gt;35%) of volledig niet duurzaam arbeidsongeschikt</a:t>
            </a:r>
          </a:p>
        </p:txBody>
      </p:sp>
      <p:sp>
        <p:nvSpPr>
          <p:cNvPr id="12" name="Rechthoek 11">
            <a:extLst>
              <a:ext uri="{FF2B5EF4-FFF2-40B4-BE49-F238E27FC236}">
                <a16:creationId xmlns:a16="http://schemas.microsoft.com/office/drawing/2014/main" id="{423BFE34-3C2E-344E-266C-60B168AF58F7}"/>
              </a:ext>
            </a:extLst>
          </p:cNvPr>
          <p:cNvSpPr/>
          <p:nvPr/>
        </p:nvSpPr>
        <p:spPr>
          <a:xfrm>
            <a:off x="3599892" y="5157194"/>
            <a:ext cx="2628292" cy="1039883"/>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&lt;35% arbeidsongeschikt</a:t>
            </a:r>
          </a:p>
        </p:txBody>
      </p:sp>
      <p:sp>
        <p:nvSpPr>
          <p:cNvPr id="13" name="Rechthoek 12">
            <a:extLst>
              <a:ext uri="{FF2B5EF4-FFF2-40B4-BE49-F238E27FC236}">
                <a16:creationId xmlns:a16="http://schemas.microsoft.com/office/drawing/2014/main" id="{130E7A8F-B8B8-A297-0C3C-6AF1CD8BA753}"/>
              </a:ext>
            </a:extLst>
          </p:cNvPr>
          <p:cNvSpPr/>
          <p:nvPr/>
        </p:nvSpPr>
        <p:spPr>
          <a:xfrm>
            <a:off x="6732240" y="3817606"/>
            <a:ext cx="2016224" cy="1039883"/>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WGA-uitkering </a:t>
            </a:r>
            <a:br>
              <a:rPr lang="nl-NL" sz="1600" dirty="0">
                <a:solidFill>
                  <a:srgbClr val="000000"/>
                </a:solidFill>
              </a:rPr>
            </a:br>
            <a:r>
              <a:rPr lang="nl-NL" sz="1600" dirty="0">
                <a:solidFill>
                  <a:srgbClr val="000000"/>
                </a:solidFill>
              </a:rPr>
              <a:t>35-80 of 80-100</a:t>
            </a:r>
          </a:p>
        </p:txBody>
      </p:sp>
      <p:sp>
        <p:nvSpPr>
          <p:cNvPr id="14" name="Rechthoek 13">
            <a:extLst>
              <a:ext uri="{FF2B5EF4-FFF2-40B4-BE49-F238E27FC236}">
                <a16:creationId xmlns:a16="http://schemas.microsoft.com/office/drawing/2014/main" id="{93837AFB-B038-9057-D393-AB281C4C2505}"/>
              </a:ext>
            </a:extLst>
          </p:cNvPr>
          <p:cNvSpPr/>
          <p:nvPr/>
        </p:nvSpPr>
        <p:spPr>
          <a:xfrm>
            <a:off x="6732240" y="5141306"/>
            <a:ext cx="2016224" cy="1039883"/>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Geen WIA-uitkering</a:t>
            </a:r>
          </a:p>
        </p:txBody>
      </p:sp>
      <p:cxnSp>
        <p:nvCxnSpPr>
          <p:cNvPr id="16" name="Rechte verbindingslijn met pijl 15">
            <a:extLst>
              <a:ext uri="{FF2B5EF4-FFF2-40B4-BE49-F238E27FC236}">
                <a16:creationId xmlns:a16="http://schemas.microsoft.com/office/drawing/2014/main" id="{2F15FB24-E766-611B-6610-544E1794D9FC}"/>
              </a:ext>
            </a:extLst>
          </p:cNvPr>
          <p:cNvCxnSpPr>
            <a:cxnSpLocks/>
          </p:cNvCxnSpPr>
          <p:nvPr/>
        </p:nvCxnSpPr>
        <p:spPr>
          <a:xfrm>
            <a:off x="469628" y="3708816"/>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5B07F7E1-98DB-7EA7-6A89-C8078C785879}"/>
              </a:ext>
            </a:extLst>
          </p:cNvPr>
          <p:cNvCxnSpPr/>
          <p:nvPr/>
        </p:nvCxnSpPr>
        <p:spPr>
          <a:xfrm>
            <a:off x="2771800" y="5661246"/>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11EC6628-888A-4CA0-8698-A343C11C78D3}"/>
              </a:ext>
            </a:extLst>
          </p:cNvPr>
          <p:cNvCxnSpPr/>
          <p:nvPr/>
        </p:nvCxnSpPr>
        <p:spPr>
          <a:xfrm>
            <a:off x="2771800" y="4337547"/>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951CA564-C227-ACC8-E730-FED2DE54BBD7}"/>
              </a:ext>
            </a:extLst>
          </p:cNvPr>
          <p:cNvCxnSpPr/>
          <p:nvPr/>
        </p:nvCxnSpPr>
        <p:spPr>
          <a:xfrm>
            <a:off x="5850142" y="2220746"/>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A1E53A5B-706E-3784-01C7-8426D911B55D}"/>
              </a:ext>
            </a:extLst>
          </p:cNvPr>
          <p:cNvCxnSpPr>
            <a:cxnSpLocks/>
            <a:stCxn id="11" idx="3"/>
          </p:cNvCxnSpPr>
          <p:nvPr/>
        </p:nvCxnSpPr>
        <p:spPr>
          <a:xfrm flipV="1">
            <a:off x="6228184" y="4337548"/>
            <a:ext cx="513786" cy="2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DD4E8CE4-DBE4-9579-C2CD-2D144CDA0289}"/>
              </a:ext>
            </a:extLst>
          </p:cNvPr>
          <p:cNvCxnSpPr>
            <a:cxnSpLocks/>
          </p:cNvCxnSpPr>
          <p:nvPr/>
        </p:nvCxnSpPr>
        <p:spPr>
          <a:xfrm flipV="1">
            <a:off x="6241321" y="5674588"/>
            <a:ext cx="513786" cy="2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63E3194B-8720-E202-9092-F0483E6CCE01}"/>
              </a:ext>
            </a:extLst>
          </p:cNvPr>
          <p:cNvCxnSpPr/>
          <p:nvPr/>
        </p:nvCxnSpPr>
        <p:spPr>
          <a:xfrm flipV="1">
            <a:off x="467544" y="2740688"/>
            <a:ext cx="0" cy="96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A7E2155D-E2BB-3E57-7B85-1434BBB88E8C}"/>
              </a:ext>
            </a:extLst>
          </p:cNvPr>
          <p:cNvCxnSpPr>
            <a:cxnSpLocks/>
            <a:stCxn id="10" idx="3"/>
          </p:cNvCxnSpPr>
          <p:nvPr/>
        </p:nvCxnSpPr>
        <p:spPr>
          <a:xfrm flipV="1">
            <a:off x="2465140" y="3532446"/>
            <a:ext cx="21242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50E50037-1A61-FF32-58B9-9694AFBD267C}"/>
              </a:ext>
            </a:extLst>
          </p:cNvPr>
          <p:cNvCxnSpPr>
            <a:cxnSpLocks/>
          </p:cNvCxnSpPr>
          <p:nvPr/>
        </p:nvCxnSpPr>
        <p:spPr>
          <a:xfrm flipV="1">
            <a:off x="4599980" y="2882235"/>
            <a:ext cx="0" cy="650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943B4ADC-1E66-D04F-B971-712D6B41A8BA}"/>
              </a:ext>
            </a:extLst>
          </p:cNvPr>
          <p:cNvCxnSpPr>
            <a:cxnSpLocks/>
          </p:cNvCxnSpPr>
          <p:nvPr/>
        </p:nvCxnSpPr>
        <p:spPr>
          <a:xfrm flipV="1">
            <a:off x="2771800" y="3532446"/>
            <a:ext cx="0" cy="212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1252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76846"/>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395536" y="381227"/>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2800" dirty="0">
                <a:solidFill>
                  <a:srgbClr val="014174"/>
                </a:solidFill>
                <a:latin typeface="+mj-lt"/>
                <a:ea typeface="+mj-ea"/>
                <a:cs typeface="+mj-cs"/>
              </a:rPr>
              <a:t>Financieel risico</a:t>
            </a:r>
            <a:endParaRPr kumimoji="0" lang="nl-NL" sz="2800" b="0" i="0" u="none" strike="noStrike" kern="1200" cap="none" spc="0" normalizeH="0" baseline="0" noProof="0" dirty="0">
              <a:ln>
                <a:noFill/>
              </a:ln>
              <a:solidFill>
                <a:srgbClr val="014174"/>
              </a:solidFill>
              <a:effectLst/>
              <a:uLnTx/>
              <a:uFillTx/>
              <a:latin typeface="+mj-lt"/>
              <a:ea typeface="+mj-ea"/>
              <a:cs typeface="+mj-cs"/>
            </a:endParaRPr>
          </a:p>
        </p:txBody>
      </p:sp>
      <p:sp>
        <p:nvSpPr>
          <p:cNvPr id="3" name="Rechthoek 2">
            <a:extLst>
              <a:ext uri="{FF2B5EF4-FFF2-40B4-BE49-F238E27FC236}">
                <a16:creationId xmlns:a16="http://schemas.microsoft.com/office/drawing/2014/main" id="{8B842BDB-C3DE-B0E9-929A-B6126BB21237}"/>
              </a:ext>
            </a:extLst>
          </p:cNvPr>
          <p:cNvSpPr/>
          <p:nvPr/>
        </p:nvSpPr>
        <p:spPr>
          <a:xfrm>
            <a:off x="3132956" y="2302232"/>
            <a:ext cx="2016224" cy="2929298"/>
          </a:xfrm>
          <a:prstGeom prst="rect">
            <a:avLst/>
          </a:prstGeom>
          <a:solidFill>
            <a:srgbClr val="0B4371"/>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WGA loongerelateerde uitkering</a:t>
            </a:r>
          </a:p>
        </p:txBody>
      </p:sp>
      <p:sp>
        <p:nvSpPr>
          <p:cNvPr id="10" name="Rechthoek 9">
            <a:extLst>
              <a:ext uri="{FF2B5EF4-FFF2-40B4-BE49-F238E27FC236}">
                <a16:creationId xmlns:a16="http://schemas.microsoft.com/office/drawing/2014/main" id="{937AD990-D6E3-2CED-0D81-296051711FAA}"/>
              </a:ext>
            </a:extLst>
          </p:cNvPr>
          <p:cNvSpPr/>
          <p:nvPr/>
        </p:nvSpPr>
        <p:spPr>
          <a:xfrm>
            <a:off x="806500" y="1477579"/>
            <a:ext cx="1152128" cy="3763827"/>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r>
              <a:rPr lang="nl-NL" sz="1600" dirty="0">
                <a:solidFill>
                  <a:srgbClr val="000000"/>
                </a:solidFill>
              </a:rPr>
              <a:t>1</a:t>
            </a:r>
            <a:r>
              <a:rPr lang="nl-NL" sz="1600" baseline="30000" dirty="0">
                <a:solidFill>
                  <a:srgbClr val="000000"/>
                </a:solidFill>
              </a:rPr>
              <a:t>e</a:t>
            </a:r>
            <a:r>
              <a:rPr lang="nl-NL" sz="1600" dirty="0">
                <a:solidFill>
                  <a:srgbClr val="000000"/>
                </a:solidFill>
              </a:rPr>
              <a:t> jaar</a:t>
            </a: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p:txBody>
      </p:sp>
      <p:sp>
        <p:nvSpPr>
          <p:cNvPr id="6" name="Rechthoek 5">
            <a:extLst>
              <a:ext uri="{FF2B5EF4-FFF2-40B4-BE49-F238E27FC236}">
                <a16:creationId xmlns:a16="http://schemas.microsoft.com/office/drawing/2014/main" id="{088318DC-2B6F-8EF2-0FE9-0492190A78C6}"/>
              </a:ext>
            </a:extLst>
          </p:cNvPr>
          <p:cNvSpPr/>
          <p:nvPr/>
        </p:nvSpPr>
        <p:spPr>
          <a:xfrm>
            <a:off x="1958628" y="1477579"/>
            <a:ext cx="1152128" cy="3763827"/>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r>
              <a:rPr lang="nl-NL" sz="1600" dirty="0">
                <a:solidFill>
                  <a:srgbClr val="000000"/>
                </a:solidFill>
              </a:rPr>
              <a:t>2</a:t>
            </a:r>
            <a:r>
              <a:rPr lang="nl-NL" sz="1600" baseline="30000" dirty="0">
                <a:solidFill>
                  <a:srgbClr val="000000"/>
                </a:solidFill>
              </a:rPr>
              <a:t>e</a:t>
            </a:r>
            <a:r>
              <a:rPr lang="nl-NL" sz="1600" dirty="0">
                <a:solidFill>
                  <a:srgbClr val="000000"/>
                </a:solidFill>
              </a:rPr>
              <a:t> jaar</a:t>
            </a: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a:p>
            <a:pPr algn="ctr"/>
            <a:endParaRPr lang="nl-NL" sz="1600" dirty="0">
              <a:solidFill>
                <a:srgbClr val="000000"/>
              </a:solidFill>
            </a:endParaRPr>
          </a:p>
        </p:txBody>
      </p:sp>
      <p:cxnSp>
        <p:nvCxnSpPr>
          <p:cNvPr id="15" name="Rechte verbindingslijn 14">
            <a:extLst>
              <a:ext uri="{FF2B5EF4-FFF2-40B4-BE49-F238E27FC236}">
                <a16:creationId xmlns:a16="http://schemas.microsoft.com/office/drawing/2014/main" id="{113E443D-624A-8BA7-03A2-3A31F54E7FBF}"/>
              </a:ext>
            </a:extLst>
          </p:cNvPr>
          <p:cNvCxnSpPr/>
          <p:nvPr/>
        </p:nvCxnSpPr>
        <p:spPr>
          <a:xfrm>
            <a:off x="803920" y="2302232"/>
            <a:ext cx="2306836" cy="0"/>
          </a:xfrm>
          <a:prstGeom prst="line">
            <a:avLst/>
          </a:prstGeom>
          <a:ln w="9525" cap="flat" cmpd="sng" algn="ctr">
            <a:solidFill>
              <a:srgbClr val="0B437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hthoek 21">
            <a:extLst>
              <a:ext uri="{FF2B5EF4-FFF2-40B4-BE49-F238E27FC236}">
                <a16:creationId xmlns:a16="http://schemas.microsoft.com/office/drawing/2014/main" id="{8551064A-D6AD-6880-DA23-7C3DF48F42DE}"/>
              </a:ext>
            </a:extLst>
          </p:cNvPr>
          <p:cNvSpPr/>
          <p:nvPr/>
        </p:nvSpPr>
        <p:spPr>
          <a:xfrm>
            <a:off x="5149180" y="4318456"/>
            <a:ext cx="3599284" cy="922948"/>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Vervolguitkering WGA</a:t>
            </a:r>
          </a:p>
        </p:txBody>
      </p:sp>
      <p:sp>
        <p:nvSpPr>
          <p:cNvPr id="24" name="Rechthoek 23">
            <a:extLst>
              <a:ext uri="{FF2B5EF4-FFF2-40B4-BE49-F238E27FC236}">
                <a16:creationId xmlns:a16="http://schemas.microsoft.com/office/drawing/2014/main" id="{58028231-4774-C966-58CB-4656EE65D340}"/>
              </a:ext>
            </a:extLst>
          </p:cNvPr>
          <p:cNvSpPr/>
          <p:nvPr/>
        </p:nvSpPr>
        <p:spPr>
          <a:xfrm>
            <a:off x="5149180" y="3589246"/>
            <a:ext cx="3599284" cy="729208"/>
          </a:xfrm>
          <a:prstGeom prst="rect">
            <a:avLst/>
          </a:prstGeom>
          <a:solidFill>
            <a:srgbClr val="E0E7EB"/>
          </a:solidFill>
          <a:ln>
            <a:solidFill>
              <a:srgbClr val="0B4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Loonaanvullingsuitkering WGA</a:t>
            </a:r>
          </a:p>
        </p:txBody>
      </p:sp>
      <p:cxnSp>
        <p:nvCxnSpPr>
          <p:cNvPr id="28" name="Rechte verbindingslijn met pijl 27">
            <a:extLst>
              <a:ext uri="{FF2B5EF4-FFF2-40B4-BE49-F238E27FC236}">
                <a16:creationId xmlns:a16="http://schemas.microsoft.com/office/drawing/2014/main" id="{63FE0F4E-EAAB-3174-FEDB-940791FCC5D8}"/>
              </a:ext>
            </a:extLst>
          </p:cNvPr>
          <p:cNvCxnSpPr/>
          <p:nvPr/>
        </p:nvCxnSpPr>
        <p:spPr>
          <a:xfrm>
            <a:off x="803920" y="5830624"/>
            <a:ext cx="2304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Rechte verbindingslijn met pijl 29">
            <a:extLst>
              <a:ext uri="{FF2B5EF4-FFF2-40B4-BE49-F238E27FC236}">
                <a16:creationId xmlns:a16="http://schemas.microsoft.com/office/drawing/2014/main" id="{83B9B450-7949-736A-DC29-4DAB1DD6B637}"/>
              </a:ext>
            </a:extLst>
          </p:cNvPr>
          <p:cNvCxnSpPr>
            <a:cxnSpLocks/>
          </p:cNvCxnSpPr>
          <p:nvPr/>
        </p:nvCxnSpPr>
        <p:spPr>
          <a:xfrm>
            <a:off x="3108176" y="5830624"/>
            <a:ext cx="55682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3" name="Tekstvak 32">
            <a:extLst>
              <a:ext uri="{FF2B5EF4-FFF2-40B4-BE49-F238E27FC236}">
                <a16:creationId xmlns:a16="http://schemas.microsoft.com/office/drawing/2014/main" id="{CF6D7205-FA78-C8F4-D825-EE7655F6E1BA}"/>
              </a:ext>
            </a:extLst>
          </p:cNvPr>
          <p:cNvSpPr txBox="1"/>
          <p:nvPr/>
        </p:nvSpPr>
        <p:spPr>
          <a:xfrm>
            <a:off x="1091952" y="5398576"/>
            <a:ext cx="1728192" cy="307777"/>
          </a:xfrm>
          <a:prstGeom prst="rect">
            <a:avLst/>
          </a:prstGeom>
          <a:noFill/>
        </p:spPr>
        <p:txBody>
          <a:bodyPr wrap="square" rtlCol="0">
            <a:spAutoFit/>
          </a:bodyPr>
          <a:lstStyle/>
          <a:p>
            <a:pPr algn="ctr"/>
            <a:r>
              <a:rPr lang="nl-NL" sz="1400" dirty="0"/>
              <a:t>104 weken</a:t>
            </a:r>
          </a:p>
        </p:txBody>
      </p:sp>
      <p:sp>
        <p:nvSpPr>
          <p:cNvPr id="34" name="Tekstvak 33">
            <a:extLst>
              <a:ext uri="{FF2B5EF4-FFF2-40B4-BE49-F238E27FC236}">
                <a16:creationId xmlns:a16="http://schemas.microsoft.com/office/drawing/2014/main" id="{4C368EC2-A548-25F6-7D6A-A87B425C43AC}"/>
              </a:ext>
            </a:extLst>
          </p:cNvPr>
          <p:cNvSpPr txBox="1"/>
          <p:nvPr/>
        </p:nvSpPr>
        <p:spPr>
          <a:xfrm>
            <a:off x="3305944" y="5398576"/>
            <a:ext cx="1728192" cy="307777"/>
          </a:xfrm>
          <a:prstGeom prst="rect">
            <a:avLst/>
          </a:prstGeom>
          <a:noFill/>
        </p:spPr>
        <p:txBody>
          <a:bodyPr wrap="square" rtlCol="0">
            <a:spAutoFit/>
          </a:bodyPr>
          <a:lstStyle/>
          <a:p>
            <a:pPr algn="ctr"/>
            <a:r>
              <a:rPr lang="nl-NL" sz="1400" dirty="0"/>
              <a:t>Max. 24 maanden</a:t>
            </a:r>
          </a:p>
        </p:txBody>
      </p:sp>
      <p:sp>
        <p:nvSpPr>
          <p:cNvPr id="35" name="Tekstvak 34">
            <a:extLst>
              <a:ext uri="{FF2B5EF4-FFF2-40B4-BE49-F238E27FC236}">
                <a16:creationId xmlns:a16="http://schemas.microsoft.com/office/drawing/2014/main" id="{0AC6C1C5-FE17-D89B-4FEB-A4EC7E528337}"/>
              </a:ext>
            </a:extLst>
          </p:cNvPr>
          <p:cNvSpPr txBox="1"/>
          <p:nvPr/>
        </p:nvSpPr>
        <p:spPr>
          <a:xfrm>
            <a:off x="7521946" y="5408755"/>
            <a:ext cx="1332656" cy="307777"/>
          </a:xfrm>
          <a:prstGeom prst="rect">
            <a:avLst/>
          </a:prstGeom>
          <a:noFill/>
        </p:spPr>
        <p:txBody>
          <a:bodyPr wrap="square" rtlCol="0">
            <a:spAutoFit/>
          </a:bodyPr>
          <a:lstStyle/>
          <a:p>
            <a:pPr algn="r"/>
            <a:r>
              <a:rPr lang="nl-NL" sz="1400" dirty="0"/>
              <a:t>AOW</a:t>
            </a:r>
          </a:p>
        </p:txBody>
      </p:sp>
      <p:sp>
        <p:nvSpPr>
          <p:cNvPr id="36" name="Tekstvak 35">
            <a:extLst>
              <a:ext uri="{FF2B5EF4-FFF2-40B4-BE49-F238E27FC236}">
                <a16:creationId xmlns:a16="http://schemas.microsoft.com/office/drawing/2014/main" id="{1B227D19-E2DE-228C-EB62-0BBC0B276AA5}"/>
              </a:ext>
            </a:extLst>
          </p:cNvPr>
          <p:cNvSpPr txBox="1"/>
          <p:nvPr/>
        </p:nvSpPr>
        <p:spPr>
          <a:xfrm>
            <a:off x="1091952" y="5988329"/>
            <a:ext cx="1728192" cy="523220"/>
          </a:xfrm>
          <a:prstGeom prst="rect">
            <a:avLst/>
          </a:prstGeom>
          <a:noFill/>
        </p:spPr>
        <p:txBody>
          <a:bodyPr wrap="square" rtlCol="0">
            <a:spAutoFit/>
          </a:bodyPr>
          <a:lstStyle/>
          <a:p>
            <a:pPr algn="ctr"/>
            <a:r>
              <a:rPr lang="nl-NL" sz="1400" dirty="0"/>
              <a:t>WG 2 jaar loondoorbetaling</a:t>
            </a:r>
          </a:p>
        </p:txBody>
      </p:sp>
      <p:sp>
        <p:nvSpPr>
          <p:cNvPr id="37" name="Tekstvak 36">
            <a:extLst>
              <a:ext uri="{FF2B5EF4-FFF2-40B4-BE49-F238E27FC236}">
                <a16:creationId xmlns:a16="http://schemas.microsoft.com/office/drawing/2014/main" id="{6F73BCBF-EAC6-254D-1488-0072E3B91B6C}"/>
              </a:ext>
            </a:extLst>
          </p:cNvPr>
          <p:cNvSpPr txBox="1"/>
          <p:nvPr/>
        </p:nvSpPr>
        <p:spPr>
          <a:xfrm>
            <a:off x="3324200" y="6026729"/>
            <a:ext cx="4197746" cy="307777"/>
          </a:xfrm>
          <a:prstGeom prst="rect">
            <a:avLst/>
          </a:prstGeom>
          <a:noFill/>
        </p:spPr>
        <p:txBody>
          <a:bodyPr wrap="square" rtlCol="0">
            <a:spAutoFit/>
          </a:bodyPr>
          <a:lstStyle/>
          <a:p>
            <a:pPr algn="ctr"/>
            <a:r>
              <a:rPr lang="nl-NL" sz="1400" dirty="0"/>
              <a:t>WG 10 jaar financieel verantwoordelijk voor uitkering</a:t>
            </a:r>
          </a:p>
        </p:txBody>
      </p:sp>
      <p:sp>
        <p:nvSpPr>
          <p:cNvPr id="38" name="Tekstvak 37">
            <a:extLst>
              <a:ext uri="{FF2B5EF4-FFF2-40B4-BE49-F238E27FC236}">
                <a16:creationId xmlns:a16="http://schemas.microsoft.com/office/drawing/2014/main" id="{71532332-7230-816E-C6DF-655D55AA0E86}"/>
              </a:ext>
            </a:extLst>
          </p:cNvPr>
          <p:cNvSpPr txBox="1"/>
          <p:nvPr/>
        </p:nvSpPr>
        <p:spPr>
          <a:xfrm>
            <a:off x="254496" y="1366128"/>
            <a:ext cx="621432" cy="307777"/>
          </a:xfrm>
          <a:prstGeom prst="rect">
            <a:avLst/>
          </a:prstGeom>
          <a:noFill/>
        </p:spPr>
        <p:txBody>
          <a:bodyPr wrap="square" rtlCol="0">
            <a:spAutoFit/>
          </a:bodyPr>
          <a:lstStyle/>
          <a:p>
            <a:pPr algn="ctr"/>
            <a:r>
              <a:rPr lang="nl-NL" sz="1400" dirty="0"/>
              <a:t>100%</a:t>
            </a:r>
          </a:p>
        </p:txBody>
      </p:sp>
      <p:sp>
        <p:nvSpPr>
          <p:cNvPr id="39" name="Tekstvak 38">
            <a:extLst>
              <a:ext uri="{FF2B5EF4-FFF2-40B4-BE49-F238E27FC236}">
                <a16:creationId xmlns:a16="http://schemas.microsoft.com/office/drawing/2014/main" id="{748AF779-7862-631D-D6F4-7DBDBEE839A6}"/>
              </a:ext>
            </a:extLst>
          </p:cNvPr>
          <p:cNvSpPr txBox="1"/>
          <p:nvPr/>
        </p:nvSpPr>
        <p:spPr>
          <a:xfrm>
            <a:off x="254496" y="2158216"/>
            <a:ext cx="621432" cy="307777"/>
          </a:xfrm>
          <a:prstGeom prst="rect">
            <a:avLst/>
          </a:prstGeom>
          <a:noFill/>
        </p:spPr>
        <p:txBody>
          <a:bodyPr wrap="square" rtlCol="0">
            <a:spAutoFit/>
          </a:bodyPr>
          <a:lstStyle/>
          <a:p>
            <a:pPr algn="ctr"/>
            <a:r>
              <a:rPr lang="nl-NL" sz="1400" dirty="0"/>
              <a:t>70%</a:t>
            </a:r>
          </a:p>
        </p:txBody>
      </p:sp>
      <p:sp>
        <p:nvSpPr>
          <p:cNvPr id="41" name="Tekstvak 40">
            <a:extLst>
              <a:ext uri="{FF2B5EF4-FFF2-40B4-BE49-F238E27FC236}">
                <a16:creationId xmlns:a16="http://schemas.microsoft.com/office/drawing/2014/main" id="{39389B59-C193-E466-0C52-EB9A6D22D611}"/>
              </a:ext>
            </a:extLst>
          </p:cNvPr>
          <p:cNvSpPr txBox="1"/>
          <p:nvPr/>
        </p:nvSpPr>
        <p:spPr>
          <a:xfrm>
            <a:off x="811069" y="1423962"/>
            <a:ext cx="1152128" cy="830997"/>
          </a:xfrm>
          <a:prstGeom prst="rect">
            <a:avLst/>
          </a:prstGeom>
          <a:solidFill>
            <a:srgbClr val="0B4371"/>
          </a:solidFill>
        </p:spPr>
        <p:txBody>
          <a:bodyPr wrap="square" rtlCol="0">
            <a:spAutoFit/>
          </a:bodyPr>
          <a:lstStyle/>
          <a:p>
            <a:pPr algn="ctr"/>
            <a:endParaRPr lang="nl-NL" sz="1600" dirty="0">
              <a:solidFill>
                <a:schemeClr val="bg1"/>
              </a:solidFill>
            </a:endParaRPr>
          </a:p>
          <a:p>
            <a:pPr algn="ctr"/>
            <a:r>
              <a:rPr lang="nl-NL" sz="1600" dirty="0">
                <a:solidFill>
                  <a:schemeClr val="bg1"/>
                </a:solidFill>
              </a:rPr>
              <a:t>CAO</a:t>
            </a:r>
          </a:p>
          <a:p>
            <a:pPr algn="ctr"/>
            <a:endParaRPr lang="nl-NL" sz="1600" dirty="0">
              <a:solidFill>
                <a:schemeClr val="bg1"/>
              </a:solidFill>
            </a:endParaRPr>
          </a:p>
        </p:txBody>
      </p:sp>
      <p:sp>
        <p:nvSpPr>
          <p:cNvPr id="42" name="Tekstvak 41">
            <a:extLst>
              <a:ext uri="{FF2B5EF4-FFF2-40B4-BE49-F238E27FC236}">
                <a16:creationId xmlns:a16="http://schemas.microsoft.com/office/drawing/2014/main" id="{5F24BBD0-66D0-425F-66DE-FAFB46C0CBE1}"/>
              </a:ext>
            </a:extLst>
          </p:cNvPr>
          <p:cNvSpPr txBox="1"/>
          <p:nvPr/>
        </p:nvSpPr>
        <p:spPr>
          <a:xfrm>
            <a:off x="1963198" y="1423962"/>
            <a:ext cx="1142990" cy="830997"/>
          </a:xfrm>
          <a:prstGeom prst="rect">
            <a:avLst/>
          </a:prstGeom>
          <a:solidFill>
            <a:srgbClr val="0B4371"/>
          </a:solidFill>
        </p:spPr>
        <p:txBody>
          <a:bodyPr wrap="square" rtlCol="0">
            <a:spAutoFit/>
          </a:bodyPr>
          <a:lstStyle/>
          <a:p>
            <a:pPr algn="ctr"/>
            <a:endParaRPr lang="nl-NL" sz="1600" dirty="0">
              <a:solidFill>
                <a:schemeClr val="bg1"/>
              </a:solidFill>
            </a:endParaRPr>
          </a:p>
          <a:p>
            <a:pPr algn="ctr"/>
            <a:r>
              <a:rPr lang="nl-NL" sz="1600" dirty="0">
                <a:solidFill>
                  <a:schemeClr val="bg1"/>
                </a:solidFill>
              </a:rPr>
              <a:t>CAO</a:t>
            </a:r>
          </a:p>
          <a:p>
            <a:pPr algn="ctr"/>
            <a:endParaRPr lang="nl-NL" sz="1600" dirty="0">
              <a:solidFill>
                <a:schemeClr val="bg1"/>
              </a:solidFill>
            </a:endParaRPr>
          </a:p>
        </p:txBody>
      </p:sp>
    </p:spTree>
    <p:extLst>
      <p:ext uri="{BB962C8B-B14F-4D97-AF65-F5344CB8AC3E}">
        <p14:creationId xmlns:p14="http://schemas.microsoft.com/office/powerpoint/2010/main" val="24477571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476253" y="332656"/>
            <a:ext cx="8229600" cy="1143000"/>
          </a:xfrm>
        </p:spPr>
        <p:txBody>
          <a:bodyPr vert="horz" lIns="0" rIns="0">
            <a:normAutofit/>
          </a:bodyPr>
          <a:lstStyle/>
          <a:p>
            <a:pPr algn="l"/>
            <a:r>
              <a:rPr lang="nl-NL" sz="2800" dirty="0"/>
              <a:t>Ziekteverlof en -uitkeringen</a:t>
            </a:r>
            <a:endParaRPr lang="nl-NL" altLang="nl-NL" sz="2800" dirty="0">
              <a:solidFill>
                <a:srgbClr val="014174"/>
              </a:solidFill>
            </a:endParaRPr>
          </a:p>
        </p:txBody>
      </p:sp>
      <p:sp>
        <p:nvSpPr>
          <p:cNvPr id="17"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8" name="Tijdelijke aanduiding voor dianummer 17"/>
          <p:cNvSpPr>
            <a:spLocks noGrp="1"/>
          </p:cNvSpPr>
          <p:nvPr>
            <p:ph type="sldNum" sz="quarter" idx="12"/>
          </p:nvPr>
        </p:nvSpPr>
        <p:spPr>
          <a:xfrm>
            <a:off x="65162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DAF53-81FE-4724-982C-69B5E9E57FF3}" type="slidenum">
              <a:rPr kumimoji="0" lang="nl-NL" sz="1200" b="0" i="0" u="none" strike="noStrike" kern="1200" cap="none" spc="0" normalizeH="0" baseline="0" noProof="0" smtClean="0">
                <a:ln>
                  <a:noFill/>
                </a:ln>
                <a:solidFill>
                  <a:srgbClr val="0B43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srgbClr val="0B4371">
                  <a:tint val="75000"/>
                </a:srgbClr>
              </a:solidFill>
              <a:effectLst/>
              <a:uLnTx/>
              <a:uFillTx/>
              <a:latin typeface="Calibri"/>
              <a:ea typeface="+mn-ea"/>
              <a:cs typeface="+mn-cs"/>
            </a:endParaRPr>
          </a:p>
        </p:txBody>
      </p:sp>
      <p:sp>
        <p:nvSpPr>
          <p:cNvPr id="2" name="Tekstvak 1">
            <a:extLst>
              <a:ext uri="{FF2B5EF4-FFF2-40B4-BE49-F238E27FC236}">
                <a16:creationId xmlns:a16="http://schemas.microsoft.com/office/drawing/2014/main" id="{33F093E8-0730-4216-A059-BBE9B93EC01B}"/>
              </a:ext>
            </a:extLst>
          </p:cNvPr>
          <p:cNvSpPr txBox="1"/>
          <p:nvPr/>
        </p:nvSpPr>
        <p:spPr>
          <a:xfrm>
            <a:off x="447381" y="1475656"/>
            <a:ext cx="8291264"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In Nederland zijn werkgevers verplicht om tenminste 70% van het loon door te betalen tijdens ziekteverlof tot een periode van maximaal 2 jaar.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Alleen bepaalde categorieën van klachten en aandoeningen hebben recht op een Ziektewetuitkering van het UWV, bijvoorbeeld: klachten en aandoeningen als gevolg van zwangerschap of bevalling.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Na 2 jaar ziekteverlof hebben werknemers tot 10 jaar recht op een WIA/WGA uitkering onder toezicht van het UWV of in geval van </a:t>
            </a:r>
            <a:r>
              <a:rPr kumimoji="0" lang="nl-NL" sz="1800" b="0" i="0" u="none" strike="noStrike" kern="1200" cap="none" spc="0" normalizeH="0" baseline="0" noProof="0" dirty="0" err="1">
                <a:ln>
                  <a:noFill/>
                </a:ln>
                <a:solidFill>
                  <a:srgbClr val="000000"/>
                </a:solidFill>
                <a:effectLst/>
                <a:uLnTx/>
                <a:uFillTx/>
                <a:latin typeface="Calibri"/>
                <a:ea typeface="+mn-ea"/>
                <a:cs typeface="+mn-cs"/>
              </a:rPr>
              <a:t>Eigenrisicodragerschap</a:t>
            </a:r>
            <a:r>
              <a:rPr kumimoji="0" lang="nl-NL" sz="1800" b="0" i="0" u="none" strike="noStrike" kern="1200" cap="none" spc="0" normalizeH="0" baseline="0" noProof="0" dirty="0">
                <a:ln>
                  <a:noFill/>
                </a:ln>
                <a:solidFill>
                  <a:srgbClr val="000000"/>
                </a:solidFill>
                <a:effectLst/>
                <a:uLnTx/>
                <a:uFillTx/>
                <a:latin typeface="Calibri"/>
                <a:ea typeface="+mn-ea"/>
                <a:cs typeface="+mn-cs"/>
              </a:rPr>
              <a:t> onder toezicht van de werkgever en het UWV samen.</a:t>
            </a:r>
          </a:p>
        </p:txBody>
      </p:sp>
      <p:pic>
        <p:nvPicPr>
          <p:cNvPr id="3" name="Afbeelding 2">
            <a:extLst>
              <a:ext uri="{FF2B5EF4-FFF2-40B4-BE49-F238E27FC236}">
                <a16:creationId xmlns:a16="http://schemas.microsoft.com/office/drawing/2014/main" id="{C734B426-F86E-5363-4CBF-E8F3333484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extLst>
      <p:ext uri="{BB962C8B-B14F-4D97-AF65-F5344CB8AC3E}">
        <p14:creationId xmlns:p14="http://schemas.microsoft.com/office/powerpoint/2010/main" val="218125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40" y="383444"/>
            <a:ext cx="8229600" cy="1143000"/>
          </a:xfrm>
        </p:spPr>
        <p:txBody>
          <a:bodyPr>
            <a:normAutofit/>
          </a:bodyPr>
          <a:lstStyle/>
          <a:p>
            <a:pPr algn="l"/>
            <a:r>
              <a:rPr lang="nl-NL" sz="2800" dirty="0">
                <a:solidFill>
                  <a:srgbClr val="014174"/>
                </a:solidFill>
              </a:rPr>
              <a:t> Arbowet 2005: Liberalisering</a:t>
            </a:r>
          </a:p>
        </p:txBody>
      </p:sp>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B4371"/>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p:txBody>
      </p:sp>
      <p:sp>
        <p:nvSpPr>
          <p:cNvPr id="10" name="Tijdelijke aanduiding voor inhoud 6"/>
          <p:cNvSpPr txBox="1">
            <a:spLocks/>
          </p:cNvSpPr>
          <p:nvPr/>
        </p:nvSpPr>
        <p:spPr>
          <a:xfrm>
            <a:off x="1619672" y="1467986"/>
            <a:ext cx="7182792" cy="4806690"/>
          </a:xfrm>
          <a:prstGeom prst="rect">
            <a:avLst/>
          </a:prstGeom>
          <a:noFill/>
        </p:spPr>
        <p:txBody>
          <a:bodyPr>
            <a:normAutofit fontScale="25000" lnSpcReduction="20000"/>
          </a:bodyPr>
          <a:lstStyle/>
          <a:p>
            <a:pPr marL="652463" marR="0" lvl="1" indent="-195263" algn="l" defTabSz="914400" rtl="0" eaLnBrk="0" fontAlgn="auto" latinLnBrk="0" hangingPunct="0">
              <a:lnSpc>
                <a:spcPct val="120000"/>
              </a:lnSpc>
              <a:spcBef>
                <a:spcPct val="20000"/>
              </a:spcBef>
              <a:spcAft>
                <a:spcPts val="0"/>
              </a:spcAft>
              <a:buClrTx/>
              <a:buSzTx/>
              <a:buFontTx/>
              <a:buNone/>
              <a:tabLst/>
              <a:defRPr/>
            </a:pPr>
            <a:endParaRPr kumimoji="0" lang="nl-NL" sz="64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endParaRPr>
          </a:p>
          <a:p>
            <a:pPr marL="652463" marR="0" lvl="1" indent="-195263" algn="l" defTabSz="914400" rtl="0" eaLnBrk="0" fontAlgn="auto" latinLnBrk="0" hangingPunct="0">
              <a:lnSpc>
                <a:spcPct val="120000"/>
              </a:lnSpc>
              <a:spcBef>
                <a:spcPct val="20000"/>
              </a:spcBef>
              <a:spcAft>
                <a:spcPts val="0"/>
              </a:spcAft>
              <a:buClrTx/>
              <a:buSzTx/>
              <a:buFontTx/>
              <a:buNone/>
              <a:tabLst/>
              <a:defRPr/>
            </a:pPr>
            <a:r>
              <a:rPr kumimoji="0" lang="nl-NL" sz="64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rPr>
              <a:t>Aansluiting gecertificeerde arbodienst niet meer verplicht. </a:t>
            </a: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64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endParaRPr>
          </a:p>
          <a:p>
            <a:pPr marL="1371600" marR="0" lvl="2" indent="-457200" algn="l" defTabSz="914400" rtl="0" eaLnBrk="0" fontAlgn="auto" latinLnBrk="0" hangingPunct="0">
              <a:lnSpc>
                <a:spcPct val="120000"/>
              </a:lnSpc>
              <a:spcBef>
                <a:spcPct val="20000"/>
              </a:spcBef>
              <a:spcAft>
                <a:spcPts val="0"/>
              </a:spcAft>
              <a:buClrTx/>
              <a:buSzTx/>
              <a:buFont typeface="+mj-lt"/>
              <a:buAutoNum type="arabicPeriod"/>
              <a:tabLst/>
              <a:defRPr/>
            </a:pPr>
            <a:r>
              <a:rPr kumimoji="0" lang="nl-NL" sz="7200" b="1" i="0" u="none" strike="noStrike" kern="1200" cap="none" spc="0" normalizeH="0" baseline="0" noProof="0" dirty="0">
                <a:ln>
                  <a:noFill/>
                </a:ln>
                <a:solidFill>
                  <a:srgbClr val="0B4371">
                    <a:lumMod val="50000"/>
                  </a:srgbClr>
                </a:solidFill>
                <a:effectLst/>
                <a:uLnTx/>
                <a:uFillTx/>
                <a:latin typeface="Calibri" pitchFamily="34" charset="0"/>
                <a:ea typeface="+mn-ea"/>
                <a:cs typeface="Verdana"/>
              </a:rPr>
              <a:t>Maatwerkregeling</a:t>
            </a:r>
            <a:endParaRPr kumimoji="0" lang="nl-NL" sz="72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endParaRP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a:ln>
                  <a:noFill/>
                </a:ln>
                <a:solidFill>
                  <a:srgbClr val="007272">
                    <a:lumMod val="50000"/>
                  </a:srgbClr>
                </a:solidFill>
                <a:effectLst/>
                <a:uLnTx/>
                <a:uFillTx/>
                <a:latin typeface="Calibri" pitchFamily="34" charset="0"/>
                <a:ea typeface="+mn-ea"/>
                <a:cs typeface="Verdana"/>
              </a:rPr>
              <a:t>Minimaal contract </a:t>
            </a: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met bedrijfsarts (= adviseur WG en MW), meestal basis voor Eigen </a:t>
            </a:r>
            <a:r>
              <a:rPr lang="nl-NL" sz="7200" dirty="0">
                <a:solidFill>
                  <a:srgbClr val="007272">
                    <a:lumMod val="50000"/>
                  </a:srgbClr>
                </a:solidFill>
                <a:latin typeface="Calibri" pitchFamily="34" charset="0"/>
                <a:cs typeface="Verdana"/>
              </a:rPr>
              <a:t>R</a:t>
            </a:r>
            <a:r>
              <a:rPr kumimoji="0" lang="nl-NL" sz="7200" b="0" i="0" u="none" strike="noStrike" kern="1200" cap="none" spc="0" normalizeH="0" baseline="0" noProof="0" dirty="0" err="1">
                <a:ln>
                  <a:noFill/>
                </a:ln>
                <a:solidFill>
                  <a:srgbClr val="007272">
                    <a:lumMod val="50000"/>
                  </a:srgbClr>
                </a:solidFill>
                <a:effectLst/>
                <a:uLnTx/>
                <a:uFillTx/>
                <a:latin typeface="Calibri" pitchFamily="34" charset="0"/>
                <a:ea typeface="+mn-ea"/>
                <a:cs typeface="Verdana"/>
              </a:rPr>
              <a:t>egie</a:t>
            </a: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 Model </a:t>
            </a: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Providerboog vraag gestuurd ingericht (geen koppelverkoop)</a:t>
            </a: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Overeenstemming nodig met de OR/MR (Arbowet)</a:t>
            </a: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64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endParaRPr>
          </a:p>
          <a:p>
            <a:pPr marL="1371600" marR="0" lvl="2" indent="-457200" algn="l" defTabSz="914400" rtl="0" eaLnBrk="0" fontAlgn="auto" latinLnBrk="0" hangingPunct="0">
              <a:lnSpc>
                <a:spcPct val="120000"/>
              </a:lnSpc>
              <a:spcBef>
                <a:spcPct val="20000"/>
              </a:spcBef>
              <a:spcAft>
                <a:spcPts val="0"/>
              </a:spcAft>
              <a:buClrTx/>
              <a:buSzTx/>
              <a:buFont typeface="+mj-lt"/>
              <a:buAutoNum type="arabicPeriod" startAt="2"/>
              <a:tabLst/>
              <a:defRPr/>
            </a:pPr>
            <a:r>
              <a:rPr kumimoji="0" lang="nl-NL" sz="7200" b="1" i="0" u="none" strike="noStrike" kern="1200" cap="none" spc="0" normalizeH="0" baseline="0" noProof="0" dirty="0">
                <a:ln>
                  <a:noFill/>
                </a:ln>
                <a:solidFill>
                  <a:srgbClr val="0B4371">
                    <a:lumMod val="50000"/>
                  </a:srgbClr>
                </a:solidFill>
                <a:effectLst/>
                <a:uLnTx/>
                <a:uFillTx/>
                <a:latin typeface="Calibri" pitchFamily="34" charset="0"/>
                <a:ea typeface="+mn-ea"/>
                <a:cs typeface="Verdana"/>
              </a:rPr>
              <a:t>Vangnetregeling</a:t>
            </a: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Gecertificeerde arbodienst neemt alle verplichte werkzaamheden over, inclusief aanbod gestuurde providerboog</a:t>
            </a: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Bedrijfsarts is vooral een beoordelaar</a:t>
            </a:r>
          </a:p>
          <a:p>
            <a:pPr marL="1700213" marR="0" lvl="3" indent="-328613" algn="l" defTabSz="914400" rtl="0" eaLnBrk="0" fontAlgn="auto" latinLnBrk="0" hangingPunct="0">
              <a:lnSpc>
                <a:spcPct val="120000"/>
              </a:lnSpc>
              <a:spcBef>
                <a:spcPct val="20000"/>
              </a:spcBef>
              <a:spcAft>
                <a:spcPts val="0"/>
              </a:spcAft>
              <a:buClrTx/>
              <a:buSzTx/>
              <a:buFont typeface="Arial" panose="020B0604020202020204" pitchFamily="34" charset="0"/>
              <a:buChar char="•"/>
              <a:tabLst/>
              <a:defRPr/>
            </a:pPr>
            <a:r>
              <a:rPr kumimoji="0" lang="nl-NL" sz="7200" b="0" i="0" u="none" strike="noStrike" kern="1200" cap="none" spc="0" normalizeH="0" baseline="0" noProof="0" dirty="0">
                <a:ln>
                  <a:noFill/>
                </a:ln>
                <a:solidFill>
                  <a:srgbClr val="007272">
                    <a:lumMod val="50000"/>
                  </a:srgbClr>
                </a:solidFill>
                <a:effectLst/>
                <a:uLnTx/>
                <a:uFillTx/>
                <a:latin typeface="Calibri" pitchFamily="34" charset="0"/>
                <a:ea typeface="+mn-ea"/>
                <a:cs typeface="Verdana"/>
              </a:rPr>
              <a:t>Instemmingsrecht OR/MR (WOR) </a:t>
            </a:r>
          </a:p>
          <a:p>
            <a:pPr marL="1828800" marR="0" lvl="3" indent="-457200" algn="l" defTabSz="914400" rtl="0" eaLnBrk="0" fontAlgn="auto" latinLnBrk="0" hangingPunct="0">
              <a:lnSpc>
                <a:spcPct val="120000"/>
              </a:lnSpc>
              <a:spcBef>
                <a:spcPct val="20000"/>
              </a:spcBef>
              <a:spcAft>
                <a:spcPts val="0"/>
              </a:spcAft>
              <a:buClrTx/>
              <a:buSzTx/>
              <a:buFont typeface="Wingdings" pitchFamily="2" charset="2"/>
              <a:buChar char="§"/>
              <a:tabLst/>
              <a:defRPr/>
            </a:pPr>
            <a:endParaRPr kumimoji="0" lang="nl-NL" sz="6400" b="0" i="0" u="none" strike="noStrike" kern="1200" cap="none" spc="0" normalizeH="0" baseline="0" noProof="0" dirty="0">
              <a:ln>
                <a:noFill/>
              </a:ln>
              <a:solidFill>
                <a:srgbClr val="0B4371">
                  <a:lumMod val="50000"/>
                </a:srgbClr>
              </a:solidFill>
              <a:effectLst/>
              <a:uLnTx/>
              <a:uFillTx/>
              <a:latin typeface="Calibri" pitchFamily="34" charset="0"/>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 typeface="Wingdings" pitchFamily="2" charset="2"/>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Calibri" pitchFamily="34" charset="0"/>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 typeface="Wingdings" pitchFamily="2" charset="2"/>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Calibri" pitchFamily="34" charset="0"/>
              <a:ea typeface="+mn-ea"/>
              <a:cs typeface="Verdana"/>
            </a:endParaRPr>
          </a:p>
        </p:txBody>
      </p:sp>
      <p:sp>
        <p:nvSpPr>
          <p:cNvPr id="11" name="Rectangle 3"/>
          <p:cNvSpPr txBox="1">
            <a:spLocks noChangeArrowheads="1"/>
          </p:cNvSpPr>
          <p:nvPr/>
        </p:nvSpPr>
        <p:spPr bwMode="auto">
          <a:xfrm>
            <a:off x="1040882" y="1386312"/>
            <a:ext cx="1189683" cy="44511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1994</a:t>
            </a:r>
            <a:r>
              <a:rPr kumimoji="0" lang="en-US" sz="1800" b="1"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r>
              <a:rPr kumimoji="0" lang="en-US" sz="2400" b="1"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2002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2005: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2008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2012 	</a:t>
            </a:r>
          </a:p>
          <a:p>
            <a:pPr marL="266700" marR="0" lvl="0" indent="-266700" algn="l" defTabSz="914400" rtl="0" eaLnBrk="1" fontAlgn="auto" latinLnBrk="0" hangingPunct="1">
              <a:lnSpc>
                <a:spcPct val="150000"/>
              </a:lnSpc>
              <a:spcBef>
                <a:spcPts val="0"/>
              </a:spcBef>
              <a:spcAft>
                <a:spcPts val="0"/>
              </a:spcAft>
              <a:buClrTx/>
              <a:buSzTx/>
              <a:buFontTx/>
              <a:buNone/>
              <a:tabLst>
                <a:tab pos="266700" algn="l"/>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195263" marR="0" lvl="0" indent="-195263" algn="l" defTabSz="914400" rtl="0" eaLnBrk="1" fontAlgn="base" latinLnBrk="0" hangingPunct="1">
              <a:lnSpc>
                <a:spcPct val="120000"/>
              </a:lnSpc>
              <a:spcBef>
                <a:spcPct val="20000"/>
              </a:spcBef>
              <a:spcAft>
                <a:spcPct val="0"/>
              </a:spcAft>
              <a:buClrTx/>
              <a:buSzTx/>
              <a:buFont typeface="Wingdings" pitchFamily="2" charset="2"/>
              <a:buChar char="§"/>
              <a:tabLst/>
              <a:defRPr/>
            </a:pPr>
            <a:endParaRPr kumimoji="0" lang="nl-NL" sz="1800" b="0" i="0" u="none" strike="noStrike" kern="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p:txBody>
      </p:sp>
      <p:grpSp>
        <p:nvGrpSpPr>
          <p:cNvPr id="12" name="Groep 17"/>
          <p:cNvGrpSpPr/>
          <p:nvPr/>
        </p:nvGrpSpPr>
        <p:grpSpPr>
          <a:xfrm>
            <a:off x="696720" y="1662429"/>
            <a:ext cx="237020" cy="3974099"/>
            <a:chOff x="532944" y="1580541"/>
            <a:chExt cx="237020" cy="3974099"/>
          </a:xfrm>
        </p:grpSpPr>
        <p:cxnSp>
          <p:nvCxnSpPr>
            <p:cNvPr id="13" name="Rechte verbindingslijn 12"/>
            <p:cNvCxnSpPr/>
            <p:nvPr/>
          </p:nvCxnSpPr>
          <p:spPr bwMode="auto">
            <a:xfrm>
              <a:off x="656006" y="1580541"/>
              <a:ext cx="0" cy="3974099"/>
            </a:xfrm>
            <a:prstGeom prst="line">
              <a:avLst/>
            </a:prstGeom>
            <a:noFill/>
            <a:ln w="107950" cap="rnd" cmpd="sng" algn="ctr">
              <a:solidFill>
                <a:srgbClr val="0B4371"/>
              </a:solidFill>
              <a:prstDash val="solid"/>
              <a:round/>
              <a:headEnd type="none" w="med" len="med"/>
              <a:tailEnd type="none" w="med" len="med"/>
            </a:ln>
            <a:effectLst/>
          </p:spPr>
        </p:cxnSp>
        <p:sp>
          <p:nvSpPr>
            <p:cNvPr id="14" name="Ovaal 13"/>
            <p:cNvSpPr/>
            <p:nvPr/>
          </p:nvSpPr>
          <p:spPr bwMode="auto">
            <a:xfrm>
              <a:off x="544320" y="17464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sp>
          <p:nvSpPr>
            <p:cNvPr id="15" name="Ovaal 14"/>
            <p:cNvSpPr/>
            <p:nvPr/>
          </p:nvSpPr>
          <p:spPr bwMode="auto">
            <a:xfrm>
              <a:off x="546592" y="25812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sp>
          <p:nvSpPr>
            <p:cNvPr id="16" name="Ovaal 15"/>
            <p:cNvSpPr/>
            <p:nvPr/>
          </p:nvSpPr>
          <p:spPr bwMode="auto">
            <a:xfrm>
              <a:off x="546592" y="4230803"/>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sp>
          <p:nvSpPr>
            <p:cNvPr id="17" name="Ovaal 16"/>
            <p:cNvSpPr/>
            <p:nvPr/>
          </p:nvSpPr>
          <p:spPr bwMode="auto">
            <a:xfrm>
              <a:off x="532944" y="340014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sp>
          <p:nvSpPr>
            <p:cNvPr id="18" name="Ovaal 17"/>
            <p:cNvSpPr/>
            <p:nvPr/>
          </p:nvSpPr>
          <p:spPr bwMode="auto">
            <a:xfrm>
              <a:off x="545231" y="5036025"/>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grpSp>
      <p:pic>
        <p:nvPicPr>
          <p:cNvPr id="2" name="Afbeelding 1">
            <a:extLst>
              <a:ext uri="{FF2B5EF4-FFF2-40B4-BE49-F238E27FC236}">
                <a16:creationId xmlns:a16="http://schemas.microsoft.com/office/drawing/2014/main" id="{593F02A7-78EE-E256-CE77-3C247D77EC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4848" y="394718"/>
            <a:ext cx="8229600" cy="1143000"/>
          </a:xfrm>
        </p:spPr>
        <p:txBody>
          <a:bodyPr>
            <a:normAutofit/>
          </a:bodyPr>
          <a:lstStyle/>
          <a:p>
            <a:pPr algn="l"/>
            <a:r>
              <a:rPr lang="nl-NL" sz="2800" dirty="0">
                <a:solidFill>
                  <a:srgbClr val="014174"/>
                </a:solidFill>
              </a:rPr>
              <a:t>De Nieuwe Arbowet 2017</a:t>
            </a:r>
          </a:p>
        </p:txBody>
      </p:sp>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B4371"/>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p:txBody>
      </p:sp>
      <p:sp>
        <p:nvSpPr>
          <p:cNvPr id="10" name="Rectangle 3"/>
          <p:cNvSpPr txBox="1">
            <a:spLocks noChangeArrowheads="1"/>
          </p:cNvSpPr>
          <p:nvPr/>
        </p:nvSpPr>
        <p:spPr bwMode="auto">
          <a:xfrm>
            <a:off x="1071360" y="1403117"/>
            <a:ext cx="8468436" cy="4359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2017</a:t>
            </a:r>
            <a:r>
              <a:rPr kumimoji="0" lang="en-US" sz="24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a:t>
            </a:r>
            <a:r>
              <a:rPr kumimoji="0" lang="en-US" sz="2400" b="1"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p:txBody>
      </p:sp>
      <p:grpSp>
        <p:nvGrpSpPr>
          <p:cNvPr id="11" name="Groep 16"/>
          <p:cNvGrpSpPr/>
          <p:nvPr/>
        </p:nvGrpSpPr>
        <p:grpSpPr>
          <a:xfrm>
            <a:off x="708096" y="1662429"/>
            <a:ext cx="225644" cy="3974099"/>
            <a:chOff x="544320" y="1580541"/>
            <a:chExt cx="225644" cy="3974099"/>
          </a:xfrm>
        </p:grpSpPr>
        <p:cxnSp>
          <p:nvCxnSpPr>
            <p:cNvPr id="12" name="Rechte verbindingslijn 11"/>
            <p:cNvCxnSpPr/>
            <p:nvPr/>
          </p:nvCxnSpPr>
          <p:spPr bwMode="auto">
            <a:xfrm>
              <a:off x="656006" y="1580541"/>
              <a:ext cx="0" cy="3974099"/>
            </a:xfrm>
            <a:prstGeom prst="line">
              <a:avLst/>
            </a:prstGeom>
            <a:noFill/>
            <a:ln w="107950" cap="rnd" cmpd="sng" algn="ctr">
              <a:solidFill>
                <a:srgbClr val="0B4371"/>
              </a:solidFill>
              <a:prstDash val="solid"/>
              <a:round/>
              <a:headEnd type="none" w="med" len="med"/>
              <a:tailEnd type="none" w="med" len="med"/>
            </a:ln>
            <a:effectLst/>
          </p:spPr>
        </p:cxnSp>
        <p:sp>
          <p:nvSpPr>
            <p:cNvPr id="13" name="Ovaal 12"/>
            <p:cNvSpPr/>
            <p:nvPr/>
          </p:nvSpPr>
          <p:spPr bwMode="auto">
            <a:xfrm>
              <a:off x="544320" y="17464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sp>
          <p:nvSpPr>
            <p:cNvPr id="14" name="Ovaal 13"/>
            <p:cNvSpPr/>
            <p:nvPr/>
          </p:nvSpPr>
          <p:spPr bwMode="auto">
            <a:xfrm>
              <a:off x="546592" y="25812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grpSp>
      <p:sp>
        <p:nvSpPr>
          <p:cNvPr id="16" name="Tijdelijke aanduiding voor inhoud 1"/>
          <p:cNvSpPr txBox="1">
            <a:spLocks/>
          </p:cNvSpPr>
          <p:nvPr/>
        </p:nvSpPr>
        <p:spPr>
          <a:xfrm>
            <a:off x="2115403" y="1514072"/>
            <a:ext cx="6523627" cy="4512504"/>
          </a:xfrm>
          <a:prstGeom prst="rect">
            <a:avLst/>
          </a:prstGeom>
        </p:spPr>
        <p:txBody>
          <a:bodyPr/>
          <a:lstStyle/>
          <a:p>
            <a:pPr marL="195263" marR="0" lvl="0" indent="-195263" algn="l" defTabSz="914400" rtl="0" eaLnBrk="0" fontAlgn="base" latinLnBrk="0" hangingPunct="0">
              <a:lnSpc>
                <a:spcPct val="15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Minimum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eisen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aan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basis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overeenkomst</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arbodienstverlening</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tussen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arbodienstverlener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en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opdrachtgever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werkgever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a:t>
            </a:r>
          </a:p>
          <a:p>
            <a:pPr marL="652463" marR="0" lvl="1" indent="-195263" algn="l" defTabSz="914400" rtl="0" eaLnBrk="0" fontAlgn="auto" latinLnBrk="0" hangingPunct="0">
              <a:lnSpc>
                <a:spcPct val="150000"/>
              </a:lnSpc>
              <a:spcBef>
                <a:spcPct val="20000"/>
              </a:spcBef>
              <a:spcAft>
                <a:spcPts val="0"/>
              </a:spcAft>
              <a:buClrTx/>
              <a:buSzTx/>
              <a:buFontTx/>
              <a:buNone/>
              <a:tabLst/>
              <a:defRPr/>
            </a:pPr>
            <a:endParaRPr kumimoji="0" lang="en-US" sz="9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Open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spreekuur</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Vrije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toegang</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werkvloer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BA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moet</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iedere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werkplek</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kunnen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bezoeken</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Werknemer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mag Second Opinion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aanvragen</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Adviesrol</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bedrijfsarts</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werkgever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is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verantwoordelijk</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Melden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beroepsziekten</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Iedere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bedrijfsarts</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moet</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een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klachtenprocedure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hebben</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Duidelijkere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rol</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preventiemedewerker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p>
          <a:p>
            <a:pPr marL="354013" marR="0" lvl="1" indent="-354013" algn="l" defTabSz="914400" rtl="0" eaLnBrk="0" fontAlgn="auto" latinLnBrk="0" hangingPunct="0">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I</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nspectie</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SZW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krijgt</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meer</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mogelijkheden</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tot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toezicht</a:t>
            </a:r>
            <a:r>
              <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en </a:t>
            </a:r>
            <a:r>
              <a:rPr kumimoji="0" lang="en-US" sz="1600"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handhaving</a:t>
            </a:r>
            <a:endParaRPr kumimoji="0" lang="en-US" sz="1600"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endParaRP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Calibri"/>
              <a:ea typeface="+mn-ea"/>
              <a:cs typeface="Verdana"/>
            </a:endParaRPr>
          </a:p>
        </p:txBody>
      </p:sp>
      <p:sp>
        <p:nvSpPr>
          <p:cNvPr id="17" name="Ovaal 16"/>
          <p:cNvSpPr/>
          <p:nvPr/>
        </p:nvSpPr>
        <p:spPr bwMode="auto">
          <a:xfrm>
            <a:off x="708096" y="3498180"/>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pic>
        <p:nvPicPr>
          <p:cNvPr id="2" name="Afbeelding 1">
            <a:extLst>
              <a:ext uri="{FF2B5EF4-FFF2-40B4-BE49-F238E27FC236}">
                <a16:creationId xmlns:a16="http://schemas.microsoft.com/office/drawing/2014/main" id="{A679028D-8814-64AF-24C8-623DD8805D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880" y="510101"/>
            <a:ext cx="1581150" cy="438150"/>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indent="-342900"/>
            <a:r>
              <a:rPr lang="nl-NL" dirty="0"/>
              <a:t> </a:t>
            </a:r>
          </a:p>
          <a:p>
            <a:pPr marL="342900" indent="-342900"/>
            <a:endParaRPr lang="nl-NL" dirty="0"/>
          </a:p>
          <a:p>
            <a:pPr marL="342900" indent="-342900"/>
            <a:endParaRPr lang="nl-NL" dirty="0"/>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76846"/>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406186" y="356626"/>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14174"/>
                </a:solidFill>
                <a:effectLst/>
                <a:uLnTx/>
                <a:uFillTx/>
                <a:latin typeface="+mj-lt"/>
                <a:ea typeface="+mj-ea"/>
                <a:cs typeface="+mj-cs"/>
              </a:rPr>
              <a:t>Privacy- Introductie AVG 2016 - 2018</a:t>
            </a:r>
          </a:p>
        </p:txBody>
      </p:sp>
      <p:sp>
        <p:nvSpPr>
          <p:cNvPr id="6" name="Rectangle 3">
            <a:extLst>
              <a:ext uri="{FF2B5EF4-FFF2-40B4-BE49-F238E27FC236}">
                <a16:creationId xmlns:a16="http://schemas.microsoft.com/office/drawing/2014/main" id="{BE26399B-A7A3-3979-1762-F9FD3EADAF6F}"/>
              </a:ext>
            </a:extLst>
          </p:cNvPr>
          <p:cNvSpPr txBox="1">
            <a:spLocks noChangeArrowheads="1"/>
          </p:cNvSpPr>
          <p:nvPr/>
        </p:nvSpPr>
        <p:spPr bwMode="auto">
          <a:xfrm>
            <a:off x="406186" y="1333649"/>
            <a:ext cx="7918681" cy="94187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lgn="just" eaLnBrk="1" hangingPunct="1">
              <a:buFont typeface="Arial" panose="020B0604020202020204" pitchFamily="34" charset="0"/>
              <a:buChar char="•"/>
            </a:pPr>
            <a:r>
              <a:rPr lang="nl-NL" sz="1800" dirty="0">
                <a:solidFill>
                  <a:schemeClr val="tx1">
                    <a:lumMod val="50000"/>
                  </a:schemeClr>
                </a:solidFill>
                <a:latin typeface="Calibri" pitchFamily="34" charset="0"/>
                <a:ea typeface="Verdana" pitchFamily="34" charset="0"/>
                <a:cs typeface="Verdana" pitchFamily="34" charset="0"/>
              </a:rPr>
              <a:t>Bij het registeren van gegevens in het verzuimdossier is het uitgangspunt alleen zaken te benoemen die relevant zijn voor de re-integratie en betrekking hebben op werkhervatting.</a:t>
            </a:r>
          </a:p>
          <a:p>
            <a:pPr marL="285750" indent="-285750" algn="just" eaLnBrk="1" hangingPunct="1">
              <a:buFont typeface="Arial" panose="020B0604020202020204" pitchFamily="34" charset="0"/>
              <a:buChar char="•"/>
            </a:pPr>
            <a:endParaRPr lang="nl-NL" dirty="0">
              <a:solidFill>
                <a:schemeClr val="tx1">
                  <a:lumMod val="50000"/>
                </a:schemeClr>
              </a:solidFill>
              <a:latin typeface="Calibri" pitchFamily="34" charset="0"/>
              <a:ea typeface="Verdana" pitchFamily="34" charset="0"/>
              <a:cs typeface="Verdana" pitchFamily="34" charset="0"/>
            </a:endParaRPr>
          </a:p>
          <a:p>
            <a:pPr algn="just" eaLnBrk="1" hangingPunct="1"/>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r>
              <a:rPr lang="nl-NL" sz="1800" dirty="0">
                <a:solidFill>
                  <a:schemeClr val="tx1">
                    <a:lumMod val="50000"/>
                  </a:schemeClr>
                </a:solidFill>
                <a:latin typeface="Calibri" pitchFamily="34" charset="0"/>
                <a:ea typeface="Verdana" pitchFamily="34" charset="0"/>
                <a:cs typeface="Verdana" pitchFamily="34" charset="0"/>
              </a:rPr>
              <a:t> 	</a:t>
            </a: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p:txBody>
      </p:sp>
      <p:graphicFrame>
        <p:nvGraphicFramePr>
          <p:cNvPr id="3" name="Tabel 6">
            <a:extLst>
              <a:ext uri="{FF2B5EF4-FFF2-40B4-BE49-F238E27FC236}">
                <a16:creationId xmlns:a16="http://schemas.microsoft.com/office/drawing/2014/main" id="{1D06DC4A-5EB7-2370-AA3E-5E843E02318F}"/>
              </a:ext>
            </a:extLst>
          </p:cNvPr>
          <p:cNvGraphicFramePr>
            <a:graphicFrameLocks noGrp="1"/>
          </p:cNvGraphicFramePr>
          <p:nvPr>
            <p:extLst>
              <p:ext uri="{D42A27DB-BD31-4B8C-83A1-F6EECF244321}">
                <p14:modId xmlns:p14="http://schemas.microsoft.com/office/powerpoint/2010/main" val="2875631445"/>
              </p:ext>
            </p:extLst>
          </p:nvPr>
        </p:nvGraphicFramePr>
        <p:xfrm>
          <a:off x="467544" y="2366704"/>
          <a:ext cx="8496944" cy="4230648"/>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131164536"/>
                    </a:ext>
                  </a:extLst>
                </a:gridCol>
                <a:gridCol w="4248472">
                  <a:extLst>
                    <a:ext uri="{9D8B030D-6E8A-4147-A177-3AD203B41FA5}">
                      <a16:colId xmlns:a16="http://schemas.microsoft.com/office/drawing/2014/main" val="40739431"/>
                    </a:ext>
                  </a:extLst>
                </a:gridCol>
              </a:tblGrid>
              <a:tr h="370840">
                <a:tc>
                  <a:txBody>
                    <a:bodyPr/>
                    <a:lstStyle/>
                    <a:p>
                      <a:r>
                        <a:rPr lang="nl-NL" sz="1200" dirty="0"/>
                        <a:t>Wat wil je eigenlijk benoemen maar mag niet?</a:t>
                      </a:r>
                    </a:p>
                  </a:txBody>
                  <a:tcPr>
                    <a:solidFill>
                      <a:srgbClr val="0B4371"/>
                    </a:solidFill>
                  </a:tcPr>
                </a:tc>
                <a:tc>
                  <a:txBody>
                    <a:bodyPr/>
                    <a:lstStyle/>
                    <a:p>
                      <a:r>
                        <a:rPr lang="nl-NL" sz="1200" dirty="0"/>
                        <a:t>Wat zet je in het verzuimdossier?</a:t>
                      </a:r>
                    </a:p>
                  </a:txBody>
                  <a:tcPr>
                    <a:solidFill>
                      <a:srgbClr val="0B4371"/>
                    </a:solidFill>
                  </a:tcPr>
                </a:tc>
                <a:extLst>
                  <a:ext uri="{0D108BD9-81ED-4DB2-BD59-A6C34878D82A}">
                    <a16:rowId xmlns:a16="http://schemas.microsoft.com/office/drawing/2014/main" val="4062572870"/>
                  </a:ext>
                </a:extLst>
              </a:tr>
              <a:tr h="370840">
                <a:tc>
                  <a:txBody>
                    <a:bodyPr/>
                    <a:lstStyle/>
                    <a:p>
                      <a:r>
                        <a:rPr lang="nl-NL" sz="1200" b="1" dirty="0"/>
                        <a:t>Behandelaren:</a:t>
                      </a:r>
                    </a:p>
                    <a:p>
                      <a:r>
                        <a:rPr lang="nl-NL" sz="1200" dirty="0"/>
                        <a:t>Huisarts, psycholoog, fysiotherapeut, specialist etc.</a:t>
                      </a:r>
                    </a:p>
                  </a:txBody>
                  <a:tcPr/>
                </a:tc>
                <a:tc>
                  <a:txBody>
                    <a:bodyPr/>
                    <a:lstStyle/>
                    <a:p>
                      <a:r>
                        <a:rPr lang="nl-NL" sz="1200" dirty="0"/>
                        <a:t>Behandelaar, of is onder behandeling in de behandelende sector.</a:t>
                      </a:r>
                    </a:p>
                  </a:txBody>
                  <a:tcPr/>
                </a:tc>
                <a:extLst>
                  <a:ext uri="{0D108BD9-81ED-4DB2-BD59-A6C34878D82A}">
                    <a16:rowId xmlns:a16="http://schemas.microsoft.com/office/drawing/2014/main" val="2152727878"/>
                  </a:ext>
                </a:extLst>
              </a:tr>
              <a:tr h="370840">
                <a:tc>
                  <a:txBody>
                    <a:bodyPr/>
                    <a:lstStyle/>
                    <a:p>
                      <a:r>
                        <a:rPr lang="nl-NL" sz="1200" b="1" dirty="0"/>
                        <a:t>Behandelingen/ therapieën:</a:t>
                      </a:r>
                    </a:p>
                    <a:p>
                      <a:r>
                        <a:rPr lang="nl-NL" sz="1200" dirty="0"/>
                        <a:t>Medicatie, bedrijfsmaatschappelijk werk, chemotherapie, psychologische hulp, multidisciplinaire behandeling etc.</a:t>
                      </a:r>
                    </a:p>
                  </a:txBody>
                  <a:tcPr/>
                </a:tc>
                <a:tc>
                  <a:txBody>
                    <a:bodyPr/>
                    <a:lstStyle/>
                    <a:p>
                      <a:r>
                        <a:rPr lang="nl-NL" sz="1200" dirty="0"/>
                        <a:t>(Intensieve) behandeling of interventie.</a:t>
                      </a:r>
                    </a:p>
                  </a:txBody>
                  <a:tcPr/>
                </a:tc>
                <a:extLst>
                  <a:ext uri="{0D108BD9-81ED-4DB2-BD59-A6C34878D82A}">
                    <a16:rowId xmlns:a16="http://schemas.microsoft.com/office/drawing/2014/main" val="4253913993"/>
                  </a:ext>
                </a:extLst>
              </a:tr>
              <a:tr h="370840">
                <a:tc>
                  <a:txBody>
                    <a:bodyPr/>
                    <a:lstStyle/>
                    <a:p>
                      <a:r>
                        <a:rPr lang="nl-NL" sz="1200" b="1" dirty="0" err="1"/>
                        <a:t>Privéomstandigen</a:t>
                      </a:r>
                      <a:r>
                        <a:rPr lang="nl-NL" sz="1200" b="1" dirty="0"/>
                        <a:t>:</a:t>
                      </a:r>
                    </a:p>
                    <a:p>
                      <a:r>
                        <a:rPr lang="nl-NL" sz="1200" dirty="0"/>
                        <a:t>Familie of partner overleden, scheiding, financiële problemen etc.</a:t>
                      </a:r>
                    </a:p>
                  </a:txBody>
                  <a:tcPr/>
                </a:tc>
                <a:tc>
                  <a:txBody>
                    <a:bodyPr/>
                    <a:lstStyle/>
                    <a:p>
                      <a:r>
                        <a:rPr lang="nl-NL" sz="1200" dirty="0"/>
                        <a:t>Er is sprake van een niet </a:t>
                      </a:r>
                      <a:r>
                        <a:rPr lang="nl-NL" sz="1200" dirty="0" err="1"/>
                        <a:t>arbeidsgerelateerde</a:t>
                      </a:r>
                      <a:r>
                        <a:rPr lang="nl-NL" sz="1200" dirty="0"/>
                        <a:t> oorzaak.</a:t>
                      </a:r>
                    </a:p>
                  </a:txBody>
                  <a:tcPr/>
                </a:tc>
                <a:extLst>
                  <a:ext uri="{0D108BD9-81ED-4DB2-BD59-A6C34878D82A}">
                    <a16:rowId xmlns:a16="http://schemas.microsoft.com/office/drawing/2014/main" val="421932367"/>
                  </a:ext>
                </a:extLst>
              </a:tr>
              <a:tr h="254040">
                <a:tc>
                  <a:txBody>
                    <a:bodyPr/>
                    <a:lstStyle/>
                    <a:p>
                      <a:r>
                        <a:rPr lang="nl-NL" sz="1200" b="1" dirty="0"/>
                        <a:t>Complicaties</a:t>
                      </a:r>
                    </a:p>
                  </a:txBody>
                  <a:tcPr/>
                </a:tc>
                <a:tc>
                  <a:txBody>
                    <a:bodyPr/>
                    <a:lstStyle/>
                    <a:p>
                      <a:r>
                        <a:rPr lang="nl-NL" sz="1200" dirty="0"/>
                        <a:t>Herstel duurt langer dan verwacht.</a:t>
                      </a:r>
                    </a:p>
                  </a:txBody>
                  <a:tcPr/>
                </a:tc>
                <a:extLst>
                  <a:ext uri="{0D108BD9-81ED-4DB2-BD59-A6C34878D82A}">
                    <a16:rowId xmlns:a16="http://schemas.microsoft.com/office/drawing/2014/main" val="3680662684"/>
                  </a:ext>
                </a:extLst>
              </a:tr>
              <a:tr h="243240">
                <a:tc>
                  <a:txBody>
                    <a:bodyPr/>
                    <a:lstStyle/>
                    <a:p>
                      <a:r>
                        <a:rPr lang="nl-NL" sz="1200" b="1" dirty="0"/>
                        <a:t>Geopereerd</a:t>
                      </a:r>
                    </a:p>
                  </a:txBody>
                  <a:tcPr/>
                </a:tc>
                <a:tc>
                  <a:txBody>
                    <a:bodyPr/>
                    <a:lstStyle/>
                    <a:p>
                      <a:r>
                        <a:rPr lang="nl-NL" sz="1200" dirty="0"/>
                        <a:t>Gerichte behandeling.</a:t>
                      </a:r>
                    </a:p>
                  </a:txBody>
                  <a:tcPr/>
                </a:tc>
                <a:extLst>
                  <a:ext uri="{0D108BD9-81ED-4DB2-BD59-A6C34878D82A}">
                    <a16:rowId xmlns:a16="http://schemas.microsoft.com/office/drawing/2014/main" val="1453968471"/>
                  </a:ext>
                </a:extLst>
              </a:tr>
              <a:tr h="256952">
                <a:tc>
                  <a:txBody>
                    <a:bodyPr/>
                    <a:lstStyle/>
                    <a:p>
                      <a:r>
                        <a:rPr lang="nl-NL" sz="1200" b="1" dirty="0"/>
                        <a:t>Gips en krukken</a:t>
                      </a:r>
                    </a:p>
                  </a:txBody>
                  <a:tcPr/>
                </a:tc>
                <a:tc>
                  <a:txBody>
                    <a:bodyPr/>
                    <a:lstStyle/>
                    <a:p>
                      <a:r>
                        <a:rPr lang="nl-NL" sz="1200" dirty="0"/>
                        <a:t>Maakt gebruik van een hulpmiddel.</a:t>
                      </a:r>
                    </a:p>
                  </a:txBody>
                  <a:tcPr/>
                </a:tc>
                <a:extLst>
                  <a:ext uri="{0D108BD9-81ED-4DB2-BD59-A6C34878D82A}">
                    <a16:rowId xmlns:a16="http://schemas.microsoft.com/office/drawing/2014/main" val="2166385274"/>
                  </a:ext>
                </a:extLst>
              </a:tr>
              <a:tr h="293648">
                <a:tc>
                  <a:txBody>
                    <a:bodyPr/>
                    <a:lstStyle/>
                    <a:p>
                      <a:r>
                        <a:rPr lang="nl-NL" sz="1200" b="1" dirty="0"/>
                        <a:t>Ongeval</a:t>
                      </a:r>
                    </a:p>
                  </a:txBody>
                  <a:tcPr/>
                </a:tc>
                <a:tc>
                  <a:txBody>
                    <a:bodyPr/>
                    <a:lstStyle/>
                    <a:p>
                      <a:r>
                        <a:rPr lang="nl-NL" sz="1200" dirty="0"/>
                        <a:t>Mogelijk is er sprake van een aansprakelijke derde (regres).</a:t>
                      </a:r>
                    </a:p>
                  </a:txBody>
                  <a:tcPr/>
                </a:tc>
                <a:extLst>
                  <a:ext uri="{0D108BD9-81ED-4DB2-BD59-A6C34878D82A}">
                    <a16:rowId xmlns:a16="http://schemas.microsoft.com/office/drawing/2014/main" val="3003899453"/>
                  </a:ext>
                </a:extLst>
              </a:tr>
              <a:tr h="340504">
                <a:tc>
                  <a:txBody>
                    <a:bodyPr/>
                    <a:lstStyle/>
                    <a:p>
                      <a:r>
                        <a:rPr lang="nl-NL" sz="1200" b="1" dirty="0"/>
                        <a:t>Opname in een instelling en/of ziekenhuis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medewerker verblijft op een verpleegadres of een erkende instelling.</a:t>
                      </a:r>
                    </a:p>
                  </a:txBody>
                  <a:tcPr/>
                </a:tc>
                <a:extLst>
                  <a:ext uri="{0D108BD9-81ED-4DB2-BD59-A6C34878D82A}">
                    <a16:rowId xmlns:a16="http://schemas.microsoft.com/office/drawing/2014/main" val="2727524300"/>
                  </a:ext>
                </a:extLst>
              </a:tr>
              <a:tr h="257696">
                <a:tc>
                  <a:txBody>
                    <a:bodyPr/>
                    <a:lstStyle/>
                    <a:p>
                      <a:r>
                        <a:rPr lang="nl-NL" sz="1200" b="1" dirty="0"/>
                        <a:t>Revalidatie</a:t>
                      </a:r>
                    </a:p>
                  </a:txBody>
                  <a:tcPr/>
                </a:tc>
                <a:tc>
                  <a:txBody>
                    <a:bodyPr/>
                    <a:lstStyle/>
                    <a:p>
                      <a:r>
                        <a:rPr lang="nl-NL" sz="1200" dirty="0"/>
                        <a:t>Medewerker werkt actief aan zijn/haar herstel.</a:t>
                      </a:r>
                    </a:p>
                  </a:txBody>
                  <a:tcPr/>
                </a:tc>
                <a:extLst>
                  <a:ext uri="{0D108BD9-81ED-4DB2-BD59-A6C34878D82A}">
                    <a16:rowId xmlns:a16="http://schemas.microsoft.com/office/drawing/2014/main" val="3303522654"/>
                  </a:ext>
                </a:extLst>
              </a:tr>
              <a:tr h="370840">
                <a:tc>
                  <a:txBody>
                    <a:bodyPr/>
                    <a:lstStyle/>
                    <a:p>
                      <a:r>
                        <a:rPr lang="nl-NL" sz="1200" b="1" dirty="0"/>
                        <a:t>Zwangerschap of orgaandonatie</a:t>
                      </a:r>
                    </a:p>
                  </a:txBody>
                  <a:tcPr/>
                </a:tc>
                <a:tc>
                  <a:txBody>
                    <a:bodyPr/>
                    <a:lstStyle/>
                    <a:p>
                      <a:r>
                        <a:rPr lang="nl-NL" sz="1200" dirty="0"/>
                        <a:t>Dat de medewerker valt onder een van de vangnetbepalingen van de Ziektewet (maar niet onder welk vangnetbepaling hij/zij valt).</a:t>
                      </a:r>
                    </a:p>
                  </a:txBody>
                  <a:tcPr/>
                </a:tc>
                <a:extLst>
                  <a:ext uri="{0D108BD9-81ED-4DB2-BD59-A6C34878D82A}">
                    <a16:rowId xmlns:a16="http://schemas.microsoft.com/office/drawing/2014/main" val="1720601049"/>
                  </a:ext>
                </a:extLst>
              </a:tr>
            </a:tbl>
          </a:graphicData>
        </a:graphic>
      </p:graphicFrame>
    </p:spTree>
    <p:extLst>
      <p:ext uri="{BB962C8B-B14F-4D97-AF65-F5344CB8AC3E}">
        <p14:creationId xmlns:p14="http://schemas.microsoft.com/office/powerpoint/2010/main" val="13039794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indent="-342900"/>
            <a:r>
              <a:rPr lang="nl-NL" dirty="0"/>
              <a:t> </a:t>
            </a:r>
          </a:p>
          <a:p>
            <a:pPr marL="342900" indent="-342900"/>
            <a:endParaRPr lang="nl-NL" dirty="0"/>
          </a:p>
          <a:p>
            <a:pPr marL="342900" indent="-342900"/>
            <a:endParaRPr lang="nl-NL" dirty="0"/>
          </a:p>
        </p:txBody>
      </p:sp>
      <p:pic>
        <p:nvPicPr>
          <p:cNvPr id="2" name="Afbeelding 1">
            <a:extLst>
              <a:ext uri="{FF2B5EF4-FFF2-40B4-BE49-F238E27FC236}">
                <a16:creationId xmlns:a16="http://schemas.microsoft.com/office/drawing/2014/main" id="{77819355-E414-804E-E6F6-CEEE40621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76846"/>
            <a:ext cx="1581150" cy="438150"/>
          </a:xfrm>
          <a:prstGeom prst="rect">
            <a:avLst/>
          </a:prstGeom>
          <a:noFill/>
          <a:ln>
            <a:noFill/>
          </a:ln>
        </p:spPr>
      </p:pic>
      <p:sp>
        <p:nvSpPr>
          <p:cNvPr id="4" name="Titel 2">
            <a:extLst>
              <a:ext uri="{FF2B5EF4-FFF2-40B4-BE49-F238E27FC236}">
                <a16:creationId xmlns:a16="http://schemas.microsoft.com/office/drawing/2014/main" id="{A6FAC070-58E9-0363-1776-BF59E2F46618}"/>
              </a:ext>
            </a:extLst>
          </p:cNvPr>
          <p:cNvSpPr txBox="1">
            <a:spLocks/>
          </p:cNvSpPr>
          <p:nvPr/>
        </p:nvSpPr>
        <p:spPr>
          <a:xfrm>
            <a:off x="395536" y="346793"/>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14174"/>
                </a:solidFill>
                <a:effectLst/>
                <a:uLnTx/>
                <a:uFillTx/>
                <a:latin typeface="+mj-lt"/>
                <a:ea typeface="+mj-ea"/>
                <a:cs typeface="+mj-cs"/>
              </a:rPr>
              <a:t>Uitgangspunten privacy &amp; verzuim</a:t>
            </a:r>
          </a:p>
        </p:txBody>
      </p:sp>
      <p:sp>
        <p:nvSpPr>
          <p:cNvPr id="6" name="Rectangle 3">
            <a:extLst>
              <a:ext uri="{FF2B5EF4-FFF2-40B4-BE49-F238E27FC236}">
                <a16:creationId xmlns:a16="http://schemas.microsoft.com/office/drawing/2014/main" id="{BE26399B-A7A3-3979-1762-F9FD3EADAF6F}"/>
              </a:ext>
            </a:extLst>
          </p:cNvPr>
          <p:cNvSpPr txBox="1">
            <a:spLocks noChangeArrowheads="1"/>
          </p:cNvSpPr>
          <p:nvPr/>
        </p:nvSpPr>
        <p:spPr bwMode="auto">
          <a:xfrm>
            <a:off x="466056" y="1484784"/>
            <a:ext cx="7918681" cy="471303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buFont typeface="Arial" panose="020B0604020202020204" pitchFamily="34" charset="0"/>
              <a:buChar char="•"/>
            </a:pPr>
            <a:r>
              <a:rPr lang="nl-NL" sz="1800" dirty="0">
                <a:solidFill>
                  <a:schemeClr val="tx1">
                    <a:lumMod val="50000"/>
                  </a:schemeClr>
                </a:solidFill>
                <a:latin typeface="Calibri" pitchFamily="34" charset="0"/>
                <a:ea typeface="Verdana" pitchFamily="34" charset="0"/>
                <a:cs typeface="Verdana" pitchFamily="34" charset="0"/>
              </a:rPr>
              <a:t>De werkgever vraagt niet naar taken en functionele mogelijkheden of beperkingen.</a:t>
            </a:r>
            <a:br>
              <a:rPr lang="nl-NL" sz="1800" dirty="0">
                <a:solidFill>
                  <a:schemeClr val="tx1">
                    <a:lumMod val="50000"/>
                  </a:schemeClr>
                </a:solidFill>
                <a:latin typeface="Calibri" pitchFamily="34" charset="0"/>
                <a:ea typeface="Verdana" pitchFamily="34" charset="0"/>
                <a:cs typeface="Verdana" pitchFamily="34" charset="0"/>
              </a:rPr>
            </a:br>
            <a:endParaRPr lang="nl-NL" sz="1800"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De medewerker kan uit vrije wil aangeven welke taken deze nog denkt te kunnen doen. Deze mogen door de leidinggevenden worden vastgelegd in het re-integratiedossier.</a:t>
            </a:r>
            <a:br>
              <a:rPr lang="nl-NL" dirty="0">
                <a:solidFill>
                  <a:schemeClr val="tx1">
                    <a:lumMod val="50000"/>
                  </a:schemeClr>
                </a:solidFill>
                <a:latin typeface="Calibri" pitchFamily="34" charset="0"/>
                <a:ea typeface="Verdana" pitchFamily="34" charset="0"/>
                <a:cs typeface="Verdana" pitchFamily="34" charset="0"/>
              </a:rPr>
            </a:b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Er wordt geen dwang of drang uitgeoefend op de medewerker.</a:t>
            </a:r>
            <a:br>
              <a:rPr lang="nl-NL" dirty="0">
                <a:solidFill>
                  <a:schemeClr val="tx1">
                    <a:lumMod val="50000"/>
                  </a:schemeClr>
                </a:solidFill>
                <a:latin typeface="Calibri" pitchFamily="34" charset="0"/>
                <a:ea typeface="Verdana" pitchFamily="34" charset="0"/>
                <a:cs typeface="Verdana" pitchFamily="34" charset="0"/>
              </a:rPr>
            </a:b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De medewerker wordt niet gedwongen uitspraken te doen alsof deze een beoordeling van de eigen belastbaarheid zou moeten maken.</a:t>
            </a:r>
            <a:br>
              <a:rPr lang="nl-NL" dirty="0">
                <a:solidFill>
                  <a:schemeClr val="tx1">
                    <a:lumMod val="50000"/>
                  </a:schemeClr>
                </a:solidFill>
                <a:latin typeface="Calibri" pitchFamily="34" charset="0"/>
                <a:ea typeface="Verdana" pitchFamily="34" charset="0"/>
                <a:cs typeface="Verdana" pitchFamily="34" charset="0"/>
              </a:rPr>
            </a:br>
            <a:endParaRPr lang="nl-NL" dirty="0">
              <a:solidFill>
                <a:schemeClr val="tx1">
                  <a:lumMod val="50000"/>
                </a:schemeClr>
              </a:solidFill>
              <a:latin typeface="Calibri" pitchFamily="34" charset="0"/>
              <a:ea typeface="Verdana" pitchFamily="34" charset="0"/>
              <a:cs typeface="Verdana" pitchFamily="34" charset="0"/>
            </a:endParaRPr>
          </a:p>
          <a:p>
            <a:pPr marL="285750" indent="-285750" eaLnBrk="1" hangingPunct="1">
              <a:buFont typeface="Arial" panose="020B0604020202020204" pitchFamily="34" charset="0"/>
              <a:buChar char="•"/>
            </a:pPr>
            <a:r>
              <a:rPr lang="nl-NL" dirty="0">
                <a:solidFill>
                  <a:schemeClr val="tx1">
                    <a:lumMod val="50000"/>
                  </a:schemeClr>
                </a:solidFill>
                <a:latin typeface="Calibri" pitchFamily="34" charset="0"/>
                <a:ea typeface="Verdana" pitchFamily="34" charset="0"/>
                <a:cs typeface="Verdana" pitchFamily="34" charset="0"/>
              </a:rPr>
              <a:t>De leidinggevende zal ook niet de indruk wekken een beoordeling te doen t.a.v. de belastbaarheid van de medewerker.</a:t>
            </a:r>
          </a:p>
          <a:p>
            <a:pPr marL="285750" indent="-285750" eaLnBrk="1" hangingPunct="1">
              <a:buFont typeface="Arial" panose="020B0604020202020204" pitchFamily="34" charset="0"/>
              <a:buChar char="•"/>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r>
              <a:rPr lang="nl-NL" sz="1800" dirty="0">
                <a:solidFill>
                  <a:schemeClr val="tx1">
                    <a:lumMod val="50000"/>
                  </a:schemeClr>
                </a:solidFill>
                <a:latin typeface="Calibri" pitchFamily="34" charset="0"/>
                <a:ea typeface="Verdana" pitchFamily="34" charset="0"/>
                <a:cs typeface="Verdana" pitchFamily="34" charset="0"/>
              </a:rPr>
              <a:t> 	</a:t>
            </a: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a:p>
            <a:pPr eaLnBrk="1" hangingPunct="1">
              <a:buFontTx/>
              <a:buNone/>
            </a:pPr>
            <a:endParaRPr lang="nl-NL" sz="1800" dirty="0">
              <a:solidFill>
                <a:schemeClr val="tx1">
                  <a:lumMod val="50000"/>
                </a:schemeClr>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25759639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01575" y="392414"/>
            <a:ext cx="8229600" cy="1143000"/>
          </a:xfrm>
        </p:spPr>
        <p:txBody>
          <a:bodyPr>
            <a:normAutofit/>
          </a:bodyPr>
          <a:lstStyle/>
          <a:p>
            <a:pPr algn="l"/>
            <a:r>
              <a:rPr lang="nl-NL" sz="2800" dirty="0">
                <a:solidFill>
                  <a:srgbClr val="014174"/>
                </a:solidFill>
              </a:rPr>
              <a:t>Recente marktontwikkelingen </a:t>
            </a:r>
          </a:p>
        </p:txBody>
      </p:sp>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B4371"/>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p:txBody>
      </p:sp>
      <p:sp>
        <p:nvSpPr>
          <p:cNvPr id="15" name="Tijdelijke aanduiding voor inhoud 10"/>
          <p:cNvSpPr txBox="1">
            <a:spLocks/>
          </p:cNvSpPr>
          <p:nvPr/>
        </p:nvSpPr>
        <p:spPr>
          <a:xfrm>
            <a:off x="2411760" y="2226763"/>
            <a:ext cx="6933079" cy="4956098"/>
          </a:xfrm>
          <a:prstGeom prst="rect">
            <a:avLst/>
          </a:prstGeom>
        </p:spPr>
        <p:txBody>
          <a:bodyPr>
            <a:normAutofit/>
          </a:bodyPr>
          <a:lstStyle/>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Consolidatie</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-slag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arbodiensten</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(private equity)</a:t>
            </a:r>
          </a:p>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Eigen Regie Model bij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grote</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ondernemingen</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meest</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gevraagd</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p>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Eigen regie is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echter</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niet</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altijd</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echt</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eigen regie</a:t>
            </a:r>
          </a:p>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Professionele</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casemanager</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wint</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steeds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meer</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terrein</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p>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Arboprofessionals</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steeds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meer</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 </a:t>
            </a:r>
            <a:r>
              <a:rPr kumimoji="0" lang="en-US" b="0" i="0" u="none" strike="noStrike" kern="1200" cap="none" spc="0" normalizeH="0" baseline="0" noProof="0" dirty="0" err="1">
                <a:ln>
                  <a:noFill/>
                </a:ln>
                <a:solidFill>
                  <a:srgbClr val="0B4371">
                    <a:lumMod val="50000"/>
                  </a:srgbClr>
                </a:solidFill>
                <a:effectLst/>
                <a:uLnTx/>
                <a:uFillTx/>
                <a:latin typeface="Calibri"/>
                <a:ea typeface="Verdana" pitchFamily="34" charset="0"/>
                <a:cs typeface="Verdana" pitchFamily="34" charset="0"/>
              </a:rPr>
              <a:t>zzp</a:t>
            </a: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-er</a:t>
            </a:r>
          </a:p>
          <a:p>
            <a:pPr marL="285750" marR="0" lvl="0" indent="-285750" algn="l" defTabSz="914400" rtl="0" eaLnBrk="0" fontAlgn="auto" latinLnBrk="0" hangingPunct="0">
              <a:lnSpc>
                <a:spcPct val="150000"/>
              </a:lnSpc>
              <a:spcBef>
                <a:spcPct val="20000"/>
              </a:spcBef>
              <a:spcAft>
                <a:spcPts val="0"/>
              </a:spcAft>
              <a:buClr>
                <a:srgbClr val="0B4371"/>
              </a:buClr>
              <a:buSzPct val="105000"/>
              <a:buFont typeface="Arial" panose="020B0604020202020204" pitchFamily="34" charset="0"/>
              <a:buChar char="•"/>
              <a:tabLst/>
              <a:defRPr/>
            </a:pPr>
            <a:r>
              <a:rPr kumimoji="0" lang="en-US" b="0" i="0" u="none" strike="noStrike" kern="1200" cap="none" spc="0" normalizeH="0" baseline="0" noProof="0" dirty="0">
                <a:ln>
                  <a:noFill/>
                </a:ln>
                <a:solidFill>
                  <a:srgbClr val="0B4371">
                    <a:lumMod val="50000"/>
                  </a:srgbClr>
                </a:solidFill>
                <a:effectLst/>
                <a:uLnTx/>
                <a:uFillTx/>
                <a:latin typeface="Calibri"/>
                <a:ea typeface="Verdana" pitchFamily="34" charset="0"/>
                <a:cs typeface="Verdana" pitchFamily="34" charset="0"/>
              </a:rPr>
              <a:t>Impact AVG</a:t>
            </a: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Verdana"/>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Verdana"/>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Verdana"/>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Verdana"/>
              <a:ea typeface="+mn-ea"/>
              <a:cs typeface="Verdana"/>
            </a:endParaRPr>
          </a:p>
          <a:p>
            <a:pPr marL="195263" marR="0" lvl="0" indent="-195263" algn="l" defTabSz="914400" rtl="0" eaLnBrk="0" fontAlgn="base" latinLnBrk="0" hangingPunct="0">
              <a:lnSpc>
                <a:spcPct val="120000"/>
              </a:lnSpc>
              <a:spcBef>
                <a:spcPct val="20000"/>
              </a:spcBef>
              <a:spcAft>
                <a:spcPct val="0"/>
              </a:spcAft>
              <a:buClrTx/>
              <a:buSzTx/>
              <a:buFontTx/>
              <a:buChar char="•"/>
              <a:tabLst/>
              <a:defRPr/>
            </a:pPr>
            <a:endParaRPr kumimoji="0" lang="nl-NL" sz="1600" b="0" i="0" u="none" strike="noStrike" kern="0" cap="none" spc="0" normalizeH="0" baseline="0" noProof="0" dirty="0">
              <a:ln>
                <a:noFill/>
              </a:ln>
              <a:solidFill>
                <a:srgbClr val="0B4371">
                  <a:lumMod val="50000"/>
                </a:srgbClr>
              </a:solidFill>
              <a:effectLst/>
              <a:uLnTx/>
              <a:uFillTx/>
              <a:latin typeface="Verdana"/>
              <a:ea typeface="+mn-ea"/>
              <a:cs typeface="Verdana"/>
            </a:endParaRPr>
          </a:p>
        </p:txBody>
      </p:sp>
      <p:sp>
        <p:nvSpPr>
          <p:cNvPr id="18" name="Rectangle 3"/>
          <p:cNvSpPr txBox="1">
            <a:spLocks noChangeArrowheads="1"/>
          </p:cNvSpPr>
          <p:nvPr/>
        </p:nvSpPr>
        <p:spPr bwMode="auto">
          <a:xfrm>
            <a:off x="1010710" y="1484784"/>
            <a:ext cx="1596863" cy="7419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Calibri" pitchFamily="34" charset="0"/>
                <a:ea typeface="Verdana" pitchFamily="34" charset="0"/>
                <a:cs typeface="Verdana" pitchFamily="34" charset="0"/>
              </a:rPr>
              <a:t>Vanaf</a:t>
            </a:r>
            <a:r>
              <a:rPr kumimoji="0" lang="en-US" sz="2000" b="1" i="0" u="none" strike="noStrike" kern="1200" cap="none" spc="0" normalizeH="0" baseline="0" noProof="0" dirty="0">
                <a:ln>
                  <a:noFill/>
                </a:ln>
                <a:solidFill>
                  <a:srgbClr val="000000"/>
                </a:solidFill>
                <a:effectLst/>
                <a:uLnTx/>
                <a:uFillTx/>
                <a:latin typeface="Calibri" pitchFamily="34" charset="0"/>
                <a:ea typeface="Verdana" pitchFamily="34" charset="0"/>
                <a:cs typeface="Verdana" pitchFamily="34" charset="0"/>
              </a:rPr>
              <a:t> 2018..</a:t>
            </a:r>
            <a:r>
              <a:rPr kumimoji="0" lang="en-US" sz="16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4371">
                  <a:lumMod val="50000"/>
                </a:srgbClr>
              </a:solidFill>
              <a:effectLst/>
              <a:uLnTx/>
              <a:uFillTx/>
              <a:latin typeface="Calibri" pitchFamily="34" charset="0"/>
              <a:ea typeface="Verdana" pitchFamily="34" charset="0"/>
              <a:cs typeface="Verdana" pitchFamily="34" charset="0"/>
            </a:endParaRPr>
          </a:p>
        </p:txBody>
      </p:sp>
      <p:grpSp>
        <p:nvGrpSpPr>
          <p:cNvPr id="19" name="Groep 16"/>
          <p:cNvGrpSpPr/>
          <p:nvPr/>
        </p:nvGrpSpPr>
        <p:grpSpPr>
          <a:xfrm>
            <a:off x="421488" y="1662429"/>
            <a:ext cx="223372" cy="3974099"/>
            <a:chOff x="544320" y="1580541"/>
            <a:chExt cx="223372" cy="3974099"/>
          </a:xfrm>
        </p:grpSpPr>
        <p:cxnSp>
          <p:nvCxnSpPr>
            <p:cNvPr id="20" name="Rechte verbindingslijn 19"/>
            <p:cNvCxnSpPr/>
            <p:nvPr/>
          </p:nvCxnSpPr>
          <p:spPr bwMode="auto">
            <a:xfrm>
              <a:off x="656006" y="1580541"/>
              <a:ext cx="0" cy="3974099"/>
            </a:xfrm>
            <a:prstGeom prst="line">
              <a:avLst/>
            </a:prstGeom>
            <a:noFill/>
            <a:ln w="107950" cap="rnd" cmpd="sng" algn="ctr">
              <a:solidFill>
                <a:srgbClr val="0B4371"/>
              </a:solidFill>
              <a:prstDash val="solid"/>
              <a:round/>
              <a:headEnd type="none" w="med" len="med"/>
              <a:tailEnd type="none" w="med" len="med"/>
            </a:ln>
            <a:effectLst/>
          </p:spPr>
        </p:cxnSp>
        <p:sp>
          <p:nvSpPr>
            <p:cNvPr id="21" name="Ovaal 20"/>
            <p:cNvSpPr/>
            <p:nvPr/>
          </p:nvSpPr>
          <p:spPr bwMode="auto">
            <a:xfrm>
              <a:off x="544320" y="1746469"/>
              <a:ext cx="223372" cy="246554"/>
            </a:xfrm>
            <a:prstGeom prst="ellipse">
              <a:avLst/>
            </a:prstGeom>
            <a:solidFill>
              <a:srgbClr val="E0E7EB"/>
            </a:solidFill>
            <a:ln w="9525" cap="flat" cmpd="sng" algn="ctr">
              <a:solidFill>
                <a:srgbClr val="0B437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7272">
                    <a:lumMod val="25000"/>
                  </a:srgbClr>
                </a:solidFill>
                <a:effectLst/>
                <a:uLnTx/>
                <a:uFillTx/>
                <a:latin typeface="Times New Roman" pitchFamily="18" charset="0"/>
                <a:ea typeface="+mn-ea"/>
                <a:cs typeface="+mn-cs"/>
              </a:endParaRPr>
            </a:p>
          </p:txBody>
        </p:sp>
      </p:grpSp>
      <p:pic>
        <p:nvPicPr>
          <p:cNvPr id="2" name="Afbeelding 1">
            <a:extLst>
              <a:ext uri="{FF2B5EF4-FFF2-40B4-BE49-F238E27FC236}">
                <a16:creationId xmlns:a16="http://schemas.microsoft.com/office/drawing/2014/main" id="{489CE11B-B06F-2567-1AF4-84554C7F29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86854"/>
            <a:ext cx="1581150" cy="438150"/>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59383" y="126471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0" name="Tijdelijke aanduiding voor inhoud 2"/>
          <p:cNvSpPr txBox="1">
            <a:spLocks/>
          </p:cNvSpPr>
          <p:nvPr/>
        </p:nvSpPr>
        <p:spPr>
          <a:xfrm>
            <a:off x="431303" y="1556792"/>
            <a:ext cx="7885113" cy="4256088"/>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Strategisch en bestuursadviseur Falke &amp; Verbaan, Zorg van de Zaak</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Lid Raad van Advies NVAB</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nl-NL" dirty="0">
              <a:solidFill>
                <a:schemeClr val="accent1">
                  <a:lumMod val="50000"/>
                </a:schemeClr>
              </a:solidFill>
              <a:latin typeface="Calibri" pitchFamily="34" charset="0"/>
              <a:cs typeface="Verdana"/>
            </a:endParaRP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b="1" dirty="0">
                <a:solidFill>
                  <a:schemeClr val="accent1">
                    <a:lumMod val="50000"/>
                  </a:schemeClr>
                </a:solidFill>
                <a:latin typeface="Calibri" pitchFamily="34" charset="0"/>
                <a:cs typeface="Verdana"/>
              </a:rPr>
              <a:t>2000- medio 2024: </a:t>
            </a:r>
          </a:p>
          <a:p>
            <a:pPr marL="285750" marR="0" lvl="0" indent="-285750" algn="l" defTabSz="914400" rtl="0" eaLnBrk="1" fontAlgn="base" latinLnBrk="0" hangingPunct="1">
              <a:lnSpc>
                <a:spcPct val="120000"/>
              </a:lnSpc>
              <a:spcBef>
                <a:spcPct val="20000"/>
              </a:spcBef>
              <a:spcAft>
                <a:spcPct val="0"/>
              </a:spcAft>
              <a:buClrTx/>
              <a:buSzTx/>
              <a:buFontTx/>
              <a:buChar char="-"/>
              <a:tabLst/>
              <a:defRPr/>
            </a:pPr>
            <a:r>
              <a:rPr lang="nl-NL" dirty="0">
                <a:solidFill>
                  <a:schemeClr val="accent1">
                    <a:lumMod val="50000"/>
                  </a:schemeClr>
                </a:solidFill>
                <a:latin typeface="Calibri" pitchFamily="34" charset="0"/>
                <a:cs typeface="Verdana"/>
              </a:rPr>
              <a:t>Directeur/ groot aandeelhouder Falke &amp; Verbaan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b="1" dirty="0">
                <a:solidFill>
                  <a:schemeClr val="accent1">
                    <a:lumMod val="50000"/>
                  </a:schemeClr>
                </a:solidFill>
                <a:latin typeface="Calibri" pitchFamily="34" charset="0"/>
                <a:cs typeface="Verdana"/>
              </a:rPr>
              <a:t>1992 – 2000</a:t>
            </a:r>
          </a:p>
          <a:p>
            <a:pPr marL="285750" marR="0" lvl="0" indent="-285750" algn="l" defTabSz="914400" rtl="0" eaLnBrk="1" fontAlgn="base" latinLnBrk="0" hangingPunct="1">
              <a:lnSpc>
                <a:spcPct val="120000"/>
              </a:lnSpc>
              <a:spcBef>
                <a:spcPct val="20000"/>
              </a:spcBef>
              <a:spcAft>
                <a:spcPct val="0"/>
              </a:spcAft>
              <a:buClrTx/>
              <a:buSzTx/>
              <a:buFontTx/>
              <a:buChar char="-"/>
              <a:tabLst/>
              <a:defRPr/>
            </a:pPr>
            <a:r>
              <a:rPr lang="nl-NL" dirty="0">
                <a:solidFill>
                  <a:schemeClr val="accent1">
                    <a:lumMod val="50000"/>
                  </a:schemeClr>
                </a:solidFill>
                <a:latin typeface="Calibri" pitchFamily="34" charset="0"/>
                <a:cs typeface="Verdana"/>
              </a:rPr>
              <a:t>Directeur </a:t>
            </a:r>
            <a:r>
              <a:rPr lang="nl-NL" dirty="0" err="1">
                <a:solidFill>
                  <a:schemeClr val="accent1">
                    <a:lumMod val="50000"/>
                  </a:schemeClr>
                </a:solidFill>
                <a:latin typeface="Calibri" pitchFamily="34" charset="0"/>
                <a:cs typeface="Verdana"/>
              </a:rPr>
              <a:t>Relan</a:t>
            </a:r>
            <a:r>
              <a:rPr lang="nl-NL" dirty="0">
                <a:solidFill>
                  <a:schemeClr val="accent1">
                    <a:lumMod val="50000"/>
                  </a:schemeClr>
                </a:solidFill>
                <a:latin typeface="Calibri" pitchFamily="34" charset="0"/>
                <a:cs typeface="Verdana"/>
              </a:rPr>
              <a:t> Arbo</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b="1" dirty="0">
                <a:solidFill>
                  <a:schemeClr val="accent1">
                    <a:lumMod val="50000"/>
                  </a:schemeClr>
                </a:solidFill>
                <a:latin typeface="Calibri" pitchFamily="34" charset="0"/>
                <a:cs typeface="Verdana"/>
              </a:rPr>
              <a:t>1986 – 1992</a:t>
            </a:r>
          </a:p>
          <a:p>
            <a:pPr marL="285750" marR="0" lvl="0" indent="-285750" algn="l" defTabSz="914400" rtl="0" eaLnBrk="1" fontAlgn="base" latinLnBrk="0" hangingPunct="1">
              <a:lnSpc>
                <a:spcPct val="120000"/>
              </a:lnSpc>
              <a:spcBef>
                <a:spcPct val="20000"/>
              </a:spcBef>
              <a:spcAft>
                <a:spcPct val="0"/>
              </a:spcAft>
              <a:buClrTx/>
              <a:buSzTx/>
              <a:buFontTx/>
              <a:buChar char="-"/>
              <a:tabLst/>
              <a:defRPr/>
            </a:pPr>
            <a:r>
              <a:rPr lang="nl-NL" dirty="0">
                <a:solidFill>
                  <a:schemeClr val="accent1">
                    <a:lumMod val="50000"/>
                  </a:schemeClr>
                </a:solidFill>
                <a:latin typeface="Calibri" pitchFamily="34" charset="0"/>
                <a:cs typeface="Verdana"/>
              </a:rPr>
              <a:t>Hoofd medische dienst GUO Nederland, arts voor arbeid en gezondheid</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b="1" dirty="0">
                <a:solidFill>
                  <a:schemeClr val="accent1">
                    <a:lumMod val="50000"/>
                  </a:schemeClr>
                </a:solidFill>
                <a:latin typeface="Calibri" pitchFamily="34" charset="0"/>
                <a:cs typeface="Verdana"/>
              </a:rPr>
              <a:t>1982 – 1986</a:t>
            </a:r>
          </a:p>
          <a:p>
            <a:pPr marL="285750" marR="0" lvl="0" indent="-285750" algn="l" defTabSz="914400" rtl="0" eaLnBrk="1" fontAlgn="base" latinLnBrk="0" hangingPunct="1">
              <a:lnSpc>
                <a:spcPct val="120000"/>
              </a:lnSpc>
              <a:spcBef>
                <a:spcPct val="20000"/>
              </a:spcBef>
              <a:spcAft>
                <a:spcPct val="0"/>
              </a:spcAft>
              <a:buClrTx/>
              <a:buSzTx/>
              <a:buFontTx/>
              <a:buChar char="-"/>
              <a:tabLst/>
              <a:defRPr/>
            </a:pPr>
            <a:r>
              <a:rPr lang="nl-NL" dirty="0">
                <a:solidFill>
                  <a:schemeClr val="accent1">
                    <a:lumMod val="50000"/>
                  </a:schemeClr>
                </a:solidFill>
                <a:latin typeface="Calibri" pitchFamily="34" charset="0"/>
                <a:cs typeface="Verdana"/>
              </a:rPr>
              <a:t>Diverse medische waarneem posities</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b="1" dirty="0">
                <a:solidFill>
                  <a:schemeClr val="accent1">
                    <a:lumMod val="50000"/>
                  </a:schemeClr>
                </a:solidFill>
                <a:latin typeface="Calibri" pitchFamily="34" charset="0"/>
                <a:cs typeface="Verdana"/>
              </a:rPr>
              <a:t>1981 – 1982 </a:t>
            </a:r>
          </a:p>
          <a:p>
            <a:pPr marL="285750" marR="0" lvl="0" indent="-285750" algn="l" defTabSz="914400" rtl="0" eaLnBrk="1" fontAlgn="base" latinLnBrk="0" hangingPunct="1">
              <a:lnSpc>
                <a:spcPct val="120000"/>
              </a:lnSpc>
              <a:spcBef>
                <a:spcPct val="20000"/>
              </a:spcBef>
              <a:spcAft>
                <a:spcPct val="0"/>
              </a:spcAft>
              <a:buClrTx/>
              <a:buSzTx/>
              <a:buFontTx/>
              <a:buChar char="-"/>
              <a:tabLst/>
              <a:defRPr/>
            </a:pPr>
            <a:r>
              <a:rPr lang="nl-NL" dirty="0">
                <a:solidFill>
                  <a:schemeClr val="accent1">
                    <a:lumMod val="50000"/>
                  </a:schemeClr>
                </a:solidFill>
                <a:latin typeface="Calibri" pitchFamily="34" charset="0"/>
                <a:cs typeface="Verdana"/>
              </a:rPr>
              <a:t>Artsexamen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en-US" dirty="0">
              <a:solidFill>
                <a:schemeClr val="accent1">
                  <a:lumMod val="50000"/>
                </a:schemeClr>
              </a:solidFill>
              <a:latin typeface="Calibri" pitchFamily="34" charset="0"/>
              <a:cs typeface="Verdana"/>
            </a:endParaRPr>
          </a:p>
        </p:txBody>
      </p:sp>
      <p:sp>
        <p:nvSpPr>
          <p:cNvPr id="11" name="Titel 1"/>
          <p:cNvSpPr txBox="1">
            <a:spLocks/>
          </p:cNvSpPr>
          <p:nvPr/>
        </p:nvSpPr>
        <p:spPr>
          <a:xfrm>
            <a:off x="224673" y="742648"/>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kern="0" spc="100" dirty="0">
                <a:solidFill>
                  <a:srgbClr val="014174"/>
                </a:solidFill>
                <a:latin typeface="Calibri" pitchFamily="34" charset="0"/>
                <a:ea typeface="+mj-ea"/>
                <a:cs typeface="ＭＳ Ｐゴシック" charset="0"/>
              </a:rPr>
              <a:t>Reijer Pille</a:t>
            </a:r>
            <a:endPar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endParaRPr>
          </a:p>
        </p:txBody>
      </p:sp>
      <p:pic>
        <p:nvPicPr>
          <p:cNvPr id="2" name="Afbeelding 1">
            <a:extLst>
              <a:ext uri="{FF2B5EF4-FFF2-40B4-BE49-F238E27FC236}">
                <a16:creationId xmlns:a16="http://schemas.microsoft.com/office/drawing/2014/main" id="{65E90803-1835-5A1C-14D8-D938CCB8F8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173" y="346455"/>
            <a:ext cx="1581150" cy="43815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31540" y="1590281"/>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47564" y="1497014"/>
            <a:ext cx="7920880" cy="923330"/>
          </a:xfrm>
          <a:prstGeom prst="rect">
            <a:avLst/>
          </a:prstGeom>
          <a:noFill/>
        </p:spPr>
        <p:txBody>
          <a:bodyPr wrap="square" rtlCol="0">
            <a:spAutoFit/>
          </a:bodyPr>
          <a:lstStyle/>
          <a:p>
            <a:pPr marL="342900" indent="-342900">
              <a:buFont typeface="Arial" pitchFamily="34" charset="0"/>
              <a:buChar char="•"/>
            </a:pPr>
            <a:endParaRPr lang="nl-NL" dirty="0">
              <a:latin typeface="Calibri Light" panose="020F0302020204030204" pitchFamily="34" charset="0"/>
              <a:cs typeface="Calibri Light" panose="020F0302020204030204" pitchFamily="34" charset="0"/>
            </a:endParaRPr>
          </a:p>
          <a:p>
            <a:pPr marL="342900" indent="-342900"/>
            <a:endParaRPr lang="nl-NL" dirty="0">
              <a:latin typeface="Calibri Light" panose="020F0302020204030204" pitchFamily="34" charset="0"/>
              <a:cs typeface="Calibri Light" panose="020F0302020204030204" pitchFamily="34" charset="0"/>
            </a:endParaRPr>
          </a:p>
          <a:p>
            <a:pPr marL="342900" indent="-342900"/>
            <a:endParaRPr lang="nl-NL" dirty="0">
              <a:latin typeface="Calibri Light" panose="020F0302020204030204" pitchFamily="34" charset="0"/>
              <a:cs typeface="Calibri Light" panose="020F0302020204030204" pitchFamily="34" charset="0"/>
            </a:endParaRPr>
          </a:p>
        </p:txBody>
      </p:sp>
      <p:sp>
        <p:nvSpPr>
          <p:cNvPr id="10" name="Tijdelijke aanduiding voor inhoud 2"/>
          <p:cNvSpPr txBox="1">
            <a:spLocks/>
          </p:cNvSpPr>
          <p:nvPr/>
        </p:nvSpPr>
        <p:spPr>
          <a:xfrm>
            <a:off x="467544" y="1729267"/>
            <a:ext cx="8280920" cy="4824536"/>
          </a:xfrm>
          <a:prstGeom prst="rect">
            <a:avLst/>
          </a:prstGeom>
        </p:spPr>
        <p:txBody>
          <a:bodyPr/>
          <a:lstStyle/>
          <a:p>
            <a:pPr marL="0" marR="0" lvl="0" indent="0" algn="l" defTabSz="914400" rtl="0" eaLnBrk="1" fontAlgn="base" latinLnBrk="0" hangingPunct="1">
              <a:lnSpc>
                <a:spcPct val="120000"/>
              </a:lnSpc>
              <a:spcBef>
                <a:spcPct val="20000"/>
              </a:spcBef>
              <a:spcAft>
                <a:spcPct val="0"/>
              </a:spcAft>
              <a:buClrTx/>
              <a:buSzTx/>
              <a:tabLst/>
              <a:defRPr/>
            </a:pPr>
            <a:r>
              <a:rPr lang="nl-NL" b="1" dirty="0">
                <a:solidFill>
                  <a:schemeClr val="accent1">
                    <a:lumMod val="50000"/>
                  </a:schemeClr>
                </a:solidFill>
                <a:ea typeface="+mn-ea"/>
                <a:cs typeface="Verdana"/>
              </a:rPr>
              <a:t>Terug- en vooruitblik: wat zijn de lessen?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ea typeface="+mn-ea"/>
                <a:cs typeface="Verdana"/>
              </a:rPr>
              <a:t>Privatisering is een succes m</a:t>
            </a:r>
            <a:r>
              <a:rPr lang="nl-NL" sz="1600" dirty="0">
                <a:solidFill>
                  <a:srgbClr val="000000"/>
                </a:solidFill>
                <a:cs typeface="Verdana"/>
              </a:rPr>
              <a:t>et name wat betreft de financiële betrokkenheid van de werkgever</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ea typeface="+mn-ea"/>
                <a:cs typeface="Verdana"/>
              </a:rPr>
              <a:t>Wet Verbetering Poortwachter: positief effect op verzuim na 10 jaar verdwenen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cs typeface="Verdana"/>
              </a:rPr>
              <a:t>Na 2016: toename langdurig verzuim o.a. t.g.v. vergrijzing en arbeidsmarkt- loopbaanproblematiek, re-integratie langdurig verzuimende medewerkers moeizaam</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cs typeface="Verdana"/>
              </a:rPr>
              <a:t>Preventieve </a:t>
            </a:r>
            <a:r>
              <a:rPr lang="nl-NL" sz="1600" dirty="0" err="1">
                <a:solidFill>
                  <a:srgbClr val="000000"/>
                </a:solidFill>
                <a:cs typeface="Verdana"/>
              </a:rPr>
              <a:t>arbeidgerelateerde</a:t>
            </a:r>
            <a:r>
              <a:rPr lang="nl-NL" sz="1600" dirty="0">
                <a:solidFill>
                  <a:srgbClr val="000000"/>
                </a:solidFill>
                <a:cs typeface="Verdana"/>
              </a:rPr>
              <a:t> zorg schiet tekort</a:t>
            </a:r>
            <a:r>
              <a:rPr lang="nl-NL" sz="1600" dirty="0">
                <a:solidFill>
                  <a:srgbClr val="000000"/>
                </a:solidFill>
                <a:ea typeface="+mn-ea"/>
                <a:cs typeface="Verdana"/>
              </a:rPr>
              <a:t>: teveel beroepsziekten. RI&amp;E cyclus niet effectief genoeg</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cs typeface="Verdana"/>
              </a:rPr>
              <a:t>Arbeidsinspectie niet effectief genoeg</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ea typeface="+mn-ea"/>
                <a:cs typeface="Verdana"/>
              </a:rPr>
              <a:t>Samenwerking UWV arbodienste</a:t>
            </a:r>
            <a:r>
              <a:rPr lang="nl-NL" sz="1600" dirty="0">
                <a:solidFill>
                  <a:srgbClr val="000000"/>
                </a:solidFill>
                <a:cs typeface="Verdana"/>
              </a:rPr>
              <a:t>n nog steeds onderhevig aan stagnatie, door doorgeslagen juridisering en tekort aan bedrijfs- en verzekeringsartsen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cs typeface="Verdana"/>
              </a:rPr>
              <a:t>Taakdelegatie draagt onvoldoende bij aan oplossing artsentekort</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sz="1600" dirty="0">
                <a:solidFill>
                  <a:srgbClr val="000000"/>
                </a:solidFill>
                <a:cs typeface="Verdana"/>
              </a:rPr>
              <a:t>Toename WVP gedreven gecertificeerde casemanagers werkt juridisering in de hand</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nl-NL" sz="1600" dirty="0">
              <a:ea typeface="+mn-ea"/>
              <a:cs typeface="Verdana"/>
            </a:endParaRPr>
          </a:p>
        </p:txBody>
      </p:sp>
      <p:sp>
        <p:nvSpPr>
          <p:cNvPr id="11" name="Titel 1"/>
          <p:cNvSpPr txBox="1">
            <a:spLocks/>
          </p:cNvSpPr>
          <p:nvPr/>
        </p:nvSpPr>
        <p:spPr>
          <a:xfrm>
            <a:off x="33782" y="342358"/>
            <a:ext cx="7751075" cy="1154656"/>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kern="0" spc="100" dirty="0">
                <a:solidFill>
                  <a:srgbClr val="014174"/>
                </a:solidFill>
                <a:latin typeface="Calibri" pitchFamily="34" charset="0"/>
                <a:ea typeface="+mj-ea"/>
                <a:cs typeface="ＭＳ Ｐゴシック" charset="0"/>
              </a:rPr>
              <a:t>Arbovisie 2024</a:t>
            </a:r>
            <a:br>
              <a:rPr lang="nl-NL" sz="2800" kern="0" spc="100" dirty="0">
                <a:solidFill>
                  <a:srgbClr val="014174"/>
                </a:solidFill>
                <a:latin typeface="Calibri" pitchFamily="34" charset="0"/>
                <a:ea typeface="+mj-ea"/>
                <a:cs typeface="ＭＳ Ｐゴシック" charset="0"/>
              </a:rPr>
            </a:br>
            <a:r>
              <a:rPr lang="nl-NL" sz="2800" kern="0" spc="100" dirty="0">
                <a:solidFill>
                  <a:srgbClr val="014174"/>
                </a:solidFill>
                <a:latin typeface="Calibri" pitchFamily="34" charset="0"/>
                <a:ea typeface="+mj-ea"/>
                <a:cs typeface="ＭＳ Ｐゴシック" charset="0"/>
              </a:rPr>
              <a:t>   </a:t>
            </a:r>
            <a:r>
              <a:rPr lang="nl-NL" sz="1600" kern="0" spc="100" dirty="0">
                <a:solidFill>
                  <a:srgbClr val="014174"/>
                </a:solidFill>
                <a:latin typeface="Calibri" pitchFamily="34" charset="0"/>
                <a:ea typeface="+mj-ea"/>
                <a:cs typeface="ＭＳ Ｐゴシック" charset="0"/>
              </a:rPr>
              <a:t>Discussienota kabinet en sociale partners in de </a:t>
            </a:r>
            <a:br>
              <a:rPr lang="nl-NL" sz="1600" kern="0" spc="100" dirty="0">
                <a:solidFill>
                  <a:srgbClr val="014174"/>
                </a:solidFill>
                <a:latin typeface="Calibri" pitchFamily="34" charset="0"/>
                <a:ea typeface="+mj-ea"/>
                <a:cs typeface="ＭＳ Ｐゴシック" charset="0"/>
              </a:rPr>
            </a:br>
            <a:r>
              <a:rPr lang="nl-NL" sz="1600" kern="0" spc="100" dirty="0">
                <a:solidFill>
                  <a:srgbClr val="014174"/>
                </a:solidFill>
                <a:latin typeface="Calibri" pitchFamily="34" charset="0"/>
                <a:ea typeface="+mj-ea"/>
                <a:cs typeface="ＭＳ Ｐゴシック" charset="0"/>
              </a:rPr>
              <a:t>     Sociaal Economische Raad (SER)</a:t>
            </a:r>
            <a:endParaRPr kumimoji="0" lang="nl-NL" sz="1600" i="0" u="none" strike="noStrike" kern="0" spc="100" normalizeH="0" baseline="0" noProof="0" dirty="0">
              <a:ln>
                <a:noFill/>
              </a:ln>
              <a:solidFill>
                <a:srgbClr val="014174"/>
              </a:solidFill>
              <a:effectLst/>
              <a:uLnTx/>
              <a:uFillTx/>
              <a:latin typeface="Calibri" pitchFamily="34" charset="0"/>
              <a:ea typeface="+mj-ea"/>
              <a:cs typeface="ＭＳ Ｐゴシック" charset="0"/>
            </a:endParaRPr>
          </a:p>
        </p:txBody>
      </p:sp>
      <p:pic>
        <p:nvPicPr>
          <p:cNvPr id="2" name="Afbeelding 1">
            <a:extLst>
              <a:ext uri="{FF2B5EF4-FFF2-40B4-BE49-F238E27FC236}">
                <a16:creationId xmlns:a16="http://schemas.microsoft.com/office/drawing/2014/main" id="{27CF5ECD-8E89-E7D4-916C-982E1B9C0C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42358"/>
            <a:ext cx="1581150" cy="43815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04330-9E7C-4B0A-B8CD-80F3C4315194}"/>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CD718E64-0202-105D-8876-4A0712FC50FE}"/>
              </a:ext>
            </a:extLst>
          </p:cNvPr>
          <p:cNvSpPr>
            <a:spLocks noChangeArrowheads="1"/>
          </p:cNvSpPr>
          <p:nvPr/>
        </p:nvSpPr>
        <p:spPr bwMode="auto">
          <a:xfrm>
            <a:off x="495533" y="1223163"/>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0" name="Tijdelijke aanduiding voor inhoud 2">
            <a:extLst>
              <a:ext uri="{FF2B5EF4-FFF2-40B4-BE49-F238E27FC236}">
                <a16:creationId xmlns:a16="http://schemas.microsoft.com/office/drawing/2014/main" id="{8EB2DDBF-E2E0-FEE6-CCA3-9E7FEC6C6872}"/>
              </a:ext>
            </a:extLst>
          </p:cNvPr>
          <p:cNvSpPr txBox="1">
            <a:spLocks/>
          </p:cNvSpPr>
          <p:nvPr/>
        </p:nvSpPr>
        <p:spPr>
          <a:xfrm>
            <a:off x="431540" y="1484784"/>
            <a:ext cx="8280920" cy="4824536"/>
          </a:xfrm>
          <a:prstGeom prst="rect">
            <a:avLst/>
          </a:prstGeom>
        </p:spPr>
        <p:txBody>
          <a:bodyPr/>
          <a:lstStyle/>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rgbClr val="000000"/>
                </a:solidFill>
                <a:ea typeface="+mn-ea"/>
                <a:cs typeface="Verdana"/>
              </a:rPr>
              <a:t>Publiek – private samenwerking moet beter</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rgbClr val="000000"/>
                </a:solidFill>
                <a:cs typeface="Verdana"/>
              </a:rPr>
              <a:t>Regelgeving te complex</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rgbClr val="000000"/>
                </a:solidFill>
                <a:cs typeface="Verdana"/>
              </a:rPr>
              <a:t>Meer ruimte nodig voor menselijke maat</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rgbClr val="000000"/>
                </a:solidFill>
                <a:cs typeface="Verdana"/>
              </a:rPr>
              <a:t>Rechtmatigheidstoets en mensgerichte dienstverlening niet in balans</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err="1">
                <a:solidFill>
                  <a:srgbClr val="000000"/>
                </a:solidFill>
                <a:ea typeface="+mn-ea"/>
                <a:cs typeface="Verdana"/>
              </a:rPr>
              <a:t>Octas</a:t>
            </a:r>
            <a:r>
              <a:rPr lang="nl-NL" dirty="0">
                <a:solidFill>
                  <a:srgbClr val="000000"/>
                </a:solidFill>
                <a:ea typeface="+mn-ea"/>
                <a:cs typeface="Verdana"/>
              </a:rPr>
              <a:t> komt met een 3-tal toekomstscenario’s die uitlegbaar, betaalbaar en uitvoerbaar moeten zijn?</a:t>
            </a:r>
          </a:p>
          <a:p>
            <a:pPr marL="285750" marR="0" lvl="0" indent="-28575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rgbClr val="000000"/>
                </a:solidFill>
                <a:cs typeface="Verdana"/>
              </a:rPr>
              <a:t>Opvallende conclusie: werken moet weer lonen en uitstel van definitieve beoordeling arbeidsongeschiktheid zolang iemand aan het re-integreren is. Re-integratie uitkering volgens Deense model krijgt veel aanhangers.</a:t>
            </a:r>
            <a:endParaRPr lang="nl-NL" dirty="0">
              <a:solidFill>
                <a:srgbClr val="000000"/>
              </a:solidFill>
              <a:ea typeface="+mn-ea"/>
              <a:cs typeface="Verdana"/>
            </a:endParaRPr>
          </a:p>
        </p:txBody>
      </p:sp>
      <p:sp>
        <p:nvSpPr>
          <p:cNvPr id="11" name="Titel 1">
            <a:extLst>
              <a:ext uri="{FF2B5EF4-FFF2-40B4-BE49-F238E27FC236}">
                <a16:creationId xmlns:a16="http://schemas.microsoft.com/office/drawing/2014/main" id="{0C7A96F3-28EC-CFC6-A9EA-5B139B4C28C9}"/>
              </a:ext>
            </a:extLst>
          </p:cNvPr>
          <p:cNvSpPr txBox="1">
            <a:spLocks/>
          </p:cNvSpPr>
          <p:nvPr/>
        </p:nvSpPr>
        <p:spPr>
          <a:xfrm>
            <a:off x="107504" y="711304"/>
            <a:ext cx="7751075" cy="511859"/>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kern="0" spc="100" dirty="0" err="1">
                <a:solidFill>
                  <a:srgbClr val="014174"/>
                </a:solidFill>
                <a:latin typeface="Calibri" pitchFamily="34" charset="0"/>
                <a:ea typeface="+mj-ea"/>
                <a:cs typeface="ＭＳ Ｐゴシック" charset="0"/>
              </a:rPr>
              <a:t>Octas</a:t>
            </a:r>
            <a:r>
              <a:rPr lang="nl-NL" sz="2800" kern="0" spc="100" dirty="0">
                <a:solidFill>
                  <a:srgbClr val="014174"/>
                </a:solidFill>
                <a:latin typeface="Calibri" pitchFamily="34" charset="0"/>
                <a:ea typeface="+mj-ea"/>
                <a:cs typeface="ＭＳ Ｐゴシック" charset="0"/>
              </a:rPr>
              <a:t> rapport 2023 - 2024</a:t>
            </a:r>
            <a:br>
              <a:rPr lang="nl-NL" sz="2800" kern="0" spc="100" dirty="0">
                <a:solidFill>
                  <a:srgbClr val="014174"/>
                </a:solidFill>
                <a:latin typeface="Calibri" pitchFamily="34" charset="0"/>
                <a:ea typeface="+mj-ea"/>
                <a:cs typeface="ＭＳ Ｐゴシック" charset="0"/>
              </a:rPr>
            </a:br>
            <a:r>
              <a:rPr lang="nl-NL" sz="2800" kern="0" spc="100" dirty="0">
                <a:solidFill>
                  <a:srgbClr val="014174"/>
                </a:solidFill>
                <a:latin typeface="Calibri" pitchFamily="34" charset="0"/>
                <a:ea typeface="+mj-ea"/>
                <a:cs typeface="ＭＳ Ｐゴシック" charset="0"/>
              </a:rPr>
              <a:t>   </a:t>
            </a:r>
            <a:endParaRPr kumimoji="0" lang="nl-NL" sz="1600" i="0" u="none" strike="noStrike" kern="0" spc="100" normalizeH="0" baseline="0" noProof="0" dirty="0">
              <a:ln>
                <a:noFill/>
              </a:ln>
              <a:solidFill>
                <a:srgbClr val="014174"/>
              </a:solidFill>
              <a:effectLst/>
              <a:uLnTx/>
              <a:uFillTx/>
              <a:latin typeface="Calibri" pitchFamily="34" charset="0"/>
              <a:ea typeface="+mj-ea"/>
              <a:cs typeface="ＭＳ Ｐゴシック" charset="0"/>
            </a:endParaRPr>
          </a:p>
        </p:txBody>
      </p:sp>
      <p:pic>
        <p:nvPicPr>
          <p:cNvPr id="2" name="Afbeelding 1">
            <a:extLst>
              <a:ext uri="{FF2B5EF4-FFF2-40B4-BE49-F238E27FC236}">
                <a16:creationId xmlns:a16="http://schemas.microsoft.com/office/drawing/2014/main" id="{8433063D-E16E-DAA6-FD91-6D527D2246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42358"/>
            <a:ext cx="1581150" cy="438150"/>
          </a:xfrm>
          <a:prstGeom prst="rect">
            <a:avLst/>
          </a:prstGeom>
          <a:noFill/>
          <a:ln>
            <a:noFill/>
          </a:ln>
        </p:spPr>
      </p:pic>
    </p:spTree>
    <p:extLst>
      <p:ext uri="{BB962C8B-B14F-4D97-AF65-F5344CB8AC3E}">
        <p14:creationId xmlns:p14="http://schemas.microsoft.com/office/powerpoint/2010/main" val="21707003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5986E-80D9-871F-489D-6742C758C741}"/>
            </a:ext>
          </a:extLst>
        </p:cNvPr>
        <p:cNvGrpSpPr/>
        <p:nvPr/>
      </p:nvGrpSpPr>
      <p:grpSpPr>
        <a:xfrm>
          <a:off x="0" y="0"/>
          <a:ext cx="0" cy="0"/>
          <a:chOff x="0" y="0"/>
          <a:chExt cx="0" cy="0"/>
        </a:xfrm>
      </p:grpSpPr>
      <p:pic>
        <p:nvPicPr>
          <p:cNvPr id="4" name="Afbeelding 3" descr="Afbeelding met tekst, tekening, schets, schermopname&#10;&#10;Automatisch gegenereerde beschrijving">
            <a:extLst>
              <a:ext uri="{FF2B5EF4-FFF2-40B4-BE49-F238E27FC236}">
                <a16:creationId xmlns:a16="http://schemas.microsoft.com/office/drawing/2014/main" id="{AA48A5BD-B1B1-16C3-61EA-A9FE84851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1781"/>
            <a:ext cx="8689624" cy="6094323"/>
          </a:xfrm>
          <a:prstGeom prst="rect">
            <a:avLst/>
          </a:prstGeom>
        </p:spPr>
      </p:pic>
      <p:sp>
        <p:nvSpPr>
          <p:cNvPr id="3" name="Tekstvak 2">
            <a:extLst>
              <a:ext uri="{FF2B5EF4-FFF2-40B4-BE49-F238E27FC236}">
                <a16:creationId xmlns:a16="http://schemas.microsoft.com/office/drawing/2014/main" id="{8E0ACB81-C987-AE50-7129-B9F7FEDB0395}"/>
              </a:ext>
            </a:extLst>
          </p:cNvPr>
          <p:cNvSpPr txBox="1"/>
          <p:nvPr/>
        </p:nvSpPr>
        <p:spPr>
          <a:xfrm>
            <a:off x="395536" y="127472"/>
            <a:ext cx="5688632" cy="461665"/>
          </a:xfrm>
          <a:prstGeom prst="rect">
            <a:avLst/>
          </a:prstGeom>
          <a:noFill/>
        </p:spPr>
        <p:txBody>
          <a:bodyPr wrap="square" rtlCol="0">
            <a:spAutoFit/>
          </a:bodyPr>
          <a:lstStyle/>
          <a:p>
            <a:r>
              <a:rPr lang="en-US" sz="2400" dirty="0"/>
              <a:t>Octas rapport 2023-2024</a:t>
            </a:r>
            <a:endParaRPr lang="nl-NL" sz="2400" dirty="0"/>
          </a:p>
        </p:txBody>
      </p:sp>
    </p:spTree>
    <p:extLst>
      <p:ext uri="{BB962C8B-B14F-4D97-AF65-F5344CB8AC3E}">
        <p14:creationId xmlns:p14="http://schemas.microsoft.com/office/powerpoint/2010/main" val="13835872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vert="horz" lIns="0" rIns="0">
            <a:normAutofit/>
          </a:bodyPr>
          <a:lstStyle/>
          <a:p>
            <a:pPr algn="l"/>
            <a:r>
              <a:rPr lang="nl-NL" altLang="nl-NL" sz="2800" dirty="0">
                <a:solidFill>
                  <a:srgbClr val="014174"/>
                </a:solidFill>
              </a:rPr>
              <a:t>Bedrijfsartsenmarkt</a:t>
            </a:r>
          </a:p>
        </p:txBody>
      </p:sp>
      <p:sp>
        <p:nvSpPr>
          <p:cNvPr id="17"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8" name="Tijdelijke aanduiding voor dianummer 17"/>
          <p:cNvSpPr>
            <a:spLocks noGrp="1"/>
          </p:cNvSpPr>
          <p:nvPr>
            <p:ph type="sldNum" sz="quarter" idx="12"/>
          </p:nvPr>
        </p:nvSpPr>
        <p:spPr>
          <a:xfrm>
            <a:off x="65162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DAF53-81FE-4724-982C-69B5E9E57FF3}" type="slidenum">
              <a:rPr kumimoji="0" lang="nl-NL" sz="1200" b="0" i="0" u="none" strike="noStrike" kern="1200" cap="none" spc="0" normalizeH="0" baseline="0" noProof="0" smtClean="0">
                <a:ln>
                  <a:noFill/>
                </a:ln>
                <a:solidFill>
                  <a:srgbClr val="0B43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srgbClr val="0B4371">
                  <a:tint val="75000"/>
                </a:srgbClr>
              </a:solidFill>
              <a:effectLst/>
              <a:uLnTx/>
              <a:uFillTx/>
              <a:latin typeface="Calibri"/>
              <a:ea typeface="+mn-ea"/>
              <a:cs typeface="+mn-cs"/>
            </a:endParaRPr>
          </a:p>
        </p:txBody>
      </p:sp>
      <p:sp>
        <p:nvSpPr>
          <p:cNvPr id="2" name="Tekstvak 1">
            <a:extLst>
              <a:ext uri="{FF2B5EF4-FFF2-40B4-BE49-F238E27FC236}">
                <a16:creationId xmlns:a16="http://schemas.microsoft.com/office/drawing/2014/main" id="{33F093E8-0730-4216-A059-BBE9B93EC01B}"/>
              </a:ext>
            </a:extLst>
          </p:cNvPr>
          <p:cNvSpPr txBox="1"/>
          <p:nvPr/>
        </p:nvSpPr>
        <p:spPr>
          <a:xfrm>
            <a:off x="395536" y="1417638"/>
            <a:ext cx="829126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a:ea typeface="+mn-ea"/>
                <a:cs typeface="+mn-cs"/>
              </a:rPr>
              <a:t>Wat kenmerkt de markt momenteel?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Schaarste en stijgende tarieven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 Meer taakdelegatie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Vergrijzing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Steeds meer zij-instromende artsen uit andere sectoren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Eenpitters</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regelen hun contracten en digitale dossiers vaak slecht en zijn steeds meer afhankelijk van intermediairs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Mensely</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Immediator,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Aditum</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a:ea typeface="+mn-ea"/>
                <a:cs typeface="+mn-cs"/>
              </a:rPr>
              <a:t>Wie leveren de bedrijfsartsen en Arboartsen?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Arbodiensten (vnl. loondienst)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Overige arbodienstverleners en intermediairs (vnl. zzp’ers)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Afbeelding 2">
            <a:extLst>
              <a:ext uri="{FF2B5EF4-FFF2-40B4-BE49-F238E27FC236}">
                <a16:creationId xmlns:a16="http://schemas.microsoft.com/office/drawing/2014/main" id="{C734B426-F86E-5363-4CBF-E8F3333484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extLst>
      <p:ext uri="{BB962C8B-B14F-4D97-AF65-F5344CB8AC3E}">
        <p14:creationId xmlns:p14="http://schemas.microsoft.com/office/powerpoint/2010/main" val="402662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6472-FF0E-5EB8-5B3D-2577DA38CD28}"/>
            </a:ext>
          </a:extLst>
        </p:cNvPr>
        <p:cNvGrpSpPr/>
        <p:nvPr/>
      </p:nvGrpSpPr>
      <p:grpSpPr>
        <a:xfrm>
          <a:off x="0" y="0"/>
          <a:ext cx="0" cy="0"/>
          <a:chOff x="0" y="0"/>
          <a:chExt cx="0" cy="0"/>
        </a:xfrm>
      </p:grpSpPr>
      <p:sp>
        <p:nvSpPr>
          <p:cNvPr id="19" name="Titel 18">
            <a:extLst>
              <a:ext uri="{FF2B5EF4-FFF2-40B4-BE49-F238E27FC236}">
                <a16:creationId xmlns:a16="http://schemas.microsoft.com/office/drawing/2014/main" id="{ADA831FD-18EE-0565-5A8B-0D7A35DC9307}"/>
              </a:ext>
            </a:extLst>
          </p:cNvPr>
          <p:cNvSpPr>
            <a:spLocks noGrp="1"/>
          </p:cNvSpPr>
          <p:nvPr>
            <p:ph type="title"/>
          </p:nvPr>
        </p:nvSpPr>
        <p:spPr/>
        <p:txBody>
          <a:bodyPr vert="horz" lIns="0" rIns="0">
            <a:normAutofit/>
          </a:bodyPr>
          <a:lstStyle/>
          <a:p>
            <a:pPr algn="l"/>
            <a:r>
              <a:rPr lang="nl-NL" altLang="nl-NL" sz="2800" dirty="0">
                <a:solidFill>
                  <a:srgbClr val="014174"/>
                </a:solidFill>
              </a:rPr>
              <a:t>Bedrijfsartsenmarkt</a:t>
            </a:r>
          </a:p>
        </p:txBody>
      </p:sp>
      <p:sp>
        <p:nvSpPr>
          <p:cNvPr id="17" name="Rechthoek 7">
            <a:extLst>
              <a:ext uri="{FF2B5EF4-FFF2-40B4-BE49-F238E27FC236}">
                <a16:creationId xmlns:a16="http://schemas.microsoft.com/office/drawing/2014/main" id="{2CF65213-6C55-ECF5-7826-219956CCE653}"/>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8" name="Tijdelijke aanduiding voor dianummer 17">
            <a:extLst>
              <a:ext uri="{FF2B5EF4-FFF2-40B4-BE49-F238E27FC236}">
                <a16:creationId xmlns:a16="http://schemas.microsoft.com/office/drawing/2014/main" id="{1D89AEC8-C2B9-ACE4-3F25-31EA69DB13B1}"/>
              </a:ext>
            </a:extLst>
          </p:cNvPr>
          <p:cNvSpPr>
            <a:spLocks noGrp="1"/>
          </p:cNvSpPr>
          <p:nvPr>
            <p:ph type="sldNum" sz="quarter" idx="12"/>
          </p:nvPr>
        </p:nvSpPr>
        <p:spPr>
          <a:xfrm>
            <a:off x="65162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DAF53-81FE-4724-982C-69B5E9E57FF3}" type="slidenum">
              <a:rPr kumimoji="0" lang="nl-NL" sz="1200" b="0" i="0" u="none" strike="noStrike" kern="1200" cap="none" spc="0" normalizeH="0" baseline="0" noProof="0" smtClean="0">
                <a:ln>
                  <a:noFill/>
                </a:ln>
                <a:solidFill>
                  <a:srgbClr val="0B43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srgbClr val="0B4371">
                  <a:tint val="75000"/>
                </a:srgbClr>
              </a:solidFill>
              <a:effectLst/>
              <a:uLnTx/>
              <a:uFillTx/>
              <a:latin typeface="Calibri"/>
              <a:ea typeface="+mn-ea"/>
              <a:cs typeface="+mn-cs"/>
            </a:endParaRPr>
          </a:p>
        </p:txBody>
      </p:sp>
      <p:pic>
        <p:nvPicPr>
          <p:cNvPr id="3" name="Afbeelding 2">
            <a:extLst>
              <a:ext uri="{FF2B5EF4-FFF2-40B4-BE49-F238E27FC236}">
                <a16:creationId xmlns:a16="http://schemas.microsoft.com/office/drawing/2014/main" id="{6EF6995A-70C8-49C1-68E3-904C127067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pic>
        <p:nvPicPr>
          <p:cNvPr id="1026" name="Afbeelding 1">
            <a:extLst>
              <a:ext uri="{FF2B5EF4-FFF2-40B4-BE49-F238E27FC236}">
                <a16:creationId xmlns:a16="http://schemas.microsoft.com/office/drawing/2014/main" id="{0D960FBA-46D4-E5BD-F239-2303B27CB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414537"/>
            <a:ext cx="8275142" cy="440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EDFABDE7-0B11-B1CE-087A-F00D8B04FA8A}"/>
              </a:ext>
            </a:extLst>
          </p:cNvPr>
          <p:cNvSpPr txBox="1"/>
          <p:nvPr/>
        </p:nvSpPr>
        <p:spPr>
          <a:xfrm>
            <a:off x="457200" y="5850714"/>
            <a:ext cx="8324775" cy="276999"/>
          </a:xfrm>
          <a:prstGeom prst="rect">
            <a:avLst/>
          </a:prstGeom>
          <a:noFill/>
        </p:spPr>
        <p:txBody>
          <a:bodyPr wrap="square" rtlCol="0">
            <a:spAutoFit/>
          </a:bodyPr>
          <a:lstStyle/>
          <a:p>
            <a:r>
              <a:rPr lang="nl-NL" sz="1200" dirty="0"/>
              <a:t>Bron: </a:t>
            </a:r>
            <a:r>
              <a:rPr lang="nl-NL" sz="1200" dirty="0">
                <a:solidFill>
                  <a:srgbClr val="0000FF"/>
                </a:solidFill>
                <a:effectLst/>
                <a:ea typeface="Aptos" panose="020B0004020202020204" pitchFamily="34" charset="0"/>
                <a:cs typeface="Aptos" panose="020B0004020202020204" pitchFamily="34" charset="0"/>
                <a:hlinkClick r:id="rId5"/>
              </a:rPr>
              <a:t> </a:t>
            </a:r>
            <a:r>
              <a:rPr lang="nl-NL" sz="1200" u="sng" dirty="0">
                <a:solidFill>
                  <a:srgbClr val="0000FF"/>
                </a:solidFill>
                <a:effectLst/>
                <a:ea typeface="Aptos" panose="020B0004020202020204" pitchFamily="34" charset="0"/>
                <a:cs typeface="Aptos" panose="020B0004020202020204" pitchFamily="34" charset="0"/>
                <a:hlinkClick r:id="rId5"/>
              </a:rPr>
              <a:t>https://www.linkedin.com/posts/erwingorissen_nvab-bedrijfsarts-ledenvergadering-activity-7110709647442894849-nRqq/</a:t>
            </a:r>
            <a:endParaRPr lang="nl-NL" sz="12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63558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446856" y="523152"/>
            <a:ext cx="8229600" cy="1143000"/>
          </a:xfrm>
        </p:spPr>
        <p:txBody>
          <a:bodyPr vert="horz" lIns="0" rIns="0">
            <a:normAutofit/>
          </a:bodyPr>
          <a:lstStyle/>
          <a:p>
            <a:pPr algn="l"/>
            <a:r>
              <a:rPr lang="nl-NL" sz="2800" dirty="0"/>
              <a:t>De arbeidsgeneeskundige of bedrijfsarts</a:t>
            </a:r>
            <a:br>
              <a:rPr lang="nl-NL" sz="2800" dirty="0"/>
            </a:br>
            <a:endParaRPr lang="nl-NL" altLang="nl-NL" sz="2800" dirty="0">
              <a:solidFill>
                <a:srgbClr val="014174"/>
              </a:solidFill>
            </a:endParaRPr>
          </a:p>
        </p:txBody>
      </p:sp>
      <p:sp>
        <p:nvSpPr>
          <p:cNvPr id="17"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8" name="Tijdelijke aanduiding voor dianummer 17"/>
          <p:cNvSpPr>
            <a:spLocks noGrp="1"/>
          </p:cNvSpPr>
          <p:nvPr>
            <p:ph type="sldNum" sz="quarter" idx="12"/>
          </p:nvPr>
        </p:nvSpPr>
        <p:spPr>
          <a:xfrm>
            <a:off x="65162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DAF53-81FE-4724-982C-69B5E9E57FF3}" type="slidenum">
              <a:rPr kumimoji="0" lang="nl-NL" sz="1200" b="0" i="0" u="none" strike="noStrike" kern="1200" cap="none" spc="0" normalizeH="0" baseline="0" noProof="0" smtClean="0">
                <a:ln>
                  <a:noFill/>
                </a:ln>
                <a:solidFill>
                  <a:srgbClr val="0B43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srgbClr val="0B4371">
                  <a:tint val="75000"/>
                </a:srgbClr>
              </a:solidFill>
              <a:effectLst/>
              <a:uLnTx/>
              <a:uFillTx/>
              <a:latin typeface="Calibri"/>
              <a:ea typeface="+mn-ea"/>
              <a:cs typeface="+mn-cs"/>
            </a:endParaRPr>
          </a:p>
        </p:txBody>
      </p:sp>
      <p:sp>
        <p:nvSpPr>
          <p:cNvPr id="2" name="Tekstvak 1">
            <a:extLst>
              <a:ext uri="{FF2B5EF4-FFF2-40B4-BE49-F238E27FC236}">
                <a16:creationId xmlns:a16="http://schemas.microsoft.com/office/drawing/2014/main" id="{33F093E8-0730-4216-A059-BBE9B93EC01B}"/>
              </a:ext>
            </a:extLst>
          </p:cNvPr>
          <p:cNvSpPr txBox="1"/>
          <p:nvPr/>
        </p:nvSpPr>
        <p:spPr>
          <a:xfrm>
            <a:off x="539552" y="1412776"/>
            <a:ext cx="82912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De arbeidsgeneeskundige of bedrijfsarts:</a:t>
            </a:r>
            <a:br>
              <a:rPr kumimoji="0" lang="nl-NL" sz="1800" b="0" i="0" u="none" strike="noStrike" kern="1200" cap="none" spc="0" normalizeH="0" baseline="0" noProof="0" dirty="0">
                <a:ln>
                  <a:noFill/>
                </a:ln>
                <a:solidFill>
                  <a:srgbClr val="000000"/>
                </a:solidFill>
                <a:effectLst/>
                <a:uLnTx/>
                <a:uFillTx/>
                <a:latin typeface="Calibri"/>
                <a:ea typeface="+mn-ea"/>
                <a:cs typeface="+mn-cs"/>
              </a:rPr>
            </a:b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Moet zich om de 5 jaar laten registreren en aan diverse eisen voldoen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Adviseert zowel over preventie als over geschiktheid/arbeidsongeschiktheid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Mag een risico inventarisatie en -evaluatie (RI&amp;E) mede uitvoeren en toetsen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Mag werknemers periodiek onderzoeken (arbeidsrisico’s)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Meldt beroepsziekten aan overheidsinstellingen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Adviseert zowel werknemer als leidinggevende over re-integratie en werkhervatting</a:t>
            </a:r>
          </a:p>
        </p:txBody>
      </p:sp>
      <p:pic>
        <p:nvPicPr>
          <p:cNvPr id="3" name="Afbeelding 2">
            <a:extLst>
              <a:ext uri="{FF2B5EF4-FFF2-40B4-BE49-F238E27FC236}">
                <a16:creationId xmlns:a16="http://schemas.microsoft.com/office/drawing/2014/main" id="{C734B426-F86E-5363-4CBF-E8F3333484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extLst>
      <p:ext uri="{BB962C8B-B14F-4D97-AF65-F5344CB8AC3E}">
        <p14:creationId xmlns:p14="http://schemas.microsoft.com/office/powerpoint/2010/main" val="267401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446856" y="523152"/>
            <a:ext cx="8229600" cy="1143000"/>
          </a:xfrm>
        </p:spPr>
        <p:txBody>
          <a:bodyPr vert="horz" lIns="0" rIns="0">
            <a:normAutofit/>
          </a:bodyPr>
          <a:lstStyle/>
          <a:p>
            <a:pPr algn="l"/>
            <a:r>
              <a:rPr lang="nl-NL" sz="2800" dirty="0"/>
              <a:t>Nieuwe visie NVAB</a:t>
            </a:r>
            <a:br>
              <a:rPr lang="nl-NL" sz="2800" dirty="0"/>
            </a:br>
            <a:endParaRPr lang="nl-NL" altLang="nl-NL" sz="2800" dirty="0">
              <a:solidFill>
                <a:srgbClr val="014174"/>
              </a:solidFill>
            </a:endParaRPr>
          </a:p>
        </p:txBody>
      </p:sp>
      <p:sp>
        <p:nvSpPr>
          <p:cNvPr id="17"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8" name="Tijdelijke aanduiding voor dianummer 17"/>
          <p:cNvSpPr>
            <a:spLocks noGrp="1"/>
          </p:cNvSpPr>
          <p:nvPr>
            <p:ph type="sldNum" sz="quarter" idx="12"/>
          </p:nvPr>
        </p:nvSpPr>
        <p:spPr>
          <a:xfrm>
            <a:off x="6516216" y="6492875"/>
            <a:ext cx="2133600" cy="365125"/>
          </a:xfrm>
        </p:spPr>
        <p:txBody>
          <a:bodyPr/>
          <a:lstStyle/>
          <a:p>
            <a:fld id="{943DAF53-81FE-4724-982C-69B5E9E57FF3}" type="slidenum">
              <a:rPr lang="nl-NL" smtClean="0"/>
              <a:pPr/>
              <a:t>26</a:t>
            </a:fld>
            <a:endParaRPr lang="nl-NL"/>
          </a:p>
        </p:txBody>
      </p:sp>
      <p:sp>
        <p:nvSpPr>
          <p:cNvPr id="2" name="Tekstvak 1">
            <a:extLst>
              <a:ext uri="{FF2B5EF4-FFF2-40B4-BE49-F238E27FC236}">
                <a16:creationId xmlns:a16="http://schemas.microsoft.com/office/drawing/2014/main" id="{33F093E8-0730-4216-A059-BBE9B93EC01B}"/>
              </a:ext>
            </a:extLst>
          </p:cNvPr>
          <p:cNvSpPr txBox="1"/>
          <p:nvPr/>
        </p:nvSpPr>
        <p:spPr>
          <a:xfrm>
            <a:off x="539552" y="1412776"/>
            <a:ext cx="8291264" cy="2031325"/>
          </a:xfrm>
          <a:prstGeom prst="rect">
            <a:avLst/>
          </a:prstGeom>
          <a:noFill/>
        </p:spPr>
        <p:txBody>
          <a:bodyPr wrap="square" rtlCol="0">
            <a:spAutoFit/>
          </a:bodyPr>
          <a:lstStyle/>
          <a:p>
            <a:r>
              <a:rPr lang="nl-NL" sz="1800" dirty="0">
                <a:solidFill>
                  <a:srgbClr val="000000"/>
                </a:solidFill>
              </a:rPr>
              <a:t>Voorzitter Boyd Thijssens wil meer aandacht voor preventieve advisering</a:t>
            </a:r>
          </a:p>
          <a:p>
            <a:endParaRPr lang="nl-NL" dirty="0">
              <a:solidFill>
                <a:srgbClr val="000000"/>
              </a:solidFill>
            </a:endParaRPr>
          </a:p>
          <a:p>
            <a:r>
              <a:rPr lang="nl-NL" dirty="0">
                <a:solidFill>
                  <a:srgbClr val="000000"/>
                </a:solidFill>
              </a:rPr>
              <a:t>4 kernthema’s:</a:t>
            </a:r>
          </a:p>
          <a:p>
            <a:pPr marL="342900" indent="-342900">
              <a:buFont typeface="+mj-lt"/>
              <a:buAutoNum type="arabicPeriod"/>
            </a:pPr>
            <a:r>
              <a:rPr lang="nl-NL" dirty="0">
                <a:solidFill>
                  <a:srgbClr val="000000"/>
                </a:solidFill>
              </a:rPr>
              <a:t>Sociale geneeskunde</a:t>
            </a:r>
          </a:p>
          <a:p>
            <a:pPr marL="342900" indent="-342900">
              <a:buFont typeface="+mj-lt"/>
              <a:buAutoNum type="arabicPeriod"/>
            </a:pPr>
            <a:r>
              <a:rPr lang="nl-NL" dirty="0">
                <a:solidFill>
                  <a:srgbClr val="000000"/>
                </a:solidFill>
              </a:rPr>
              <a:t>Bedrijfsgeneeskundig organisatie advies</a:t>
            </a:r>
          </a:p>
          <a:p>
            <a:pPr marL="342900" indent="-342900">
              <a:buFont typeface="+mj-lt"/>
              <a:buAutoNum type="arabicPeriod"/>
            </a:pPr>
            <a:r>
              <a:rPr lang="nl-NL" dirty="0">
                <a:solidFill>
                  <a:srgbClr val="000000"/>
                </a:solidFill>
              </a:rPr>
              <a:t>Individuele begeleiding</a:t>
            </a:r>
          </a:p>
          <a:p>
            <a:pPr marL="342900" indent="-342900">
              <a:buFont typeface="+mj-lt"/>
              <a:buAutoNum type="arabicPeriod"/>
            </a:pPr>
            <a:r>
              <a:rPr lang="nl-NL" dirty="0">
                <a:solidFill>
                  <a:srgbClr val="000000"/>
                </a:solidFill>
              </a:rPr>
              <a:t>Preventie</a:t>
            </a:r>
          </a:p>
        </p:txBody>
      </p:sp>
      <p:pic>
        <p:nvPicPr>
          <p:cNvPr id="3" name="Afbeelding 2">
            <a:extLst>
              <a:ext uri="{FF2B5EF4-FFF2-40B4-BE49-F238E27FC236}">
                <a16:creationId xmlns:a16="http://schemas.microsoft.com/office/drawing/2014/main" id="{C734B426-F86E-5363-4CBF-E8F3333484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extLst>
      <p:ext uri="{BB962C8B-B14F-4D97-AF65-F5344CB8AC3E}">
        <p14:creationId xmlns:p14="http://schemas.microsoft.com/office/powerpoint/2010/main" val="390530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FBDC-FFF5-8768-EA59-188B053AFA06}"/>
            </a:ext>
          </a:extLst>
        </p:cNvPr>
        <p:cNvGrpSpPr/>
        <p:nvPr/>
      </p:nvGrpSpPr>
      <p:grpSpPr>
        <a:xfrm>
          <a:off x="0" y="0"/>
          <a:ext cx="0" cy="0"/>
          <a:chOff x="0" y="0"/>
          <a:chExt cx="0" cy="0"/>
        </a:xfrm>
      </p:grpSpPr>
      <p:sp>
        <p:nvSpPr>
          <p:cNvPr id="19" name="Titel 18">
            <a:extLst>
              <a:ext uri="{FF2B5EF4-FFF2-40B4-BE49-F238E27FC236}">
                <a16:creationId xmlns:a16="http://schemas.microsoft.com/office/drawing/2014/main" id="{BA3DB9A2-392F-3312-86A6-DE7AAD7B787F}"/>
              </a:ext>
            </a:extLst>
          </p:cNvPr>
          <p:cNvSpPr>
            <a:spLocks noGrp="1"/>
          </p:cNvSpPr>
          <p:nvPr>
            <p:ph type="title"/>
          </p:nvPr>
        </p:nvSpPr>
        <p:spPr>
          <a:xfrm>
            <a:off x="446856" y="523152"/>
            <a:ext cx="8229600" cy="1143000"/>
          </a:xfrm>
        </p:spPr>
        <p:txBody>
          <a:bodyPr vert="horz" lIns="0" rIns="0">
            <a:normAutofit/>
          </a:bodyPr>
          <a:lstStyle/>
          <a:p>
            <a:pPr algn="l"/>
            <a:r>
              <a:rPr lang="nl-NL" sz="2800" dirty="0"/>
              <a:t>De Nederlandse paradox</a:t>
            </a:r>
            <a:br>
              <a:rPr lang="nl-NL" sz="2800" dirty="0"/>
            </a:br>
            <a:endParaRPr lang="nl-NL" altLang="nl-NL" sz="2800" dirty="0">
              <a:solidFill>
                <a:srgbClr val="014174"/>
              </a:solidFill>
            </a:endParaRPr>
          </a:p>
        </p:txBody>
      </p:sp>
      <p:sp>
        <p:nvSpPr>
          <p:cNvPr id="17" name="Rechthoek 7">
            <a:extLst>
              <a:ext uri="{FF2B5EF4-FFF2-40B4-BE49-F238E27FC236}">
                <a16:creationId xmlns:a16="http://schemas.microsoft.com/office/drawing/2014/main" id="{C5027BB8-96A3-0667-F2D8-FF4E4AD5F65A}"/>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8" name="Tijdelijke aanduiding voor dianummer 17">
            <a:extLst>
              <a:ext uri="{FF2B5EF4-FFF2-40B4-BE49-F238E27FC236}">
                <a16:creationId xmlns:a16="http://schemas.microsoft.com/office/drawing/2014/main" id="{F89A9678-7D3E-FC9E-1081-12F53511C39D}"/>
              </a:ext>
            </a:extLst>
          </p:cNvPr>
          <p:cNvSpPr>
            <a:spLocks noGrp="1"/>
          </p:cNvSpPr>
          <p:nvPr>
            <p:ph type="sldNum" sz="quarter" idx="12"/>
          </p:nvPr>
        </p:nvSpPr>
        <p:spPr>
          <a:xfrm>
            <a:off x="6516216" y="6492875"/>
            <a:ext cx="2133600" cy="365125"/>
          </a:xfrm>
        </p:spPr>
        <p:txBody>
          <a:bodyPr/>
          <a:lstStyle/>
          <a:p>
            <a:fld id="{943DAF53-81FE-4724-982C-69B5E9E57FF3}" type="slidenum">
              <a:rPr lang="nl-NL" smtClean="0"/>
              <a:pPr/>
              <a:t>27</a:t>
            </a:fld>
            <a:endParaRPr lang="nl-NL"/>
          </a:p>
        </p:txBody>
      </p:sp>
      <p:sp>
        <p:nvSpPr>
          <p:cNvPr id="2" name="Tekstvak 1">
            <a:extLst>
              <a:ext uri="{FF2B5EF4-FFF2-40B4-BE49-F238E27FC236}">
                <a16:creationId xmlns:a16="http://schemas.microsoft.com/office/drawing/2014/main" id="{0621264E-365D-83B1-3FB9-D07E56734AC1}"/>
              </a:ext>
            </a:extLst>
          </p:cNvPr>
          <p:cNvSpPr txBox="1"/>
          <p:nvPr/>
        </p:nvSpPr>
        <p:spPr>
          <a:xfrm>
            <a:off x="539552" y="1412776"/>
            <a:ext cx="8291264" cy="203132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000000"/>
                </a:solidFill>
              </a:rPr>
              <a:t>Verzuimbegeleiding en beoordeling is primaire taak van een arbodienst</a:t>
            </a:r>
          </a:p>
          <a:p>
            <a:pPr marL="285750" indent="-285750">
              <a:buFont typeface="Arial" panose="020B0604020202020204" pitchFamily="34" charset="0"/>
              <a:buChar char="•"/>
            </a:pPr>
            <a:r>
              <a:rPr lang="nl-NL" dirty="0">
                <a:solidFill>
                  <a:srgbClr val="000000"/>
                </a:solidFill>
              </a:rPr>
              <a:t>Accent ligt op legitimatietoets volgens ziekte of gebrek criterium</a:t>
            </a:r>
          </a:p>
          <a:p>
            <a:pPr marL="285750" indent="-285750">
              <a:buFont typeface="Arial" panose="020B0604020202020204" pitchFamily="34" charset="0"/>
              <a:buChar char="•"/>
            </a:pPr>
            <a:r>
              <a:rPr lang="nl-NL" dirty="0">
                <a:solidFill>
                  <a:srgbClr val="000000"/>
                </a:solidFill>
              </a:rPr>
              <a:t>Dit wordt ondersteund door zeer complexe regelgeving</a:t>
            </a:r>
          </a:p>
          <a:p>
            <a:pPr marL="285750" indent="-285750">
              <a:buFont typeface="Arial" panose="020B0604020202020204" pitchFamily="34" charset="0"/>
              <a:buChar char="•"/>
            </a:pPr>
            <a:r>
              <a:rPr lang="nl-NL" dirty="0">
                <a:solidFill>
                  <a:srgbClr val="000000"/>
                </a:solidFill>
              </a:rPr>
              <a:t>Preventie en re-integratie zijn hieraan ondergeschikt</a:t>
            </a:r>
          </a:p>
          <a:p>
            <a:pPr marL="285750" indent="-285750">
              <a:buFont typeface="Arial" panose="020B0604020202020204" pitchFamily="34" charset="0"/>
              <a:buChar char="•"/>
            </a:pPr>
            <a:r>
              <a:rPr lang="nl-NL" dirty="0">
                <a:solidFill>
                  <a:srgbClr val="000000"/>
                </a:solidFill>
              </a:rPr>
              <a:t>Bij preventie en re-integratie ligt accent op gedragsbeïnvloeding</a:t>
            </a:r>
          </a:p>
          <a:p>
            <a:pPr marL="285750" indent="-285750">
              <a:buFont typeface="Arial" panose="020B0604020202020204" pitchFamily="34" charset="0"/>
              <a:buChar char="•"/>
            </a:pPr>
            <a:r>
              <a:rPr lang="nl-NL" dirty="0">
                <a:solidFill>
                  <a:srgbClr val="000000"/>
                </a:solidFill>
              </a:rPr>
              <a:t>Om de enorme juridisering terug te draaien is een paradigma shift nodig op basis van de gedragsmatige visie</a:t>
            </a:r>
          </a:p>
        </p:txBody>
      </p:sp>
      <p:pic>
        <p:nvPicPr>
          <p:cNvPr id="3" name="Afbeelding 2">
            <a:extLst>
              <a:ext uri="{FF2B5EF4-FFF2-40B4-BE49-F238E27FC236}">
                <a16:creationId xmlns:a16="http://schemas.microsoft.com/office/drawing/2014/main" id="{6C410F36-19D1-B434-893B-1E06B70935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Tree>
    <p:extLst>
      <p:ext uri="{BB962C8B-B14F-4D97-AF65-F5344CB8AC3E}">
        <p14:creationId xmlns:p14="http://schemas.microsoft.com/office/powerpoint/2010/main" val="180452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2"/>
          <p:cNvSpPr>
            <a:spLocks noGrp="1"/>
          </p:cNvSpPr>
          <p:nvPr>
            <p:ph type="title"/>
          </p:nvPr>
        </p:nvSpPr>
        <p:spPr>
          <a:xfrm>
            <a:off x="395536" y="269776"/>
            <a:ext cx="8229600" cy="1143000"/>
          </a:xfrm>
        </p:spPr>
        <p:txBody>
          <a:bodyPr>
            <a:normAutofit/>
          </a:bodyPr>
          <a:lstStyle/>
          <a:p>
            <a:pPr algn="l"/>
            <a:r>
              <a:rPr lang="nl-NL" sz="2800" dirty="0">
                <a:solidFill>
                  <a:srgbClr val="014174"/>
                </a:solidFill>
              </a:rPr>
              <a:t>Interventie Perspectief op Werk (POW)</a:t>
            </a: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DAF53-81FE-4724-982C-69B5E9E57FF3}" type="slidenum">
              <a:rPr kumimoji="0" lang="nl-NL" sz="1200" b="0" i="0" u="none" strike="noStrike" kern="1200" cap="none" spc="0" normalizeH="0" baseline="0" noProof="0" smtClean="0">
                <a:ln>
                  <a:noFill/>
                </a:ln>
                <a:solidFill>
                  <a:srgbClr val="0B43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srgbClr val="0B4371">
                  <a:tint val="75000"/>
                </a:srgbClr>
              </a:solidFill>
              <a:effectLst/>
              <a:uLnTx/>
              <a:uFillTx/>
              <a:latin typeface="Calibri"/>
              <a:ea typeface="+mn-ea"/>
              <a:cs typeface="+mn-cs"/>
            </a:endParaRPr>
          </a:p>
        </p:txBody>
      </p:sp>
      <p:sp>
        <p:nvSpPr>
          <p:cNvPr id="17" name="Rechthoek 7">
            <a:extLst>
              <a:ext uri="{FF2B5EF4-FFF2-40B4-BE49-F238E27FC236}">
                <a16:creationId xmlns:a16="http://schemas.microsoft.com/office/drawing/2014/main" id="{F970D665-A668-4041-A0CE-C53CED943BDD}"/>
              </a:ext>
            </a:extLst>
          </p:cNvPr>
          <p:cNvSpPr>
            <a:spLocks noChangeArrowheads="1"/>
          </p:cNvSpPr>
          <p:nvPr/>
        </p:nvSpPr>
        <p:spPr bwMode="auto">
          <a:xfrm>
            <a:off x="467544" y="1190383"/>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3" name="Tekstvak 2">
            <a:extLst>
              <a:ext uri="{FF2B5EF4-FFF2-40B4-BE49-F238E27FC236}">
                <a16:creationId xmlns:a16="http://schemas.microsoft.com/office/drawing/2014/main" id="{DA9BFDC9-F5A5-40CA-B06C-EB1C0F554163}"/>
              </a:ext>
            </a:extLst>
          </p:cNvPr>
          <p:cNvSpPr txBox="1"/>
          <p:nvPr/>
        </p:nvSpPr>
        <p:spPr>
          <a:xfrm>
            <a:off x="383966" y="1391279"/>
            <a:ext cx="8148473" cy="66787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Ontwikkeld in samenwerkingsverband Falke &amp; Verbaan – 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7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Gebaseerd op methodiek, die al ruim 20 jaar effectief wordt ingezet om langdurig werklozen te bewegen en activeren richting werk (effectiviteitsfactor 2,5-3)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7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POW bestaat uit: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5 workshops van ca. 3-3,5 uur voor medewerkers in langdurig verzuim (zie volgende sheet)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Kick-off en evaluatie met afvaardiging hoger management en direct-leidinggevenden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7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POW richt zich op het versterken van de medewerker om zelf regie te pakken in zijn re-integratie traject en nieuw perspectief te creëren op duurzame werkhervatting. Door: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Het versterken van vertrouwen in eigen kunnen;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Het versterken van het probleemoplossend vermogen;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Inzicht geven in de eigen invloedsfeer;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Inzicht geven in hoe om te gaan met tegenslagen en belemmeringen.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700" dirty="0">
              <a:solidFill>
                <a:srgbClr val="000000"/>
              </a:solidFill>
              <a:latin typeface="Calibri"/>
            </a:endParaRPr>
          </a:p>
          <a:p>
            <a:pPr marL="265113" marR="0" lvl="1"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srgbClr val="000000"/>
                </a:solidFill>
                <a:effectLst/>
                <a:uLnTx/>
                <a:uFillTx/>
                <a:latin typeface="Calibri"/>
                <a:ea typeface="+mn-ea"/>
                <a:cs typeface="+mn-cs"/>
              </a:rPr>
              <a:t>De workshops worden begeleid door gecertificeerde</a:t>
            </a:r>
            <a:r>
              <a:rPr kumimoji="0" lang="nl-NL" sz="1700" b="0" i="0" u="none" strike="noStrike" kern="1200" cap="none" spc="0" normalizeH="0" noProof="0" dirty="0">
                <a:ln>
                  <a:noFill/>
                </a:ln>
                <a:solidFill>
                  <a:srgbClr val="000000"/>
                </a:solidFill>
                <a:effectLst/>
                <a:uLnTx/>
                <a:uFillTx/>
                <a:latin typeface="Calibri"/>
                <a:ea typeface="+mn-ea"/>
                <a:cs typeface="+mn-cs"/>
              </a:rPr>
              <a:t> trainers van Falke &amp; Verbaan</a:t>
            </a:r>
            <a:endParaRPr kumimoji="0" lang="nl-NL" sz="1700" b="0" i="0" u="none" strike="noStrike" kern="1200" cap="none" spc="0" normalizeH="0" baseline="0" noProof="0" dirty="0">
              <a:ln>
                <a:noFill/>
              </a:ln>
              <a:solidFill>
                <a:srgbClr val="00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A920B9B8-D1E3-3E03-1C12-5F36DEF9F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088" y="366407"/>
            <a:ext cx="1547192" cy="431208"/>
          </a:xfrm>
          <a:prstGeom prst="rect">
            <a:avLst/>
          </a:prstGeom>
        </p:spPr>
      </p:pic>
    </p:spTree>
    <p:extLst>
      <p:ext uri="{BB962C8B-B14F-4D97-AF65-F5344CB8AC3E}">
        <p14:creationId xmlns:p14="http://schemas.microsoft.com/office/powerpoint/2010/main" val="4206696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9F379-50BF-22D1-6F13-FA2D5B1EBEB6}"/>
            </a:ext>
          </a:extLst>
        </p:cNvPr>
        <p:cNvGrpSpPr/>
        <p:nvPr/>
      </p:nvGrpSpPr>
      <p:grpSpPr>
        <a:xfrm>
          <a:off x="0" y="0"/>
          <a:ext cx="0" cy="0"/>
          <a:chOff x="0" y="0"/>
          <a:chExt cx="0" cy="0"/>
        </a:xfrm>
      </p:grpSpPr>
      <p:sp>
        <p:nvSpPr>
          <p:cNvPr id="19" name="Titel 18">
            <a:extLst>
              <a:ext uri="{FF2B5EF4-FFF2-40B4-BE49-F238E27FC236}">
                <a16:creationId xmlns:a16="http://schemas.microsoft.com/office/drawing/2014/main" id="{8BF1699D-7A07-C65B-48EC-77AE075B0602}"/>
              </a:ext>
            </a:extLst>
          </p:cNvPr>
          <p:cNvSpPr>
            <a:spLocks noGrp="1"/>
          </p:cNvSpPr>
          <p:nvPr>
            <p:ph type="title"/>
          </p:nvPr>
        </p:nvSpPr>
        <p:spPr>
          <a:xfrm>
            <a:off x="446856" y="523152"/>
            <a:ext cx="8229600" cy="1143000"/>
          </a:xfrm>
        </p:spPr>
        <p:txBody>
          <a:bodyPr vert="horz" lIns="0" rIns="0">
            <a:normAutofit/>
          </a:bodyPr>
          <a:lstStyle/>
          <a:p>
            <a:pPr algn="l"/>
            <a:r>
              <a:rPr lang="nl-NL" sz="2800" dirty="0"/>
              <a:t>Monitoring werkhervatting na POW (N&gt;1500)</a:t>
            </a:r>
            <a:br>
              <a:rPr lang="nl-NL" sz="2800" dirty="0"/>
            </a:br>
            <a:endParaRPr lang="nl-NL" altLang="nl-NL" sz="2800" dirty="0">
              <a:solidFill>
                <a:srgbClr val="014174"/>
              </a:solidFill>
            </a:endParaRPr>
          </a:p>
        </p:txBody>
      </p:sp>
      <p:sp>
        <p:nvSpPr>
          <p:cNvPr id="17" name="Rechthoek 7">
            <a:extLst>
              <a:ext uri="{FF2B5EF4-FFF2-40B4-BE49-F238E27FC236}">
                <a16:creationId xmlns:a16="http://schemas.microsoft.com/office/drawing/2014/main" id="{A1880AD7-B6A4-E85A-F0B4-D19F1DD899CE}"/>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8" name="Tijdelijke aanduiding voor dianummer 17">
            <a:extLst>
              <a:ext uri="{FF2B5EF4-FFF2-40B4-BE49-F238E27FC236}">
                <a16:creationId xmlns:a16="http://schemas.microsoft.com/office/drawing/2014/main" id="{58747D7E-B777-0328-CAE2-5ABA3534E5EE}"/>
              </a:ext>
            </a:extLst>
          </p:cNvPr>
          <p:cNvSpPr>
            <a:spLocks noGrp="1"/>
          </p:cNvSpPr>
          <p:nvPr>
            <p:ph type="sldNum" sz="quarter" idx="12"/>
          </p:nvPr>
        </p:nvSpPr>
        <p:spPr>
          <a:xfrm>
            <a:off x="6516216" y="6492875"/>
            <a:ext cx="2133600" cy="365125"/>
          </a:xfrm>
        </p:spPr>
        <p:txBody>
          <a:bodyPr/>
          <a:lstStyle/>
          <a:p>
            <a:fld id="{943DAF53-81FE-4724-982C-69B5E9E57FF3}" type="slidenum">
              <a:rPr lang="nl-NL" smtClean="0"/>
              <a:pPr/>
              <a:t>29</a:t>
            </a:fld>
            <a:endParaRPr lang="nl-NL"/>
          </a:p>
        </p:txBody>
      </p:sp>
      <p:pic>
        <p:nvPicPr>
          <p:cNvPr id="3" name="Afbeelding 2">
            <a:extLst>
              <a:ext uri="{FF2B5EF4-FFF2-40B4-BE49-F238E27FC236}">
                <a16:creationId xmlns:a16="http://schemas.microsoft.com/office/drawing/2014/main" id="{EE5786D6-4BFB-7238-EABD-0B6AB7670D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pic>
        <p:nvPicPr>
          <p:cNvPr id="7" name="Afbeelding 6" descr="Afbeelding met tekst, schermopname, diagram, nummer&#10;&#10;Automatisch gegenereerde beschrijving">
            <a:extLst>
              <a:ext uri="{FF2B5EF4-FFF2-40B4-BE49-F238E27FC236}">
                <a16:creationId xmlns:a16="http://schemas.microsoft.com/office/drawing/2014/main" id="{17B01755-B073-B9EB-2C82-80DB45B9B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413953"/>
            <a:ext cx="4793464" cy="4901669"/>
          </a:xfrm>
          <a:prstGeom prst="rect">
            <a:avLst/>
          </a:prstGeom>
        </p:spPr>
      </p:pic>
      <p:pic>
        <p:nvPicPr>
          <p:cNvPr id="9" name="Afbeelding 8" descr="Afbeelding met tekst, schermopname, lijn, Lettertype&#10;&#10;Automatisch gegenereerde beschrijving">
            <a:extLst>
              <a:ext uri="{FF2B5EF4-FFF2-40B4-BE49-F238E27FC236}">
                <a16:creationId xmlns:a16="http://schemas.microsoft.com/office/drawing/2014/main" id="{D0FC5F99-BE5D-B183-909C-9DB1EC2D8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3" y="1493413"/>
            <a:ext cx="4276511" cy="3950634"/>
          </a:xfrm>
          <a:prstGeom prst="rect">
            <a:avLst/>
          </a:prstGeom>
        </p:spPr>
      </p:pic>
    </p:spTree>
    <p:extLst>
      <p:ext uri="{BB962C8B-B14F-4D97-AF65-F5344CB8AC3E}">
        <p14:creationId xmlns:p14="http://schemas.microsoft.com/office/powerpoint/2010/main" val="119865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7B7D-9C9C-A0B6-EB11-DC37A014716A}"/>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2EE7B5EA-B405-D763-6F67-1F2D16EC0F0A}"/>
              </a:ext>
            </a:extLst>
          </p:cNvPr>
          <p:cNvSpPr>
            <a:spLocks noChangeArrowheads="1"/>
          </p:cNvSpPr>
          <p:nvPr/>
        </p:nvSpPr>
        <p:spPr bwMode="auto">
          <a:xfrm>
            <a:off x="459383" y="126471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0" name="Tijdelijke aanduiding voor inhoud 2">
            <a:extLst>
              <a:ext uri="{FF2B5EF4-FFF2-40B4-BE49-F238E27FC236}">
                <a16:creationId xmlns:a16="http://schemas.microsoft.com/office/drawing/2014/main" id="{13730643-7416-5B3E-FF39-31745C713AEA}"/>
              </a:ext>
            </a:extLst>
          </p:cNvPr>
          <p:cNvSpPr txBox="1">
            <a:spLocks/>
          </p:cNvSpPr>
          <p:nvPr/>
        </p:nvSpPr>
        <p:spPr>
          <a:xfrm>
            <a:off x="431303" y="1556792"/>
            <a:ext cx="7885113" cy="4256088"/>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Volledig publiek georganiseerd: verzuim en </a:t>
            </a:r>
            <a:r>
              <a:rPr lang="nl-NL" dirty="0" err="1">
                <a:solidFill>
                  <a:schemeClr val="accent1">
                    <a:lumMod val="50000"/>
                  </a:schemeClr>
                </a:solidFill>
                <a:latin typeface="Calibri" pitchFamily="34" charset="0"/>
                <a:cs typeface="Verdana"/>
              </a:rPr>
              <a:t>arbo</a:t>
            </a:r>
            <a:r>
              <a:rPr lang="nl-NL" dirty="0">
                <a:solidFill>
                  <a:schemeClr val="accent1">
                    <a:lumMod val="50000"/>
                  </a:schemeClr>
                </a:solidFill>
                <a:latin typeface="Calibri" pitchFamily="34" charset="0"/>
                <a:cs typeface="Verdana"/>
              </a:rPr>
              <a:t> wettelijk gescheiden</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Bedrijfsgezondheidszorg alleen wettelijk geregeld voor bedrijven &gt; 600 medewerkers via een externe bedrijfsgezondheidsdienst</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Enkele sectorale bedrijfsgezondheidsdiensten (bouw en agrarische sector)</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Sociale zekerheid (ziekengeld verzekering en verzuimbegeleiding) ondergebracht bij Gemeenschappelijk Administratie Kantoor (GAK) en zelf administratieve bedrijfsverenigingen</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Verzuim en arbeidsongeschiktheid zijn economisch gezien een groot probleem</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Lubbers (premier) ‘Nederland is ziek’</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en-US" dirty="0">
              <a:solidFill>
                <a:schemeClr val="accent1">
                  <a:lumMod val="50000"/>
                </a:schemeClr>
              </a:solidFill>
              <a:latin typeface="Calibri" pitchFamily="34" charset="0"/>
              <a:cs typeface="Verdana"/>
            </a:endParaRPr>
          </a:p>
        </p:txBody>
      </p:sp>
      <p:sp>
        <p:nvSpPr>
          <p:cNvPr id="11" name="Titel 1">
            <a:extLst>
              <a:ext uri="{FF2B5EF4-FFF2-40B4-BE49-F238E27FC236}">
                <a16:creationId xmlns:a16="http://schemas.microsoft.com/office/drawing/2014/main" id="{35A3580B-FD71-B761-985B-A035CF612FF4}"/>
              </a:ext>
            </a:extLst>
          </p:cNvPr>
          <p:cNvSpPr txBox="1">
            <a:spLocks/>
          </p:cNvSpPr>
          <p:nvPr/>
        </p:nvSpPr>
        <p:spPr>
          <a:xfrm>
            <a:off x="224673" y="742648"/>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Het sociale zekerheids- en </a:t>
            </a:r>
            <a:r>
              <a:rPr kumimoji="0" lang="nl-NL" sz="2800" i="0" u="none" strike="noStrike" kern="0" spc="100" normalizeH="0" baseline="0" noProof="0" dirty="0" err="1">
                <a:ln>
                  <a:noFill/>
                </a:ln>
                <a:solidFill>
                  <a:srgbClr val="014174"/>
                </a:solidFill>
                <a:effectLst/>
                <a:uLnTx/>
                <a:uFillTx/>
                <a:latin typeface="Calibri" pitchFamily="34" charset="0"/>
                <a:ea typeface="+mj-ea"/>
                <a:cs typeface="ＭＳ Ｐゴシック" charset="0"/>
              </a:rPr>
              <a:t>arbostelsel</a:t>
            </a: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(&lt;1992)</a:t>
            </a:r>
          </a:p>
        </p:txBody>
      </p:sp>
      <p:pic>
        <p:nvPicPr>
          <p:cNvPr id="2" name="Afbeelding 1">
            <a:extLst>
              <a:ext uri="{FF2B5EF4-FFF2-40B4-BE49-F238E27FC236}">
                <a16:creationId xmlns:a16="http://schemas.microsoft.com/office/drawing/2014/main" id="{ECEB9654-323F-183C-6192-A012069AA3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173" y="346455"/>
            <a:ext cx="1581150" cy="438150"/>
          </a:xfrm>
          <a:prstGeom prst="rect">
            <a:avLst/>
          </a:prstGeom>
          <a:noFill/>
          <a:ln>
            <a:noFill/>
          </a:ln>
        </p:spPr>
      </p:pic>
    </p:spTree>
    <p:extLst>
      <p:ext uri="{BB962C8B-B14F-4D97-AF65-F5344CB8AC3E}">
        <p14:creationId xmlns:p14="http://schemas.microsoft.com/office/powerpoint/2010/main" val="5410162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7F1A-C727-D4C0-0147-38475B285A9C}"/>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D80ED372-7D2D-140F-A881-81E4DAF003F3}"/>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a:extLst>
              <a:ext uri="{FF2B5EF4-FFF2-40B4-BE49-F238E27FC236}">
                <a16:creationId xmlns:a16="http://schemas.microsoft.com/office/drawing/2014/main" id="{E90C6717-05C9-50A3-AAFD-2342486A3DC9}"/>
              </a:ext>
            </a:extLst>
          </p:cNvPr>
          <p:cNvSpPr txBox="1"/>
          <p:nvPr/>
        </p:nvSpPr>
        <p:spPr>
          <a:xfrm>
            <a:off x="647564" y="1497014"/>
            <a:ext cx="7920880" cy="923330"/>
          </a:xfrm>
          <a:prstGeom prst="rect">
            <a:avLst/>
          </a:prstGeom>
          <a:noFill/>
        </p:spPr>
        <p:txBody>
          <a:bodyPr wrap="square" rtlCol="0">
            <a:spAutoFit/>
          </a:bodyPr>
          <a:lstStyle/>
          <a:p>
            <a:pPr marL="342900" indent="-342900">
              <a:buFont typeface="Arial" pitchFamily="34" charset="0"/>
              <a:buChar char="•"/>
            </a:pPr>
            <a:endParaRPr lang="nl-NL" dirty="0">
              <a:latin typeface="Calibri Light" panose="020F0302020204030204" pitchFamily="34" charset="0"/>
              <a:cs typeface="Calibri Light" panose="020F0302020204030204" pitchFamily="34" charset="0"/>
            </a:endParaRPr>
          </a:p>
          <a:p>
            <a:pPr marL="342900" indent="-342900"/>
            <a:endParaRPr lang="nl-NL" dirty="0">
              <a:latin typeface="Calibri Light" panose="020F0302020204030204" pitchFamily="34" charset="0"/>
              <a:cs typeface="Calibri Light" panose="020F0302020204030204" pitchFamily="34" charset="0"/>
            </a:endParaRPr>
          </a:p>
          <a:p>
            <a:pPr marL="342900" indent="-342900"/>
            <a:endParaRPr lang="nl-NL" dirty="0">
              <a:latin typeface="Calibri Light" panose="020F0302020204030204" pitchFamily="34" charset="0"/>
              <a:cs typeface="Calibri Light" panose="020F0302020204030204" pitchFamily="34" charset="0"/>
            </a:endParaRPr>
          </a:p>
        </p:txBody>
      </p:sp>
      <p:sp>
        <p:nvSpPr>
          <p:cNvPr id="10" name="Tijdelijke aanduiding voor inhoud 2">
            <a:extLst>
              <a:ext uri="{FF2B5EF4-FFF2-40B4-BE49-F238E27FC236}">
                <a16:creationId xmlns:a16="http://schemas.microsoft.com/office/drawing/2014/main" id="{8F57BFBD-DBCF-957A-C6F3-19C2C4B2FA59}"/>
              </a:ext>
            </a:extLst>
          </p:cNvPr>
          <p:cNvSpPr txBox="1">
            <a:spLocks/>
          </p:cNvSpPr>
          <p:nvPr/>
        </p:nvSpPr>
        <p:spPr>
          <a:xfrm>
            <a:off x="431303" y="1405160"/>
            <a:ext cx="7885113" cy="4256088"/>
          </a:xfrm>
          <a:prstGeom prst="rect">
            <a:avLst/>
          </a:prstGeom>
        </p:spPr>
        <p:txBody>
          <a:bodyPr/>
          <a:lstStyle/>
          <a:p>
            <a:pPr marL="0" marR="0" lvl="0" indent="0" algn="l" defTabSz="914400" rtl="0" eaLnBrk="1" fontAlgn="base" latinLnBrk="0" hangingPunct="1">
              <a:lnSpc>
                <a:spcPct val="120000"/>
              </a:lnSpc>
              <a:spcBef>
                <a:spcPct val="20000"/>
              </a:spcBef>
              <a:spcAft>
                <a:spcPct val="0"/>
              </a:spcAft>
              <a:buClrTx/>
              <a:buSzTx/>
              <a:tabLst/>
              <a:defRPr/>
            </a:pPr>
            <a:r>
              <a:rPr lang="nl-NL" b="1" dirty="0">
                <a:solidFill>
                  <a:schemeClr val="accent1">
                    <a:lumMod val="50000"/>
                  </a:schemeClr>
                </a:solidFill>
                <a:ea typeface="+mn-ea"/>
                <a:cs typeface="Verdana"/>
              </a:rPr>
              <a:t>Wij onderscheiden twee soorten arbodienstverleners:</a:t>
            </a:r>
          </a:p>
          <a:p>
            <a:pPr marL="0" marR="0" lvl="0" indent="0" algn="l" defTabSz="914400" rtl="0" eaLnBrk="1" fontAlgn="base" latinLnBrk="0" hangingPunct="1">
              <a:lnSpc>
                <a:spcPct val="120000"/>
              </a:lnSpc>
              <a:spcBef>
                <a:spcPct val="20000"/>
              </a:spcBef>
              <a:spcAft>
                <a:spcPct val="0"/>
              </a:spcAft>
              <a:buClrTx/>
              <a:buSzTx/>
              <a:tabLst/>
              <a:defRPr/>
            </a:pPr>
            <a:endParaRPr lang="en-US" b="1" dirty="0">
              <a:ea typeface="+mn-ea"/>
              <a:cs typeface="Verdana"/>
            </a:endParaRPr>
          </a:p>
          <a:p>
            <a:pPr marL="457200" indent="-457200">
              <a:buFont typeface="+mj-lt"/>
              <a:buAutoNum type="arabicPeriod"/>
            </a:pPr>
            <a:r>
              <a:rPr lang="nl-NL" dirty="0">
                <a:solidFill>
                  <a:srgbClr val="000000"/>
                </a:solidFill>
                <a:cs typeface="Calibri Light" panose="020F0302020204030204" pitchFamily="34" charset="0"/>
              </a:rPr>
              <a:t>SBCA Gecertificeerde arbodiensten</a:t>
            </a:r>
          </a:p>
          <a:p>
            <a:pPr marL="457200" indent="-457200">
              <a:buFont typeface="+mj-lt"/>
              <a:buAutoNum type="arabicPeriod"/>
            </a:pPr>
            <a:endParaRPr lang="nl-NL" dirty="0">
              <a:solidFill>
                <a:srgbClr val="000000"/>
              </a:solidFill>
              <a:cs typeface="Calibri Light" panose="020F0302020204030204" pitchFamily="34" charset="0"/>
            </a:endParaRPr>
          </a:p>
          <a:p>
            <a:pPr marL="457200" indent="-457200">
              <a:buFont typeface="+mj-lt"/>
              <a:buAutoNum type="arabicPeriod"/>
            </a:pPr>
            <a:r>
              <a:rPr lang="nl-NL" dirty="0">
                <a:solidFill>
                  <a:srgbClr val="000000"/>
                </a:solidFill>
                <a:cs typeface="Calibri Light" panose="020F0302020204030204" pitchFamily="34" charset="0"/>
              </a:rPr>
              <a:t>Overige dienstverleners</a:t>
            </a:r>
          </a:p>
        </p:txBody>
      </p:sp>
      <p:sp>
        <p:nvSpPr>
          <p:cNvPr id="11" name="Titel 1">
            <a:extLst>
              <a:ext uri="{FF2B5EF4-FFF2-40B4-BE49-F238E27FC236}">
                <a16:creationId xmlns:a16="http://schemas.microsoft.com/office/drawing/2014/main" id="{8105E1E3-02FC-E13B-349F-2F2046F0F3BC}"/>
              </a:ext>
            </a:extLst>
          </p:cNvPr>
          <p:cNvSpPr txBox="1">
            <a:spLocks/>
          </p:cNvSpPr>
          <p:nvPr/>
        </p:nvSpPr>
        <p:spPr>
          <a:xfrm>
            <a:off x="35496" y="708534"/>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kern="0" spc="100" dirty="0">
                <a:solidFill>
                  <a:srgbClr val="014174"/>
                </a:solidFill>
                <a:latin typeface="Calibri" pitchFamily="34" charset="0"/>
                <a:ea typeface="+mj-ea"/>
                <a:cs typeface="ＭＳ Ｐゴシック" charset="0"/>
              </a:rPr>
              <a:t>Arbodienstverleners</a:t>
            </a:r>
            <a:endPar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endParaRPr>
          </a:p>
        </p:txBody>
      </p:sp>
      <p:pic>
        <p:nvPicPr>
          <p:cNvPr id="2" name="Afbeelding 1">
            <a:extLst>
              <a:ext uri="{FF2B5EF4-FFF2-40B4-BE49-F238E27FC236}">
                <a16:creationId xmlns:a16="http://schemas.microsoft.com/office/drawing/2014/main" id="{273965D8-DCF8-37E1-7DCF-02FDCE36D1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071" y="514103"/>
            <a:ext cx="1581150" cy="438150"/>
          </a:xfrm>
          <a:prstGeom prst="rect">
            <a:avLst/>
          </a:prstGeom>
          <a:noFill/>
          <a:ln>
            <a:noFill/>
          </a:ln>
        </p:spPr>
      </p:pic>
    </p:spTree>
    <p:extLst>
      <p:ext uri="{BB962C8B-B14F-4D97-AF65-F5344CB8AC3E}">
        <p14:creationId xmlns:p14="http://schemas.microsoft.com/office/powerpoint/2010/main" val="6896777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0A980-37F8-AF3F-F650-4EC53B5BEC4E}"/>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BDD7F5C4-A163-E50B-75AE-4B98F3FB090F}"/>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8" name="Tekstvak 7">
            <a:extLst>
              <a:ext uri="{FF2B5EF4-FFF2-40B4-BE49-F238E27FC236}">
                <a16:creationId xmlns:a16="http://schemas.microsoft.com/office/drawing/2014/main" id="{7D2B342C-98CA-CF95-A0CC-161B4C4F634F}"/>
              </a:ext>
            </a:extLst>
          </p:cNvPr>
          <p:cNvSpPr txBox="1"/>
          <p:nvPr/>
        </p:nvSpPr>
        <p:spPr>
          <a:xfrm>
            <a:off x="327288" y="1494470"/>
            <a:ext cx="7920880" cy="9848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2200" b="1" i="0" u="none" strike="noStrike" kern="1200" cap="none" spc="0" normalizeH="0" baseline="0" noProof="0" dirty="0">
              <a:ln>
                <a:noFill/>
              </a:ln>
              <a:solidFill>
                <a:srgbClr val="007272">
                  <a:lumMod val="50000"/>
                </a:srgbClr>
              </a:solidFill>
              <a:effectLst/>
              <a:uLnTx/>
              <a:uFillTx/>
              <a:latin typeface="Calibri" pitchFamily="34" charset="0"/>
              <a:ea typeface="+mn-ea"/>
              <a:cs typeface="Verdana"/>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B4371"/>
              </a:solidFill>
              <a:effectLst/>
              <a:uLnTx/>
              <a:uFillTx/>
              <a:latin typeface="Calibri"/>
              <a:ea typeface="+mn-ea"/>
              <a:cs typeface="+mn-cs"/>
            </a:endParaRPr>
          </a:p>
        </p:txBody>
      </p:sp>
      <p:sp>
        <p:nvSpPr>
          <p:cNvPr id="10" name="Tijdelijke aanduiding voor inhoud 2">
            <a:extLst>
              <a:ext uri="{FF2B5EF4-FFF2-40B4-BE49-F238E27FC236}">
                <a16:creationId xmlns:a16="http://schemas.microsoft.com/office/drawing/2014/main" id="{A668C34B-3E68-6144-A53C-6928391C6127}"/>
              </a:ext>
            </a:extLst>
          </p:cNvPr>
          <p:cNvSpPr txBox="1">
            <a:spLocks/>
          </p:cNvSpPr>
          <p:nvPr/>
        </p:nvSpPr>
        <p:spPr>
          <a:xfrm>
            <a:off x="431303" y="1494470"/>
            <a:ext cx="7885113" cy="4256088"/>
          </a:xfrm>
          <a:prstGeom prst="rect">
            <a:avLst/>
          </a:prstGeom>
        </p:spPr>
        <p: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Zorg van de Zaak netwerk (DNA ,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Aditum</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Skils</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Margolin</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Ergatis</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Shared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Ambition</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 P5com, Falke &amp; Verbaan,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Brout</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Paradigma gr</a:t>
            </a:r>
            <a:r>
              <a:rPr lang="nl-NL" dirty="0">
                <a:solidFill>
                  <a:srgbClr val="000000"/>
                </a:solidFill>
                <a:latin typeface="Calibri"/>
                <a:cs typeface="Calibri Light" panose="020F0302020204030204" pitchFamily="34" charset="0"/>
              </a:rPr>
              <a:t>oe</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p (De Arbodienst, Immediator,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Psion</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Resolu</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GetFit</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etc</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457200" indent="-457200">
              <a:buFont typeface="+mj-lt"/>
              <a:buAutoNum type="arabicPeriod"/>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Human Total Care (HCC,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Arboned</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Arbo Unie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Belife</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Verbanen</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MKBasics</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KR8werk)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Prevermo</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(Rienks , Bedrijfspoli,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Capability</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Amplooi</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Nolost</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Aquilum</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Eguilar</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Medicum, Welke,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Ardeo</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 Schakel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etc</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br>
              <a:rPr kumimoji="0" lang="nl-NL" sz="1800" b="0" i="0" u="none" strike="noStrike" kern="1200" cap="none" spc="0" normalizeH="0" baseline="0" noProof="0" dirty="0">
                <a:ln>
                  <a:noFill/>
                </a:ln>
                <a:solidFill>
                  <a:srgbClr val="000000"/>
                </a:solidFill>
                <a:effectLst/>
                <a:uLnTx/>
                <a:uFillTx/>
                <a:latin typeface="Calibri"/>
                <a:ea typeface="+mn-ea"/>
                <a:cs typeface="+mn-cs"/>
              </a:rPr>
            </a:b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Calibri"/>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p:txBody>
      </p:sp>
      <p:pic>
        <p:nvPicPr>
          <p:cNvPr id="2" name="Afbeelding 1">
            <a:extLst>
              <a:ext uri="{FF2B5EF4-FFF2-40B4-BE49-F238E27FC236}">
                <a16:creationId xmlns:a16="http://schemas.microsoft.com/office/drawing/2014/main" id="{B49C1530-6BE2-B477-C17D-FB519AE43F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071" y="514103"/>
            <a:ext cx="1581150" cy="438150"/>
          </a:xfrm>
          <a:prstGeom prst="rect">
            <a:avLst/>
          </a:prstGeom>
          <a:noFill/>
          <a:ln>
            <a:noFill/>
          </a:ln>
        </p:spPr>
      </p:pic>
      <p:sp>
        <p:nvSpPr>
          <p:cNvPr id="4" name="Tekstvak 3">
            <a:extLst>
              <a:ext uri="{FF2B5EF4-FFF2-40B4-BE49-F238E27FC236}">
                <a16:creationId xmlns:a16="http://schemas.microsoft.com/office/drawing/2014/main" id="{00A66216-3758-FF03-2BFD-3F793B260DA7}"/>
              </a:ext>
            </a:extLst>
          </p:cNvPr>
          <p:cNvSpPr txBox="1"/>
          <p:nvPr/>
        </p:nvSpPr>
        <p:spPr>
          <a:xfrm>
            <a:off x="467544" y="583641"/>
            <a:ext cx="4968552" cy="523220"/>
          </a:xfrm>
          <a:prstGeom prst="rect">
            <a:avLst/>
          </a:prstGeom>
          <a:noFill/>
        </p:spPr>
        <p:txBody>
          <a:bodyPr wrap="square" rtlCol="0">
            <a:spAutoFit/>
          </a:bodyPr>
          <a:lstStyle/>
          <a:p>
            <a:r>
              <a:rPr lang="en-US" sz="2800" dirty="0" err="1"/>
              <a:t>Arboconglomeraten</a:t>
            </a:r>
            <a:endParaRPr lang="nl-NL" sz="2800" dirty="0"/>
          </a:p>
        </p:txBody>
      </p:sp>
    </p:spTree>
    <p:extLst>
      <p:ext uri="{BB962C8B-B14F-4D97-AF65-F5344CB8AC3E}">
        <p14:creationId xmlns:p14="http://schemas.microsoft.com/office/powerpoint/2010/main" val="15726149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0" name="Tijdelijke aanduiding voor inhoud 2"/>
          <p:cNvSpPr txBox="1">
            <a:spLocks/>
          </p:cNvSpPr>
          <p:nvPr/>
        </p:nvSpPr>
        <p:spPr>
          <a:xfrm>
            <a:off x="395536" y="1405160"/>
            <a:ext cx="7885113" cy="4256088"/>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Parcom</a:t>
            </a: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Mentha</a:t>
            </a: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 </a:t>
            </a: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Capital</a:t>
            </a: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Karmijn Kapitaal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Delta Equity Partners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Ecart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srgbClr val="000000"/>
                </a:solidFill>
                <a:effectLst/>
                <a:uLnTx/>
                <a:uFillTx/>
                <a:latin typeface="Calibri"/>
                <a:ea typeface="+mn-ea"/>
                <a:cs typeface="Calibri Light" panose="020F0302020204030204" pitchFamily="34" charset="0"/>
              </a:rPr>
              <a:t>Castix</a:t>
            </a: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b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p:txBody>
      </p:sp>
      <p:sp>
        <p:nvSpPr>
          <p:cNvPr id="11" name="Titel 1"/>
          <p:cNvSpPr txBox="1">
            <a:spLocks/>
          </p:cNvSpPr>
          <p:nvPr/>
        </p:nvSpPr>
        <p:spPr>
          <a:xfrm>
            <a:off x="107504" y="664235"/>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0" cap="none" spc="100" normalizeH="0" baseline="0" noProof="0" dirty="0">
                <a:ln>
                  <a:noFill/>
                </a:ln>
                <a:solidFill>
                  <a:srgbClr val="014174"/>
                </a:solidFill>
                <a:effectLst/>
                <a:uLnTx/>
                <a:uFillTx/>
                <a:latin typeface="Calibri" pitchFamily="34" charset="0"/>
                <a:ea typeface="+mn-ea"/>
                <a:cs typeface="ＭＳ Ｐゴシック" charset="0"/>
              </a:rPr>
              <a:t>   Private equity in de </a:t>
            </a:r>
            <a:r>
              <a:rPr kumimoji="0" lang="nl-NL" sz="2800" b="0" i="0" u="none" strike="noStrike" kern="0" cap="none" spc="100" normalizeH="0" baseline="0" noProof="0" dirty="0" err="1">
                <a:ln>
                  <a:noFill/>
                </a:ln>
                <a:solidFill>
                  <a:srgbClr val="014174"/>
                </a:solidFill>
                <a:effectLst/>
                <a:uLnTx/>
                <a:uFillTx/>
                <a:latin typeface="Calibri" pitchFamily="34" charset="0"/>
                <a:ea typeface="+mn-ea"/>
                <a:cs typeface="ＭＳ Ｐゴシック" charset="0"/>
              </a:rPr>
              <a:t>arbomarkt</a:t>
            </a:r>
            <a:endParaRPr kumimoji="0" lang="nl-NL" sz="2800" b="0" i="0" u="none" strike="noStrike" kern="0" cap="none" spc="100" normalizeH="0" baseline="0" noProof="0" dirty="0">
              <a:ln>
                <a:noFill/>
              </a:ln>
              <a:solidFill>
                <a:srgbClr val="0B4371"/>
              </a:solidFill>
              <a:effectLst/>
              <a:uLnTx/>
              <a:uFillTx/>
              <a:latin typeface="Calibri" pitchFamily="34" charset="0"/>
              <a:ea typeface="+mn-ea"/>
              <a:cs typeface="ＭＳ Ｐゴシック" charset="0"/>
            </a:endParaRPr>
          </a:p>
        </p:txBody>
      </p:sp>
      <p:pic>
        <p:nvPicPr>
          <p:cNvPr id="2" name="Afbeelding 1">
            <a:extLst>
              <a:ext uri="{FF2B5EF4-FFF2-40B4-BE49-F238E27FC236}">
                <a16:creationId xmlns:a16="http://schemas.microsoft.com/office/drawing/2014/main" id="{27CF5ECD-8E89-E7D4-916C-982E1B9C0C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071" y="514103"/>
            <a:ext cx="1581150" cy="438150"/>
          </a:xfrm>
          <a:prstGeom prst="rect">
            <a:avLst/>
          </a:prstGeom>
          <a:noFill/>
          <a:ln>
            <a:noFill/>
          </a:ln>
        </p:spPr>
      </p:pic>
    </p:spTree>
    <p:extLst>
      <p:ext uri="{BB962C8B-B14F-4D97-AF65-F5344CB8AC3E}">
        <p14:creationId xmlns:p14="http://schemas.microsoft.com/office/powerpoint/2010/main" val="14362157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2E0E60-E9D4-EF12-0583-016D4147666A}"/>
              </a:ext>
            </a:extLst>
          </p:cNvPr>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7481" r="7481"/>
          <a:stretch/>
        </p:blipFill>
        <p:spPr bwMode="auto">
          <a:xfrm>
            <a:off x="3131840" y="1267185"/>
            <a:ext cx="6067139" cy="508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a:extLst>
              <a:ext uri="{FF2B5EF4-FFF2-40B4-BE49-F238E27FC236}">
                <a16:creationId xmlns:a16="http://schemas.microsoft.com/office/drawing/2014/main" id="{831F8FF2-7EDF-7A2C-3529-C176714FAB12}"/>
              </a:ext>
            </a:extLst>
          </p:cNvPr>
          <p:cNvSpPr txBox="1"/>
          <p:nvPr/>
        </p:nvSpPr>
        <p:spPr>
          <a:xfrm>
            <a:off x="487020" y="1771402"/>
            <a:ext cx="32403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E42E87"/>
                </a:solidFill>
                <a:effectLst/>
                <a:uLnTx/>
                <a:uFillTx/>
                <a:latin typeface="Calibri"/>
                <a:ea typeface="+mn-ea"/>
                <a:cs typeface="+mn-cs"/>
              </a:rPr>
              <a:t>Het bedrijfsgezondheidsnetwerk voor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E42E87"/>
                </a:solidFill>
                <a:effectLst/>
                <a:uLnTx/>
                <a:uFillTx/>
                <a:latin typeface="Calibri"/>
                <a:ea typeface="+mn-ea"/>
                <a:cs typeface="+mn-cs"/>
              </a:rPr>
              <a:t>werkend Nederland</a:t>
            </a:r>
          </a:p>
        </p:txBody>
      </p:sp>
      <p:sp>
        <p:nvSpPr>
          <p:cNvPr id="2" name="Rechthoek 7">
            <a:extLst>
              <a:ext uri="{FF2B5EF4-FFF2-40B4-BE49-F238E27FC236}">
                <a16:creationId xmlns:a16="http://schemas.microsoft.com/office/drawing/2014/main" id="{F4BF153F-BF37-AD4A-CA28-1FAFF1436370}"/>
              </a:ext>
            </a:extLst>
          </p:cNvPr>
          <p:cNvSpPr>
            <a:spLocks noChangeArrowheads="1"/>
          </p:cNvSpPr>
          <p:nvPr/>
        </p:nvSpPr>
        <p:spPr bwMode="auto">
          <a:xfrm>
            <a:off x="487020" y="871289"/>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3" name="Titel 1">
            <a:extLst>
              <a:ext uri="{FF2B5EF4-FFF2-40B4-BE49-F238E27FC236}">
                <a16:creationId xmlns:a16="http://schemas.microsoft.com/office/drawing/2014/main" id="{1D0D7FFD-322E-F39A-40E3-6AF61EB85AE3}"/>
              </a:ext>
            </a:extLst>
          </p:cNvPr>
          <p:cNvSpPr txBox="1">
            <a:spLocks/>
          </p:cNvSpPr>
          <p:nvPr/>
        </p:nvSpPr>
        <p:spPr>
          <a:xfrm>
            <a:off x="23515" y="383071"/>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0" cap="none" spc="100" normalizeH="0" baseline="0" noProof="0" dirty="0">
                <a:ln>
                  <a:noFill/>
                </a:ln>
                <a:solidFill>
                  <a:srgbClr val="014174"/>
                </a:solidFill>
                <a:effectLst/>
                <a:uLnTx/>
                <a:uFillTx/>
                <a:latin typeface="Calibri" pitchFamily="34" charset="0"/>
                <a:ea typeface="+mn-ea"/>
                <a:cs typeface="ＭＳ Ｐゴシック" charset="0"/>
              </a:rPr>
              <a:t>    </a:t>
            </a:r>
            <a:r>
              <a:rPr kumimoji="0" lang="nl-NL" sz="2800" b="0" i="0" u="none" strike="noStrike" kern="1200" cap="none" spc="0" normalizeH="0" baseline="0" noProof="0" dirty="0">
                <a:ln>
                  <a:noFill/>
                </a:ln>
                <a:solidFill>
                  <a:srgbClr val="0B4371"/>
                </a:solidFill>
                <a:effectLst/>
                <a:uLnTx/>
                <a:uFillTx/>
                <a:latin typeface="Calibri"/>
                <a:ea typeface="+mn-ea"/>
                <a:cs typeface="+mn-cs"/>
              </a:rPr>
              <a:t>Zorg van de Zaak</a:t>
            </a:r>
            <a:endParaRPr kumimoji="0" lang="nl-NL" sz="2800" b="0" i="0" u="none" strike="noStrike" kern="0" cap="none" spc="100" normalizeH="0" baseline="0" noProof="0" dirty="0">
              <a:ln>
                <a:noFill/>
              </a:ln>
              <a:solidFill>
                <a:srgbClr val="0B4371"/>
              </a:solidFill>
              <a:effectLst/>
              <a:uLnTx/>
              <a:uFillTx/>
              <a:latin typeface="Calibri" pitchFamily="34" charset="0"/>
              <a:ea typeface="+mn-ea"/>
              <a:cs typeface="ＭＳ Ｐゴシック" charset="0"/>
            </a:endParaRPr>
          </a:p>
        </p:txBody>
      </p:sp>
      <p:pic>
        <p:nvPicPr>
          <p:cNvPr id="5" name="Afbeelding 4">
            <a:extLst>
              <a:ext uri="{FF2B5EF4-FFF2-40B4-BE49-F238E27FC236}">
                <a16:creationId xmlns:a16="http://schemas.microsoft.com/office/drawing/2014/main" id="{37EA218D-B370-3E0C-62A9-66A7B80D26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547" y="188640"/>
            <a:ext cx="1581150" cy="438150"/>
          </a:xfrm>
          <a:prstGeom prst="rect">
            <a:avLst/>
          </a:prstGeom>
          <a:noFill/>
          <a:ln>
            <a:noFill/>
          </a:ln>
        </p:spPr>
      </p:pic>
    </p:spTree>
    <p:extLst>
      <p:ext uri="{BB962C8B-B14F-4D97-AF65-F5344CB8AC3E}">
        <p14:creationId xmlns:p14="http://schemas.microsoft.com/office/powerpoint/2010/main" val="4254801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961F74C-53F8-47EA-8231-6A64EDF71809}"/>
              </a:ext>
            </a:extLst>
          </p:cNvPr>
          <p:cNvSpPr/>
          <p:nvPr/>
        </p:nvSpPr>
        <p:spPr>
          <a:xfrm>
            <a:off x="5848351" y="2257425"/>
            <a:ext cx="2617127" cy="273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D279798D-19C3-4F9E-93C2-CC8E3F277D46}"/>
              </a:ext>
            </a:extLst>
          </p:cNvPr>
          <p:cNvSpPr/>
          <p:nvPr/>
        </p:nvSpPr>
        <p:spPr>
          <a:xfrm>
            <a:off x="588532" y="2138925"/>
            <a:ext cx="8016084" cy="29427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a:extLst>
              <a:ext uri="{FF2B5EF4-FFF2-40B4-BE49-F238E27FC236}">
                <a16:creationId xmlns:a16="http://schemas.microsoft.com/office/drawing/2014/main" id="{25D43317-5A74-447B-A489-9B612BADB6C2}"/>
              </a:ext>
            </a:extLst>
          </p:cNvPr>
          <p:cNvSpPr>
            <a:spLocks noGrp="1"/>
          </p:cNvSpPr>
          <p:nvPr>
            <p:ph type="dt" sz="half" idx="10"/>
          </p:nvPr>
        </p:nvSpPr>
        <p:spPr/>
        <p:txBody>
          <a:bodyPr/>
          <a:lstStyle/>
          <a:p>
            <a:fld id="{F89785DE-0A39-2B43-9A0F-0EABF6B5B2B1}" type="datetime3">
              <a:rPr lang="nl-NL" smtClean="0"/>
              <a:t>11/11/24</a:t>
            </a:fld>
            <a:endParaRPr lang="nl-NL" dirty="0"/>
          </a:p>
        </p:txBody>
      </p:sp>
      <p:sp>
        <p:nvSpPr>
          <p:cNvPr id="30" name="Ovaal 29">
            <a:extLst>
              <a:ext uri="{FF2B5EF4-FFF2-40B4-BE49-F238E27FC236}">
                <a16:creationId xmlns:a16="http://schemas.microsoft.com/office/drawing/2014/main" id="{F7D29725-F0B6-4EE8-A919-0841B050AEF2}"/>
              </a:ext>
            </a:extLst>
          </p:cNvPr>
          <p:cNvSpPr/>
          <p:nvPr/>
        </p:nvSpPr>
        <p:spPr>
          <a:xfrm>
            <a:off x="7406525" y="4689513"/>
            <a:ext cx="1005595" cy="1005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pic>
        <p:nvPicPr>
          <p:cNvPr id="4" name="Afbeelding 3">
            <a:extLst>
              <a:ext uri="{FF2B5EF4-FFF2-40B4-BE49-F238E27FC236}">
                <a16:creationId xmlns:a16="http://schemas.microsoft.com/office/drawing/2014/main" id="{213D1576-CF53-4C7E-B612-A3F806701F1D}"/>
              </a:ext>
            </a:extLst>
          </p:cNvPr>
          <p:cNvPicPr>
            <a:picLocks noChangeAspect="1"/>
          </p:cNvPicPr>
          <p:nvPr/>
        </p:nvPicPr>
        <p:blipFill>
          <a:blip r:embed="rId3"/>
          <a:stretch>
            <a:fillRect/>
          </a:stretch>
        </p:blipFill>
        <p:spPr>
          <a:xfrm>
            <a:off x="588533" y="2141218"/>
            <a:ext cx="5114987" cy="2554445"/>
          </a:xfrm>
          <a:prstGeom prst="rect">
            <a:avLst/>
          </a:prstGeom>
        </p:spPr>
      </p:pic>
      <p:sp>
        <p:nvSpPr>
          <p:cNvPr id="31" name="Rechthoek 30">
            <a:extLst>
              <a:ext uri="{FF2B5EF4-FFF2-40B4-BE49-F238E27FC236}">
                <a16:creationId xmlns:a16="http://schemas.microsoft.com/office/drawing/2014/main" id="{25593A9C-EB21-4634-899C-B0F95119D08D}"/>
              </a:ext>
            </a:extLst>
          </p:cNvPr>
          <p:cNvSpPr/>
          <p:nvPr/>
        </p:nvSpPr>
        <p:spPr>
          <a:xfrm>
            <a:off x="587742" y="4690128"/>
            <a:ext cx="5112786" cy="391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 name="Groep 11">
            <a:extLst>
              <a:ext uri="{FF2B5EF4-FFF2-40B4-BE49-F238E27FC236}">
                <a16:creationId xmlns:a16="http://schemas.microsoft.com/office/drawing/2014/main" id="{7641D71D-E46E-4DE7-AF50-CB4A241125F7}"/>
              </a:ext>
            </a:extLst>
          </p:cNvPr>
          <p:cNvGrpSpPr/>
          <p:nvPr/>
        </p:nvGrpSpPr>
        <p:grpSpPr>
          <a:xfrm>
            <a:off x="1566762" y="4727073"/>
            <a:ext cx="6650837" cy="1005600"/>
            <a:chOff x="437524" y="5458910"/>
            <a:chExt cx="6650837" cy="1005600"/>
          </a:xfrm>
        </p:grpSpPr>
        <p:grpSp>
          <p:nvGrpSpPr>
            <p:cNvPr id="13" name="Groep 12">
              <a:extLst>
                <a:ext uri="{FF2B5EF4-FFF2-40B4-BE49-F238E27FC236}">
                  <a16:creationId xmlns:a16="http://schemas.microsoft.com/office/drawing/2014/main" id="{772E5991-4E52-40C4-9EA4-412A6E1B5A63}"/>
                </a:ext>
              </a:extLst>
            </p:cNvPr>
            <p:cNvGrpSpPr/>
            <p:nvPr/>
          </p:nvGrpSpPr>
          <p:grpSpPr>
            <a:xfrm>
              <a:off x="437524" y="5458910"/>
              <a:ext cx="1005595" cy="1005595"/>
              <a:chOff x="314960" y="4582406"/>
              <a:chExt cx="1176626" cy="1176626"/>
            </a:xfrm>
          </p:grpSpPr>
          <p:sp>
            <p:nvSpPr>
              <p:cNvPr id="26" name="Ovaal 25">
                <a:extLst>
                  <a:ext uri="{FF2B5EF4-FFF2-40B4-BE49-F238E27FC236}">
                    <a16:creationId xmlns:a16="http://schemas.microsoft.com/office/drawing/2014/main" id="{6B16DC53-3480-46D2-8D21-9DE6F2649A18}"/>
                  </a:ext>
                </a:extLst>
              </p:cNvPr>
              <p:cNvSpPr/>
              <p:nvPr/>
            </p:nvSpPr>
            <p:spPr>
              <a:xfrm>
                <a:off x="314960" y="4582406"/>
                <a:ext cx="1176626" cy="1176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27" name="Picture 4" descr="Afbeeldingsresultaat voor arbo unie logo png">
                <a:extLst>
                  <a:ext uri="{FF2B5EF4-FFF2-40B4-BE49-F238E27FC236}">
                    <a16:creationId xmlns:a16="http://schemas.microsoft.com/office/drawing/2014/main" id="{8DAE7F84-BA08-4136-9537-25838ED095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355"/>
              <a:stretch/>
            </p:blipFill>
            <p:spPr bwMode="auto">
              <a:xfrm>
                <a:off x="491994" y="4896533"/>
                <a:ext cx="822557" cy="548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ep 13">
              <a:extLst>
                <a:ext uri="{FF2B5EF4-FFF2-40B4-BE49-F238E27FC236}">
                  <a16:creationId xmlns:a16="http://schemas.microsoft.com/office/drawing/2014/main" id="{6B95B78D-BC8A-4E63-9C74-3219B7A57DB6}"/>
                </a:ext>
              </a:extLst>
            </p:cNvPr>
            <p:cNvGrpSpPr/>
            <p:nvPr/>
          </p:nvGrpSpPr>
          <p:grpSpPr>
            <a:xfrm>
              <a:off x="1599141" y="5458910"/>
              <a:ext cx="1005595" cy="1005595"/>
              <a:chOff x="1560824" y="4582406"/>
              <a:chExt cx="1176626" cy="1176626"/>
            </a:xfrm>
          </p:grpSpPr>
          <p:sp>
            <p:nvSpPr>
              <p:cNvPr id="24" name="Ovaal 23">
                <a:extLst>
                  <a:ext uri="{FF2B5EF4-FFF2-40B4-BE49-F238E27FC236}">
                    <a16:creationId xmlns:a16="http://schemas.microsoft.com/office/drawing/2014/main" id="{B0E8395A-0A2F-43C9-BDFE-8BDE563462C4}"/>
                  </a:ext>
                </a:extLst>
              </p:cNvPr>
              <p:cNvSpPr/>
              <p:nvPr/>
            </p:nvSpPr>
            <p:spPr>
              <a:xfrm>
                <a:off x="1560824" y="4582406"/>
                <a:ext cx="1176626" cy="1176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25" name="Afbeelding 24">
                <a:extLst>
                  <a:ext uri="{FF2B5EF4-FFF2-40B4-BE49-F238E27FC236}">
                    <a16:creationId xmlns:a16="http://schemas.microsoft.com/office/drawing/2014/main" id="{D2958061-254F-4E29-B4CF-7FA9A3AA72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7857" y="5119453"/>
                <a:ext cx="822557" cy="102532"/>
              </a:xfrm>
              <a:prstGeom prst="rect">
                <a:avLst/>
              </a:prstGeom>
            </p:spPr>
          </p:pic>
        </p:grpSp>
        <p:grpSp>
          <p:nvGrpSpPr>
            <p:cNvPr id="15" name="Groep 14">
              <a:extLst>
                <a:ext uri="{FF2B5EF4-FFF2-40B4-BE49-F238E27FC236}">
                  <a16:creationId xmlns:a16="http://schemas.microsoft.com/office/drawing/2014/main" id="{8FFB7C8C-45AB-466D-9A97-126A11E62C61}"/>
                </a:ext>
              </a:extLst>
            </p:cNvPr>
            <p:cNvGrpSpPr/>
            <p:nvPr/>
          </p:nvGrpSpPr>
          <p:grpSpPr>
            <a:xfrm>
              <a:off x="5083992" y="5458910"/>
              <a:ext cx="2004369" cy="1005595"/>
              <a:chOff x="2806688" y="4582406"/>
              <a:chExt cx="2345271" cy="1176626"/>
            </a:xfrm>
          </p:grpSpPr>
          <p:sp>
            <p:nvSpPr>
              <p:cNvPr id="22" name="Ovaal 21">
                <a:extLst>
                  <a:ext uri="{FF2B5EF4-FFF2-40B4-BE49-F238E27FC236}">
                    <a16:creationId xmlns:a16="http://schemas.microsoft.com/office/drawing/2014/main" id="{10F42B43-180A-4CAD-B4FF-72E032EE55B6}"/>
                  </a:ext>
                </a:extLst>
              </p:cNvPr>
              <p:cNvSpPr/>
              <p:nvPr/>
            </p:nvSpPr>
            <p:spPr>
              <a:xfrm>
                <a:off x="2806688" y="4582406"/>
                <a:ext cx="1176626" cy="1176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pic>
            <p:nvPicPr>
              <p:cNvPr id="23" name="Picture 6" descr="Afbeeldingsresultaat voor porth health centre logo">
                <a:extLst>
                  <a:ext uri="{FF2B5EF4-FFF2-40B4-BE49-F238E27FC236}">
                    <a16:creationId xmlns:a16="http://schemas.microsoft.com/office/drawing/2014/main" id="{AF2A96B5-7C88-4360-AB5A-58274B5AFBF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51" t="5554" r="23497" b="6308"/>
              <a:stretch/>
            </p:blipFill>
            <p:spPr bwMode="auto">
              <a:xfrm>
                <a:off x="4356409" y="4849716"/>
                <a:ext cx="795550" cy="49369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Ovaal 19">
              <a:extLst>
                <a:ext uri="{FF2B5EF4-FFF2-40B4-BE49-F238E27FC236}">
                  <a16:creationId xmlns:a16="http://schemas.microsoft.com/office/drawing/2014/main" id="{3D267100-7F4F-41CB-8AB9-D275E091DB2E}"/>
                </a:ext>
              </a:extLst>
            </p:cNvPr>
            <p:cNvSpPr/>
            <p:nvPr/>
          </p:nvSpPr>
          <p:spPr>
            <a:xfrm>
              <a:off x="2760760" y="5458914"/>
              <a:ext cx="1005596" cy="10055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19" name="Afbeelding 18">
              <a:extLst>
                <a:ext uri="{FF2B5EF4-FFF2-40B4-BE49-F238E27FC236}">
                  <a16:creationId xmlns:a16="http://schemas.microsoft.com/office/drawing/2014/main" id="{13C37866-20FE-4FD0-AC57-9A88D0C834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2167" y="5829355"/>
              <a:ext cx="709245" cy="263039"/>
            </a:xfrm>
            <a:prstGeom prst="rect">
              <a:avLst/>
            </a:prstGeom>
          </p:spPr>
        </p:pic>
      </p:grpSp>
      <p:pic>
        <p:nvPicPr>
          <p:cNvPr id="6" name="Afbeelding 5">
            <a:extLst>
              <a:ext uri="{FF2B5EF4-FFF2-40B4-BE49-F238E27FC236}">
                <a16:creationId xmlns:a16="http://schemas.microsoft.com/office/drawing/2014/main" id="{16313C9F-A037-43C4-A0ED-75FFB3BEFE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8287" y="5046108"/>
            <a:ext cx="613619" cy="392716"/>
          </a:xfrm>
          <a:prstGeom prst="rect">
            <a:avLst/>
          </a:prstGeom>
        </p:spPr>
      </p:pic>
      <p:sp>
        <p:nvSpPr>
          <p:cNvPr id="29" name="Ovaal 28">
            <a:extLst>
              <a:ext uri="{FF2B5EF4-FFF2-40B4-BE49-F238E27FC236}">
                <a16:creationId xmlns:a16="http://schemas.microsoft.com/office/drawing/2014/main" id="{B23A2D1C-4C1D-40C1-BC23-4B5CA1A5223A}"/>
              </a:ext>
            </a:extLst>
          </p:cNvPr>
          <p:cNvSpPr/>
          <p:nvPr/>
        </p:nvSpPr>
        <p:spPr>
          <a:xfrm>
            <a:off x="5068038" y="4755555"/>
            <a:ext cx="1005595" cy="1005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p>
        </p:txBody>
      </p:sp>
      <p:pic>
        <p:nvPicPr>
          <p:cNvPr id="32" name="Picture 6" descr="Afbeeldingsresultaat voor verbanen logo">
            <a:extLst>
              <a:ext uri="{FF2B5EF4-FFF2-40B4-BE49-F238E27FC236}">
                <a16:creationId xmlns:a16="http://schemas.microsoft.com/office/drawing/2014/main" id="{AA117869-DD4E-49E6-9CE7-1C1340EAEA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3241" y="5073374"/>
            <a:ext cx="654696" cy="313001"/>
          </a:xfrm>
          <a:prstGeom prst="rect">
            <a:avLst/>
          </a:prstGeom>
          <a:noFill/>
          <a:extLst>
            <a:ext uri="{909E8E84-426E-40DD-AFC4-6F175D3DCCD1}">
              <a14:hiddenFill xmlns:a14="http://schemas.microsoft.com/office/drawing/2010/main">
                <a:solidFill>
                  <a:srgbClr val="FFFFFF"/>
                </a:solidFill>
              </a14:hiddenFill>
            </a:ext>
          </a:extLst>
        </p:spPr>
      </p:pic>
      <p:pic>
        <p:nvPicPr>
          <p:cNvPr id="39" name="Afbeelding 38">
            <a:extLst>
              <a:ext uri="{FF2B5EF4-FFF2-40B4-BE49-F238E27FC236}">
                <a16:creationId xmlns:a16="http://schemas.microsoft.com/office/drawing/2014/main" id="{412FCC27-012A-4788-916D-F9A3678FC852}"/>
              </a:ext>
            </a:extLst>
          </p:cNvPr>
          <p:cNvPicPr>
            <a:picLocks noChangeAspect="1"/>
          </p:cNvPicPr>
          <p:nvPr/>
        </p:nvPicPr>
        <p:blipFill>
          <a:blip r:embed="rId10"/>
          <a:stretch>
            <a:fillRect/>
          </a:stretch>
        </p:blipFill>
        <p:spPr>
          <a:xfrm>
            <a:off x="6159773" y="4065174"/>
            <a:ext cx="542591" cy="536494"/>
          </a:xfrm>
          <a:prstGeom prst="rect">
            <a:avLst/>
          </a:prstGeom>
        </p:spPr>
      </p:pic>
      <p:pic>
        <p:nvPicPr>
          <p:cNvPr id="38" name="Afbeelding 37">
            <a:extLst>
              <a:ext uri="{FF2B5EF4-FFF2-40B4-BE49-F238E27FC236}">
                <a16:creationId xmlns:a16="http://schemas.microsoft.com/office/drawing/2014/main" id="{17D70808-48B8-4973-8EDE-085C90FAAC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3198" y="3228874"/>
            <a:ext cx="540000" cy="540000"/>
          </a:xfrm>
          <a:prstGeom prst="rect">
            <a:avLst/>
          </a:prstGeom>
        </p:spPr>
      </p:pic>
      <p:pic>
        <p:nvPicPr>
          <p:cNvPr id="37" name="Afbeelding 36">
            <a:extLst>
              <a:ext uri="{FF2B5EF4-FFF2-40B4-BE49-F238E27FC236}">
                <a16:creationId xmlns:a16="http://schemas.microsoft.com/office/drawing/2014/main" id="{C298EE91-B92F-4780-BE07-FD02642349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0788" y="2523069"/>
            <a:ext cx="542411" cy="540000"/>
          </a:xfrm>
          <a:prstGeom prst="rect">
            <a:avLst/>
          </a:prstGeom>
        </p:spPr>
      </p:pic>
      <p:pic>
        <p:nvPicPr>
          <p:cNvPr id="35" name="Afbeelding 34">
            <a:extLst>
              <a:ext uri="{FF2B5EF4-FFF2-40B4-BE49-F238E27FC236}">
                <a16:creationId xmlns:a16="http://schemas.microsoft.com/office/drawing/2014/main" id="{C8837B69-7287-4C09-A058-AF760FD589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1865" y="2523069"/>
            <a:ext cx="888891" cy="270000"/>
          </a:xfrm>
          <a:prstGeom prst="rect">
            <a:avLst/>
          </a:prstGeom>
        </p:spPr>
      </p:pic>
      <p:pic>
        <p:nvPicPr>
          <p:cNvPr id="34" name="Afbeelding 33">
            <a:extLst>
              <a:ext uri="{FF2B5EF4-FFF2-40B4-BE49-F238E27FC236}">
                <a16:creationId xmlns:a16="http://schemas.microsoft.com/office/drawing/2014/main" id="{A69F3440-5000-4DA1-A0E7-E8D438B1DF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42631" y="3059323"/>
            <a:ext cx="1145615" cy="360000"/>
          </a:xfrm>
          <a:prstGeom prst="rect">
            <a:avLst/>
          </a:prstGeom>
        </p:spPr>
      </p:pic>
      <p:pic>
        <p:nvPicPr>
          <p:cNvPr id="36" name="Afbeelding 35">
            <a:extLst>
              <a:ext uri="{FF2B5EF4-FFF2-40B4-BE49-F238E27FC236}">
                <a16:creationId xmlns:a16="http://schemas.microsoft.com/office/drawing/2014/main" id="{BD065174-8616-4C40-8030-3F09EDC142A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8761" y="3601101"/>
            <a:ext cx="407548" cy="270000"/>
          </a:xfrm>
          <a:prstGeom prst="rect">
            <a:avLst/>
          </a:prstGeom>
        </p:spPr>
      </p:pic>
      <p:pic>
        <p:nvPicPr>
          <p:cNvPr id="8" name="Afbeelding 7">
            <a:extLst>
              <a:ext uri="{FF2B5EF4-FFF2-40B4-BE49-F238E27FC236}">
                <a16:creationId xmlns:a16="http://schemas.microsoft.com/office/drawing/2014/main" id="{910522C4-2F02-4FCE-8ABA-01AB40F88C55}"/>
              </a:ext>
            </a:extLst>
          </p:cNvPr>
          <p:cNvPicPr>
            <a:picLocks noChangeAspect="1"/>
          </p:cNvPicPr>
          <p:nvPr/>
        </p:nvPicPr>
        <p:blipFill>
          <a:blip r:embed="rId16"/>
          <a:stretch>
            <a:fillRect/>
          </a:stretch>
        </p:blipFill>
        <p:spPr>
          <a:xfrm>
            <a:off x="7808613" y="3928501"/>
            <a:ext cx="904316" cy="673168"/>
          </a:xfrm>
          <a:prstGeom prst="rect">
            <a:avLst/>
          </a:prstGeom>
          <a:solidFill>
            <a:srgbClr val="AFDFF9">
              <a:alpha val="0"/>
            </a:srgbClr>
          </a:solidFill>
        </p:spPr>
      </p:pic>
      <p:sp>
        <p:nvSpPr>
          <p:cNvPr id="7" name="Rechthoek 7">
            <a:extLst>
              <a:ext uri="{FF2B5EF4-FFF2-40B4-BE49-F238E27FC236}">
                <a16:creationId xmlns:a16="http://schemas.microsoft.com/office/drawing/2014/main" id="{295D3BCD-97CD-4434-4DB5-012EBFFBD7B2}"/>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9" name="Titel 1">
            <a:extLst>
              <a:ext uri="{FF2B5EF4-FFF2-40B4-BE49-F238E27FC236}">
                <a16:creationId xmlns:a16="http://schemas.microsoft.com/office/drawing/2014/main" id="{ECAEAC62-BE14-E866-69C1-D1C759B3C325}"/>
              </a:ext>
            </a:extLst>
          </p:cNvPr>
          <p:cNvSpPr txBox="1">
            <a:spLocks/>
          </p:cNvSpPr>
          <p:nvPr/>
        </p:nvSpPr>
        <p:spPr>
          <a:xfrm>
            <a:off x="4039" y="708534"/>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dirty="0">
                <a:solidFill>
                  <a:srgbClr val="0B4371"/>
                </a:solidFill>
              </a:rPr>
              <a:t>Arbo Unie</a:t>
            </a:r>
            <a:endParaRPr kumimoji="0" lang="nl-NL" sz="2800" i="0" u="none" strike="noStrike" kern="0" spc="100" normalizeH="0" baseline="0" noProof="0" dirty="0">
              <a:ln>
                <a:noFill/>
              </a:ln>
              <a:solidFill>
                <a:srgbClr val="0B4371"/>
              </a:solidFill>
              <a:effectLst/>
              <a:uLnTx/>
              <a:uFillTx/>
              <a:latin typeface="Calibri" pitchFamily="34" charset="0"/>
              <a:ea typeface="+mj-ea"/>
              <a:cs typeface="ＭＳ Ｐゴシック" charset="0"/>
            </a:endParaRPr>
          </a:p>
        </p:txBody>
      </p:sp>
      <p:pic>
        <p:nvPicPr>
          <p:cNvPr id="10" name="Afbeelding 9">
            <a:extLst>
              <a:ext uri="{FF2B5EF4-FFF2-40B4-BE49-F238E27FC236}">
                <a16:creationId xmlns:a16="http://schemas.microsoft.com/office/drawing/2014/main" id="{5067BDE0-6F1D-C2BD-ECF3-F78E67DA9D9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60071" y="514103"/>
            <a:ext cx="1581150" cy="438150"/>
          </a:xfrm>
          <a:prstGeom prst="rect">
            <a:avLst/>
          </a:prstGeom>
          <a:noFill/>
          <a:ln>
            <a:noFill/>
          </a:ln>
        </p:spPr>
      </p:pic>
    </p:spTree>
    <p:extLst>
      <p:ext uri="{BB962C8B-B14F-4D97-AF65-F5344CB8AC3E}">
        <p14:creationId xmlns:p14="http://schemas.microsoft.com/office/powerpoint/2010/main" val="1459058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paradigmagroep van www.dearbodienst.nl"/>
          <p:cNvSpPr>
            <a:spLocks noChangeAspect="1" noChangeArrowheads="1"/>
          </p:cNvSpPr>
          <p:nvPr/>
        </p:nvSpPr>
        <p:spPr bwMode="auto">
          <a:xfrm>
            <a:off x="70761" y="791363"/>
            <a:ext cx="138633" cy="1386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1590" tIns="20795" rIns="41590" bIns="20795" numCol="1" anchor="t" anchorCtr="0" compatLnSpc="1">
            <a:prstTxWarp prst="textNoShape">
              <a:avLst/>
            </a:prstTxWarp>
          </a:bodyPr>
          <a:lstStyle/>
          <a:p>
            <a:endParaRPr lang="nl-NL" sz="819"/>
          </a:p>
        </p:txBody>
      </p:sp>
      <p:grpSp>
        <p:nvGrpSpPr>
          <p:cNvPr id="112" name="Groep 111">
            <a:extLst>
              <a:ext uri="{FF2B5EF4-FFF2-40B4-BE49-F238E27FC236}">
                <a16:creationId xmlns:a16="http://schemas.microsoft.com/office/drawing/2014/main" id="{4F2D1A31-A7FA-9781-E0F4-CB9CCE3D2114}"/>
              </a:ext>
            </a:extLst>
          </p:cNvPr>
          <p:cNvGrpSpPr/>
          <p:nvPr/>
        </p:nvGrpSpPr>
        <p:grpSpPr>
          <a:xfrm>
            <a:off x="0" y="1471523"/>
            <a:ext cx="9142324" cy="4621773"/>
            <a:chOff x="0" y="1128587"/>
            <a:chExt cx="9142324" cy="4621773"/>
          </a:xfrm>
        </p:grpSpPr>
        <p:sp>
          <p:nvSpPr>
            <p:cNvPr id="2" name="object 2"/>
            <p:cNvSpPr/>
            <p:nvPr/>
          </p:nvSpPr>
          <p:spPr>
            <a:xfrm>
              <a:off x="2380236" y="1434986"/>
              <a:ext cx="92422" cy="179068"/>
            </a:xfrm>
            <a:custGeom>
              <a:avLst/>
              <a:gdLst/>
              <a:ahLst/>
              <a:cxnLst/>
              <a:rect l="l" t="t" r="r" b="b"/>
              <a:pathLst>
                <a:path w="203200" h="393700">
                  <a:moveTo>
                    <a:pt x="203174" y="78740"/>
                  </a:moveTo>
                  <a:lnTo>
                    <a:pt x="151053" y="78740"/>
                  </a:lnTo>
                  <a:lnTo>
                    <a:pt x="151053" y="0"/>
                  </a:lnTo>
                  <a:lnTo>
                    <a:pt x="48094" y="0"/>
                  </a:lnTo>
                  <a:lnTo>
                    <a:pt x="48094" y="78740"/>
                  </a:lnTo>
                  <a:lnTo>
                    <a:pt x="0" y="78740"/>
                  </a:lnTo>
                  <a:lnTo>
                    <a:pt x="0" y="171450"/>
                  </a:lnTo>
                  <a:lnTo>
                    <a:pt x="48094" y="171450"/>
                  </a:lnTo>
                  <a:lnTo>
                    <a:pt x="48094" y="393700"/>
                  </a:lnTo>
                  <a:lnTo>
                    <a:pt x="151053" y="393700"/>
                  </a:lnTo>
                  <a:lnTo>
                    <a:pt x="151053" y="171450"/>
                  </a:lnTo>
                  <a:lnTo>
                    <a:pt x="203174" y="171450"/>
                  </a:lnTo>
                  <a:lnTo>
                    <a:pt x="203174" y="78740"/>
                  </a:lnTo>
                  <a:close/>
                </a:path>
              </a:pathLst>
            </a:custGeom>
            <a:solidFill>
              <a:srgbClr val="1D194B"/>
            </a:solidFill>
          </p:spPr>
          <p:txBody>
            <a:bodyPr wrap="square" lIns="0" tIns="0" rIns="0" bIns="0" rtlCol="0"/>
            <a:lstStyle/>
            <a:p>
              <a:endParaRPr sz="819"/>
            </a:p>
          </p:txBody>
        </p:sp>
        <p:sp>
          <p:nvSpPr>
            <p:cNvPr id="3" name="object 3"/>
            <p:cNvSpPr/>
            <p:nvPr/>
          </p:nvSpPr>
          <p:spPr>
            <a:xfrm>
              <a:off x="466719" y="1408017"/>
              <a:ext cx="340806" cy="211126"/>
            </a:xfrm>
            <a:custGeom>
              <a:avLst/>
              <a:gdLst/>
              <a:ahLst/>
              <a:cxnLst/>
              <a:rect l="l" t="t" r="r" b="b"/>
              <a:pathLst>
                <a:path w="749300" h="464185">
                  <a:moveTo>
                    <a:pt x="363753" y="0"/>
                  </a:moveTo>
                  <a:lnTo>
                    <a:pt x="260807" y="0"/>
                  </a:lnTo>
                  <a:lnTo>
                    <a:pt x="260807" y="166649"/>
                  </a:lnTo>
                  <a:lnTo>
                    <a:pt x="260807" y="298742"/>
                  </a:lnTo>
                  <a:lnTo>
                    <a:pt x="255066" y="331876"/>
                  </a:lnTo>
                  <a:lnTo>
                    <a:pt x="239293" y="358521"/>
                  </a:lnTo>
                  <a:lnTo>
                    <a:pt x="215646" y="376275"/>
                  </a:lnTo>
                  <a:lnTo>
                    <a:pt x="186283" y="382739"/>
                  </a:lnTo>
                  <a:lnTo>
                    <a:pt x="156032" y="376275"/>
                  </a:lnTo>
                  <a:lnTo>
                    <a:pt x="131762" y="358521"/>
                  </a:lnTo>
                  <a:lnTo>
                    <a:pt x="115608" y="331876"/>
                  </a:lnTo>
                  <a:lnTo>
                    <a:pt x="109740" y="298742"/>
                  </a:lnTo>
                  <a:lnTo>
                    <a:pt x="115506" y="263944"/>
                  </a:lnTo>
                  <a:lnTo>
                    <a:pt x="131508" y="236258"/>
                  </a:lnTo>
                  <a:lnTo>
                    <a:pt x="155752" y="217970"/>
                  </a:lnTo>
                  <a:lnTo>
                    <a:pt x="186283" y="211366"/>
                  </a:lnTo>
                  <a:lnTo>
                    <a:pt x="215938" y="217970"/>
                  </a:lnTo>
                  <a:lnTo>
                    <a:pt x="239547" y="236258"/>
                  </a:lnTo>
                  <a:lnTo>
                    <a:pt x="255168" y="263944"/>
                  </a:lnTo>
                  <a:lnTo>
                    <a:pt x="260807" y="298742"/>
                  </a:lnTo>
                  <a:lnTo>
                    <a:pt x="260807" y="166649"/>
                  </a:lnTo>
                  <a:lnTo>
                    <a:pt x="238391" y="148297"/>
                  </a:lnTo>
                  <a:lnTo>
                    <a:pt x="215087" y="135648"/>
                  </a:lnTo>
                  <a:lnTo>
                    <a:pt x="189738" y="128346"/>
                  </a:lnTo>
                  <a:lnTo>
                    <a:pt x="161213" y="125996"/>
                  </a:lnTo>
                  <a:lnTo>
                    <a:pt x="131876" y="128981"/>
                  </a:lnTo>
                  <a:lnTo>
                    <a:pt x="76250" y="151434"/>
                  </a:lnTo>
                  <a:lnTo>
                    <a:pt x="28867" y="195961"/>
                  </a:lnTo>
                  <a:lnTo>
                    <a:pt x="3187" y="260248"/>
                  </a:lnTo>
                  <a:lnTo>
                    <a:pt x="0" y="298742"/>
                  </a:lnTo>
                  <a:lnTo>
                    <a:pt x="5156" y="345554"/>
                  </a:lnTo>
                  <a:lnTo>
                    <a:pt x="20040" y="385851"/>
                  </a:lnTo>
                  <a:lnTo>
                    <a:pt x="43776" y="418731"/>
                  </a:lnTo>
                  <a:lnTo>
                    <a:pt x="75476" y="443306"/>
                  </a:lnTo>
                  <a:lnTo>
                    <a:pt x="114236" y="458698"/>
                  </a:lnTo>
                  <a:lnTo>
                    <a:pt x="159194" y="464032"/>
                  </a:lnTo>
                  <a:lnTo>
                    <a:pt x="177355" y="463156"/>
                  </a:lnTo>
                  <a:lnTo>
                    <a:pt x="224231" y="450481"/>
                  </a:lnTo>
                  <a:lnTo>
                    <a:pt x="260807" y="416610"/>
                  </a:lnTo>
                  <a:lnTo>
                    <a:pt x="260807" y="451840"/>
                  </a:lnTo>
                  <a:lnTo>
                    <a:pt x="363753" y="451840"/>
                  </a:lnTo>
                  <a:lnTo>
                    <a:pt x="363753" y="416610"/>
                  </a:lnTo>
                  <a:lnTo>
                    <a:pt x="363753" y="382739"/>
                  </a:lnTo>
                  <a:lnTo>
                    <a:pt x="363753" y="211366"/>
                  </a:lnTo>
                  <a:lnTo>
                    <a:pt x="363753" y="166649"/>
                  </a:lnTo>
                  <a:lnTo>
                    <a:pt x="363753" y="0"/>
                  </a:lnTo>
                  <a:close/>
                </a:path>
                <a:path w="749300" h="464185">
                  <a:moveTo>
                    <a:pt x="748919" y="304165"/>
                  </a:moveTo>
                  <a:lnTo>
                    <a:pt x="744207" y="262166"/>
                  </a:lnTo>
                  <a:lnTo>
                    <a:pt x="743280" y="253809"/>
                  </a:lnTo>
                  <a:lnTo>
                    <a:pt x="727354" y="211366"/>
                  </a:lnTo>
                  <a:lnTo>
                    <a:pt x="726998" y="210413"/>
                  </a:lnTo>
                  <a:lnTo>
                    <a:pt x="701078" y="174955"/>
                  </a:lnTo>
                  <a:lnTo>
                    <a:pt x="666534" y="148412"/>
                  </a:lnTo>
                  <a:lnTo>
                    <a:pt x="643928" y="139509"/>
                  </a:lnTo>
                  <a:lnTo>
                    <a:pt x="643928" y="262166"/>
                  </a:lnTo>
                  <a:lnTo>
                    <a:pt x="510489" y="262166"/>
                  </a:lnTo>
                  <a:lnTo>
                    <a:pt x="518655" y="240512"/>
                  </a:lnTo>
                  <a:lnTo>
                    <a:pt x="532663" y="224574"/>
                  </a:lnTo>
                  <a:lnTo>
                    <a:pt x="552018" y="214731"/>
                  </a:lnTo>
                  <a:lnTo>
                    <a:pt x="576199" y="211366"/>
                  </a:lnTo>
                  <a:lnTo>
                    <a:pt x="601256" y="214731"/>
                  </a:lnTo>
                  <a:lnTo>
                    <a:pt x="621233" y="224574"/>
                  </a:lnTo>
                  <a:lnTo>
                    <a:pt x="635635" y="240512"/>
                  </a:lnTo>
                  <a:lnTo>
                    <a:pt x="643928" y="262166"/>
                  </a:lnTo>
                  <a:lnTo>
                    <a:pt x="643928" y="139509"/>
                  </a:lnTo>
                  <a:lnTo>
                    <a:pt x="624344" y="131775"/>
                  </a:lnTo>
                  <a:lnTo>
                    <a:pt x="575500" y="126009"/>
                  </a:lnTo>
                  <a:lnTo>
                    <a:pt x="527583" y="131495"/>
                  </a:lnTo>
                  <a:lnTo>
                    <a:pt x="486092" y="147269"/>
                  </a:lnTo>
                  <a:lnTo>
                    <a:pt x="452056" y="172326"/>
                  </a:lnTo>
                  <a:lnTo>
                    <a:pt x="426478" y="205701"/>
                  </a:lnTo>
                  <a:lnTo>
                    <a:pt x="410400" y="246367"/>
                  </a:lnTo>
                  <a:lnTo>
                    <a:pt x="404812" y="293344"/>
                  </a:lnTo>
                  <a:lnTo>
                    <a:pt x="410743" y="340550"/>
                  </a:lnTo>
                  <a:lnTo>
                    <a:pt x="427736" y="381850"/>
                  </a:lnTo>
                  <a:lnTo>
                    <a:pt x="454507" y="416026"/>
                  </a:lnTo>
                  <a:lnTo>
                    <a:pt x="489813" y="441909"/>
                  </a:lnTo>
                  <a:lnTo>
                    <a:pt x="532371" y="458304"/>
                  </a:lnTo>
                  <a:lnTo>
                    <a:pt x="580936" y="464032"/>
                  </a:lnTo>
                  <a:lnTo>
                    <a:pt x="610425" y="461733"/>
                  </a:lnTo>
                  <a:lnTo>
                    <a:pt x="664083" y="443166"/>
                  </a:lnTo>
                  <a:lnTo>
                    <a:pt x="704392" y="413486"/>
                  </a:lnTo>
                  <a:lnTo>
                    <a:pt x="728268" y="383616"/>
                  </a:lnTo>
                  <a:lnTo>
                    <a:pt x="739432" y="363093"/>
                  </a:lnTo>
                  <a:lnTo>
                    <a:pt x="644601" y="338709"/>
                  </a:lnTo>
                  <a:lnTo>
                    <a:pt x="634314" y="353542"/>
                  </a:lnTo>
                  <a:lnTo>
                    <a:pt x="620141" y="364363"/>
                  </a:lnTo>
                  <a:lnTo>
                    <a:pt x="602792" y="370992"/>
                  </a:lnTo>
                  <a:lnTo>
                    <a:pt x="582968" y="373253"/>
                  </a:lnTo>
                  <a:lnTo>
                    <a:pt x="557085" y="369417"/>
                  </a:lnTo>
                  <a:lnTo>
                    <a:pt x="535889" y="358355"/>
                  </a:lnTo>
                  <a:lnTo>
                    <a:pt x="520280" y="340677"/>
                  </a:lnTo>
                  <a:lnTo>
                    <a:pt x="511162" y="317030"/>
                  </a:lnTo>
                  <a:lnTo>
                    <a:pt x="748919" y="317030"/>
                  </a:lnTo>
                  <a:lnTo>
                    <a:pt x="748919" y="304165"/>
                  </a:lnTo>
                  <a:close/>
                </a:path>
              </a:pathLst>
            </a:custGeom>
            <a:solidFill>
              <a:srgbClr val="1D194B"/>
            </a:solidFill>
          </p:spPr>
          <p:txBody>
            <a:bodyPr wrap="square" lIns="0" tIns="0" rIns="0" bIns="0" rtlCol="0"/>
            <a:lstStyle/>
            <a:p>
              <a:endParaRPr sz="819"/>
            </a:p>
          </p:txBody>
        </p:sp>
        <p:sp>
          <p:nvSpPr>
            <p:cNvPr id="4" name="object 4"/>
            <p:cNvSpPr/>
            <p:nvPr/>
          </p:nvSpPr>
          <p:spPr>
            <a:xfrm>
              <a:off x="882024" y="1408017"/>
              <a:ext cx="452001" cy="211126"/>
            </a:xfrm>
            <a:custGeom>
              <a:avLst/>
              <a:gdLst/>
              <a:ahLst/>
              <a:cxnLst/>
              <a:rect l="l" t="t" r="r" b="b"/>
              <a:pathLst>
                <a:path w="993775" h="464185">
                  <a:moveTo>
                    <a:pt x="363093" y="138201"/>
                  </a:moveTo>
                  <a:lnTo>
                    <a:pt x="261480" y="138201"/>
                  </a:lnTo>
                  <a:lnTo>
                    <a:pt x="261480" y="296024"/>
                  </a:lnTo>
                  <a:lnTo>
                    <a:pt x="255409" y="329590"/>
                  </a:lnTo>
                  <a:lnTo>
                    <a:pt x="238861" y="357162"/>
                  </a:lnTo>
                  <a:lnTo>
                    <a:pt x="214325" y="375856"/>
                  </a:lnTo>
                  <a:lnTo>
                    <a:pt x="184251" y="382739"/>
                  </a:lnTo>
                  <a:lnTo>
                    <a:pt x="154889" y="376161"/>
                  </a:lnTo>
                  <a:lnTo>
                    <a:pt x="131241" y="358101"/>
                  </a:lnTo>
                  <a:lnTo>
                    <a:pt x="115468" y="331025"/>
                  </a:lnTo>
                  <a:lnTo>
                    <a:pt x="109740" y="297395"/>
                  </a:lnTo>
                  <a:lnTo>
                    <a:pt x="115290" y="262801"/>
                  </a:lnTo>
                  <a:lnTo>
                    <a:pt x="130822" y="235572"/>
                  </a:lnTo>
                  <a:lnTo>
                    <a:pt x="154609" y="217754"/>
                  </a:lnTo>
                  <a:lnTo>
                    <a:pt x="184937" y="211366"/>
                  </a:lnTo>
                  <a:lnTo>
                    <a:pt x="215760" y="217538"/>
                  </a:lnTo>
                  <a:lnTo>
                    <a:pt x="239979" y="234899"/>
                  </a:lnTo>
                  <a:lnTo>
                    <a:pt x="255803" y="261658"/>
                  </a:lnTo>
                  <a:lnTo>
                    <a:pt x="261480" y="296024"/>
                  </a:lnTo>
                  <a:lnTo>
                    <a:pt x="261480" y="138201"/>
                  </a:lnTo>
                  <a:lnTo>
                    <a:pt x="260121" y="138201"/>
                  </a:lnTo>
                  <a:lnTo>
                    <a:pt x="260121" y="172072"/>
                  </a:lnTo>
                  <a:lnTo>
                    <a:pt x="237642" y="150876"/>
                  </a:lnTo>
                  <a:lnTo>
                    <a:pt x="214909" y="136588"/>
                  </a:lnTo>
                  <a:lnTo>
                    <a:pt x="190385" y="128536"/>
                  </a:lnTo>
                  <a:lnTo>
                    <a:pt x="162572" y="126009"/>
                  </a:lnTo>
                  <a:lnTo>
                    <a:pt x="117830" y="131902"/>
                  </a:lnTo>
                  <a:lnTo>
                    <a:pt x="78574" y="148691"/>
                  </a:lnTo>
                  <a:lnTo>
                    <a:pt x="45974" y="175120"/>
                  </a:lnTo>
                  <a:lnTo>
                    <a:pt x="21221" y="209905"/>
                  </a:lnTo>
                  <a:lnTo>
                    <a:pt x="5499" y="251764"/>
                  </a:lnTo>
                  <a:lnTo>
                    <a:pt x="0" y="299427"/>
                  </a:lnTo>
                  <a:lnTo>
                    <a:pt x="5181" y="345020"/>
                  </a:lnTo>
                  <a:lnTo>
                    <a:pt x="20002" y="384848"/>
                  </a:lnTo>
                  <a:lnTo>
                    <a:pt x="43357" y="417791"/>
                  </a:lnTo>
                  <a:lnTo>
                    <a:pt x="74168" y="442722"/>
                  </a:lnTo>
                  <a:lnTo>
                    <a:pt x="111328" y="458508"/>
                  </a:lnTo>
                  <a:lnTo>
                    <a:pt x="153758" y="464019"/>
                  </a:lnTo>
                  <a:lnTo>
                    <a:pt x="185242" y="461187"/>
                  </a:lnTo>
                  <a:lnTo>
                    <a:pt x="213042" y="452513"/>
                  </a:lnTo>
                  <a:lnTo>
                    <a:pt x="237782" y="437743"/>
                  </a:lnTo>
                  <a:lnTo>
                    <a:pt x="260121" y="416610"/>
                  </a:lnTo>
                  <a:lnTo>
                    <a:pt x="260121" y="451840"/>
                  </a:lnTo>
                  <a:lnTo>
                    <a:pt x="363093" y="451840"/>
                  </a:lnTo>
                  <a:lnTo>
                    <a:pt x="363093" y="416610"/>
                  </a:lnTo>
                  <a:lnTo>
                    <a:pt x="363093" y="382739"/>
                  </a:lnTo>
                  <a:lnTo>
                    <a:pt x="363093" y="211366"/>
                  </a:lnTo>
                  <a:lnTo>
                    <a:pt x="363093" y="172072"/>
                  </a:lnTo>
                  <a:lnTo>
                    <a:pt x="363093" y="138201"/>
                  </a:lnTo>
                  <a:close/>
                </a:path>
                <a:path w="993775" h="464185">
                  <a:moveTo>
                    <a:pt x="589737" y="126009"/>
                  </a:moveTo>
                  <a:lnTo>
                    <a:pt x="579577" y="126009"/>
                  </a:lnTo>
                  <a:lnTo>
                    <a:pt x="567334" y="126885"/>
                  </a:lnTo>
                  <a:lnTo>
                    <a:pt x="525665" y="146481"/>
                  </a:lnTo>
                  <a:lnTo>
                    <a:pt x="507085" y="180873"/>
                  </a:lnTo>
                  <a:lnTo>
                    <a:pt x="507085" y="138201"/>
                  </a:lnTo>
                  <a:lnTo>
                    <a:pt x="404126" y="138201"/>
                  </a:lnTo>
                  <a:lnTo>
                    <a:pt x="404126" y="451840"/>
                  </a:lnTo>
                  <a:lnTo>
                    <a:pt x="507085" y="451840"/>
                  </a:lnTo>
                  <a:lnTo>
                    <a:pt x="507085" y="304165"/>
                  </a:lnTo>
                  <a:lnTo>
                    <a:pt x="507530" y="286918"/>
                  </a:lnTo>
                  <a:lnTo>
                    <a:pt x="526948" y="244894"/>
                  </a:lnTo>
                  <a:lnTo>
                    <a:pt x="570776" y="230327"/>
                  </a:lnTo>
                  <a:lnTo>
                    <a:pt x="574827" y="230327"/>
                  </a:lnTo>
                  <a:lnTo>
                    <a:pt x="589737" y="231698"/>
                  </a:lnTo>
                  <a:lnTo>
                    <a:pt x="589737" y="126009"/>
                  </a:lnTo>
                  <a:close/>
                </a:path>
                <a:path w="993775" h="464185">
                  <a:moveTo>
                    <a:pt x="993178" y="296710"/>
                  </a:moveTo>
                  <a:lnTo>
                    <a:pt x="981837" y="228460"/>
                  </a:lnTo>
                  <a:lnTo>
                    <a:pt x="949147" y="175463"/>
                  </a:lnTo>
                  <a:lnTo>
                    <a:pt x="941819" y="169367"/>
                  </a:lnTo>
                  <a:lnTo>
                    <a:pt x="924064" y="154584"/>
                  </a:lnTo>
                  <a:lnTo>
                    <a:pt x="895299" y="139039"/>
                  </a:lnTo>
                  <a:lnTo>
                    <a:pt x="883450" y="135382"/>
                  </a:lnTo>
                  <a:lnTo>
                    <a:pt x="883450" y="297383"/>
                  </a:lnTo>
                  <a:lnTo>
                    <a:pt x="877773" y="331876"/>
                  </a:lnTo>
                  <a:lnTo>
                    <a:pt x="861936" y="358863"/>
                  </a:lnTo>
                  <a:lnTo>
                    <a:pt x="837717" y="376453"/>
                  </a:lnTo>
                  <a:lnTo>
                    <a:pt x="806894" y="382739"/>
                  </a:lnTo>
                  <a:lnTo>
                    <a:pt x="777252" y="376377"/>
                  </a:lnTo>
                  <a:lnTo>
                    <a:pt x="753643" y="358775"/>
                  </a:lnTo>
                  <a:lnTo>
                    <a:pt x="738022" y="332155"/>
                  </a:lnTo>
                  <a:lnTo>
                    <a:pt x="732383" y="298742"/>
                  </a:lnTo>
                  <a:lnTo>
                    <a:pt x="738530" y="265074"/>
                  </a:lnTo>
                  <a:lnTo>
                    <a:pt x="755154" y="237261"/>
                  </a:lnTo>
                  <a:lnTo>
                    <a:pt x="779538" y="218351"/>
                  </a:lnTo>
                  <a:lnTo>
                    <a:pt x="808926" y="211366"/>
                  </a:lnTo>
                  <a:lnTo>
                    <a:pt x="838288" y="217944"/>
                  </a:lnTo>
                  <a:lnTo>
                    <a:pt x="861936" y="236080"/>
                  </a:lnTo>
                  <a:lnTo>
                    <a:pt x="877709" y="263372"/>
                  </a:lnTo>
                  <a:lnTo>
                    <a:pt x="883450" y="297383"/>
                  </a:lnTo>
                  <a:lnTo>
                    <a:pt x="883450" y="135382"/>
                  </a:lnTo>
                  <a:lnTo>
                    <a:pt x="863993" y="129349"/>
                  </a:lnTo>
                  <a:lnTo>
                    <a:pt x="831291" y="125996"/>
                  </a:lnTo>
                  <a:lnTo>
                    <a:pt x="802995" y="128397"/>
                  </a:lnTo>
                  <a:lnTo>
                    <a:pt x="778192" y="135991"/>
                  </a:lnTo>
                  <a:lnTo>
                    <a:pt x="755548" y="149440"/>
                  </a:lnTo>
                  <a:lnTo>
                    <a:pt x="733742" y="169367"/>
                  </a:lnTo>
                  <a:lnTo>
                    <a:pt x="733742" y="0"/>
                  </a:lnTo>
                  <a:lnTo>
                    <a:pt x="630783" y="0"/>
                  </a:lnTo>
                  <a:lnTo>
                    <a:pt x="630783" y="451840"/>
                  </a:lnTo>
                  <a:lnTo>
                    <a:pt x="733742" y="451840"/>
                  </a:lnTo>
                  <a:lnTo>
                    <a:pt x="733742" y="417969"/>
                  </a:lnTo>
                  <a:lnTo>
                    <a:pt x="754176" y="439166"/>
                  </a:lnTo>
                  <a:lnTo>
                    <a:pt x="776846" y="453440"/>
                  </a:lnTo>
                  <a:lnTo>
                    <a:pt x="803186" y="461505"/>
                  </a:lnTo>
                  <a:lnTo>
                    <a:pt x="834669" y="464032"/>
                  </a:lnTo>
                  <a:lnTo>
                    <a:pt x="879576" y="458647"/>
                  </a:lnTo>
                  <a:lnTo>
                    <a:pt x="918222" y="443077"/>
                  </a:lnTo>
                  <a:lnTo>
                    <a:pt x="949744" y="418223"/>
                  </a:lnTo>
                  <a:lnTo>
                    <a:pt x="949921" y="417969"/>
                  </a:lnTo>
                  <a:lnTo>
                    <a:pt x="973315" y="384949"/>
                  </a:lnTo>
                  <a:lnTo>
                    <a:pt x="974115" y="382739"/>
                  </a:lnTo>
                  <a:lnTo>
                    <a:pt x="988072" y="344144"/>
                  </a:lnTo>
                  <a:lnTo>
                    <a:pt x="993178" y="296710"/>
                  </a:lnTo>
                  <a:close/>
                </a:path>
              </a:pathLst>
            </a:custGeom>
            <a:solidFill>
              <a:srgbClr val="1D194B"/>
            </a:solidFill>
          </p:spPr>
          <p:txBody>
            <a:bodyPr wrap="square" lIns="0" tIns="0" rIns="0" bIns="0" rtlCol="0"/>
            <a:lstStyle/>
            <a:p>
              <a:endParaRPr sz="819"/>
            </a:p>
          </p:txBody>
        </p:sp>
        <p:grpSp>
          <p:nvGrpSpPr>
            <p:cNvPr id="5" name="object 5"/>
            <p:cNvGrpSpPr/>
            <p:nvPr/>
          </p:nvGrpSpPr>
          <p:grpSpPr>
            <a:xfrm>
              <a:off x="1343095" y="1247005"/>
              <a:ext cx="1020974" cy="372287"/>
              <a:chOff x="2952943" y="857316"/>
              <a:chExt cx="2244725" cy="818515"/>
            </a:xfrm>
          </p:grpSpPr>
          <p:sp>
            <p:nvSpPr>
              <p:cNvPr id="6" name="object 6"/>
              <p:cNvSpPr/>
              <p:nvPr/>
            </p:nvSpPr>
            <p:spPr>
              <a:xfrm>
                <a:off x="2952940" y="1203191"/>
                <a:ext cx="2244725" cy="472440"/>
              </a:xfrm>
              <a:custGeom>
                <a:avLst/>
                <a:gdLst/>
                <a:ahLst/>
                <a:cxnLst/>
                <a:rect l="l" t="t" r="r" b="b"/>
                <a:pathLst>
                  <a:path w="2244725" h="472439">
                    <a:moveTo>
                      <a:pt x="703414" y="467283"/>
                    </a:moveTo>
                    <a:lnTo>
                      <a:pt x="700189" y="419620"/>
                    </a:lnTo>
                    <a:lnTo>
                      <a:pt x="690829" y="373900"/>
                    </a:lnTo>
                    <a:lnTo>
                      <a:pt x="675728" y="330517"/>
                    </a:lnTo>
                    <a:lnTo>
                      <a:pt x="655320" y="289915"/>
                    </a:lnTo>
                    <a:lnTo>
                      <a:pt x="630034" y="252501"/>
                    </a:lnTo>
                    <a:lnTo>
                      <a:pt x="600278" y="218706"/>
                    </a:lnTo>
                    <a:lnTo>
                      <a:pt x="566483" y="188950"/>
                    </a:lnTo>
                    <a:lnTo>
                      <a:pt x="529069" y="163664"/>
                    </a:lnTo>
                    <a:lnTo>
                      <a:pt x="488467" y="143256"/>
                    </a:lnTo>
                    <a:lnTo>
                      <a:pt x="445084" y="128168"/>
                    </a:lnTo>
                    <a:lnTo>
                      <a:pt x="399351" y="118795"/>
                    </a:lnTo>
                    <a:lnTo>
                      <a:pt x="351688" y="115582"/>
                    </a:lnTo>
                    <a:lnTo>
                      <a:pt x="304038" y="118795"/>
                    </a:lnTo>
                    <a:lnTo>
                      <a:pt x="258305" y="128168"/>
                    </a:lnTo>
                    <a:lnTo>
                      <a:pt x="214934" y="143256"/>
                    </a:lnTo>
                    <a:lnTo>
                      <a:pt x="174320" y="163664"/>
                    </a:lnTo>
                    <a:lnTo>
                      <a:pt x="136918" y="188950"/>
                    </a:lnTo>
                    <a:lnTo>
                      <a:pt x="103124" y="218706"/>
                    </a:lnTo>
                    <a:lnTo>
                      <a:pt x="73367" y="252501"/>
                    </a:lnTo>
                    <a:lnTo>
                      <a:pt x="48082" y="289915"/>
                    </a:lnTo>
                    <a:lnTo>
                      <a:pt x="27673" y="330517"/>
                    </a:lnTo>
                    <a:lnTo>
                      <a:pt x="12585" y="373900"/>
                    </a:lnTo>
                    <a:lnTo>
                      <a:pt x="3213" y="419620"/>
                    </a:lnTo>
                    <a:lnTo>
                      <a:pt x="0" y="467283"/>
                    </a:lnTo>
                    <a:lnTo>
                      <a:pt x="109702" y="467283"/>
                    </a:lnTo>
                    <a:lnTo>
                      <a:pt x="114630" y="418579"/>
                    </a:lnTo>
                    <a:lnTo>
                      <a:pt x="128752" y="373176"/>
                    </a:lnTo>
                    <a:lnTo>
                      <a:pt x="151091" y="332066"/>
                    </a:lnTo>
                    <a:lnTo>
                      <a:pt x="180657" y="296240"/>
                    </a:lnTo>
                    <a:lnTo>
                      <a:pt x="216484" y="266661"/>
                    </a:lnTo>
                    <a:lnTo>
                      <a:pt x="257594" y="244335"/>
                    </a:lnTo>
                    <a:lnTo>
                      <a:pt x="302983" y="230212"/>
                    </a:lnTo>
                    <a:lnTo>
                      <a:pt x="351688" y="225285"/>
                    </a:lnTo>
                    <a:lnTo>
                      <a:pt x="400405" y="230212"/>
                    </a:lnTo>
                    <a:lnTo>
                      <a:pt x="445808" y="244335"/>
                    </a:lnTo>
                    <a:lnTo>
                      <a:pt x="486918" y="266661"/>
                    </a:lnTo>
                    <a:lnTo>
                      <a:pt x="522744" y="296240"/>
                    </a:lnTo>
                    <a:lnTo>
                      <a:pt x="552323" y="332066"/>
                    </a:lnTo>
                    <a:lnTo>
                      <a:pt x="574662" y="373176"/>
                    </a:lnTo>
                    <a:lnTo>
                      <a:pt x="588784" y="418579"/>
                    </a:lnTo>
                    <a:lnTo>
                      <a:pt x="593712" y="467283"/>
                    </a:lnTo>
                    <a:lnTo>
                      <a:pt x="703414" y="467283"/>
                    </a:lnTo>
                    <a:close/>
                  </a:path>
                  <a:path w="2244725" h="472439">
                    <a:moveTo>
                      <a:pt x="1087488" y="8128"/>
                    </a:moveTo>
                    <a:lnTo>
                      <a:pt x="984529" y="8128"/>
                    </a:lnTo>
                    <a:lnTo>
                      <a:pt x="984529" y="174777"/>
                    </a:lnTo>
                    <a:lnTo>
                      <a:pt x="984529" y="306870"/>
                    </a:lnTo>
                    <a:lnTo>
                      <a:pt x="978789" y="340004"/>
                    </a:lnTo>
                    <a:lnTo>
                      <a:pt x="963028" y="366649"/>
                    </a:lnTo>
                    <a:lnTo>
                      <a:pt x="939380" y="384403"/>
                    </a:lnTo>
                    <a:lnTo>
                      <a:pt x="910018" y="390867"/>
                    </a:lnTo>
                    <a:lnTo>
                      <a:pt x="879767" y="384403"/>
                    </a:lnTo>
                    <a:lnTo>
                      <a:pt x="855484" y="366649"/>
                    </a:lnTo>
                    <a:lnTo>
                      <a:pt x="839330" y="340004"/>
                    </a:lnTo>
                    <a:lnTo>
                      <a:pt x="833462" y="306870"/>
                    </a:lnTo>
                    <a:lnTo>
                      <a:pt x="839241" y="272072"/>
                    </a:lnTo>
                    <a:lnTo>
                      <a:pt x="855230" y="244386"/>
                    </a:lnTo>
                    <a:lnTo>
                      <a:pt x="879487" y="226098"/>
                    </a:lnTo>
                    <a:lnTo>
                      <a:pt x="910018" y="219494"/>
                    </a:lnTo>
                    <a:lnTo>
                      <a:pt x="939673" y="226098"/>
                    </a:lnTo>
                    <a:lnTo>
                      <a:pt x="963282" y="244386"/>
                    </a:lnTo>
                    <a:lnTo>
                      <a:pt x="978890" y="272072"/>
                    </a:lnTo>
                    <a:lnTo>
                      <a:pt x="984529" y="306870"/>
                    </a:lnTo>
                    <a:lnTo>
                      <a:pt x="984529" y="174777"/>
                    </a:lnTo>
                    <a:lnTo>
                      <a:pt x="962113" y="156425"/>
                    </a:lnTo>
                    <a:lnTo>
                      <a:pt x="938809" y="143776"/>
                    </a:lnTo>
                    <a:lnTo>
                      <a:pt x="913460" y="136474"/>
                    </a:lnTo>
                    <a:lnTo>
                      <a:pt x="884948" y="134124"/>
                    </a:lnTo>
                    <a:lnTo>
                      <a:pt x="855611" y="137109"/>
                    </a:lnTo>
                    <a:lnTo>
                      <a:pt x="799985" y="159562"/>
                    </a:lnTo>
                    <a:lnTo>
                      <a:pt x="752602" y="204089"/>
                    </a:lnTo>
                    <a:lnTo>
                      <a:pt x="726922" y="268376"/>
                    </a:lnTo>
                    <a:lnTo>
                      <a:pt x="723734" y="306870"/>
                    </a:lnTo>
                    <a:lnTo>
                      <a:pt x="728891" y="353682"/>
                    </a:lnTo>
                    <a:lnTo>
                      <a:pt x="743775" y="393979"/>
                    </a:lnTo>
                    <a:lnTo>
                      <a:pt x="767511" y="426859"/>
                    </a:lnTo>
                    <a:lnTo>
                      <a:pt x="799198" y="451434"/>
                    </a:lnTo>
                    <a:lnTo>
                      <a:pt x="837958" y="466826"/>
                    </a:lnTo>
                    <a:lnTo>
                      <a:pt x="882916" y="472160"/>
                    </a:lnTo>
                    <a:lnTo>
                      <a:pt x="901077" y="471284"/>
                    </a:lnTo>
                    <a:lnTo>
                      <a:pt x="947953" y="458609"/>
                    </a:lnTo>
                    <a:lnTo>
                      <a:pt x="984529" y="424738"/>
                    </a:lnTo>
                    <a:lnTo>
                      <a:pt x="984529" y="459968"/>
                    </a:lnTo>
                    <a:lnTo>
                      <a:pt x="1087488" y="459968"/>
                    </a:lnTo>
                    <a:lnTo>
                      <a:pt x="1087488" y="424738"/>
                    </a:lnTo>
                    <a:lnTo>
                      <a:pt x="1087488" y="390867"/>
                    </a:lnTo>
                    <a:lnTo>
                      <a:pt x="1087488" y="219494"/>
                    </a:lnTo>
                    <a:lnTo>
                      <a:pt x="1087488" y="174777"/>
                    </a:lnTo>
                    <a:lnTo>
                      <a:pt x="1087488" y="8128"/>
                    </a:lnTo>
                    <a:close/>
                  </a:path>
                  <a:path w="2244725" h="472439">
                    <a:moveTo>
                      <a:pt x="1231430" y="146329"/>
                    </a:moveTo>
                    <a:lnTo>
                      <a:pt x="1128458" y="146329"/>
                    </a:lnTo>
                    <a:lnTo>
                      <a:pt x="1128458" y="459968"/>
                    </a:lnTo>
                    <a:lnTo>
                      <a:pt x="1231430" y="459968"/>
                    </a:lnTo>
                    <a:lnTo>
                      <a:pt x="1231430" y="146329"/>
                    </a:lnTo>
                    <a:close/>
                  </a:path>
                  <a:path w="2244725" h="472439">
                    <a:moveTo>
                      <a:pt x="1234821" y="55549"/>
                    </a:moveTo>
                    <a:lnTo>
                      <a:pt x="1230833" y="33159"/>
                    </a:lnTo>
                    <a:lnTo>
                      <a:pt x="1219657" y="15582"/>
                    </a:lnTo>
                    <a:lnTo>
                      <a:pt x="1202524" y="4114"/>
                    </a:lnTo>
                    <a:lnTo>
                      <a:pt x="1180617" y="0"/>
                    </a:lnTo>
                    <a:lnTo>
                      <a:pt x="1158214" y="4114"/>
                    </a:lnTo>
                    <a:lnTo>
                      <a:pt x="1140663" y="15506"/>
                    </a:lnTo>
                    <a:lnTo>
                      <a:pt x="1129182" y="32867"/>
                    </a:lnTo>
                    <a:lnTo>
                      <a:pt x="1125080" y="54876"/>
                    </a:lnTo>
                    <a:lnTo>
                      <a:pt x="1129169" y="76885"/>
                    </a:lnTo>
                    <a:lnTo>
                      <a:pt x="1140574" y="94259"/>
                    </a:lnTo>
                    <a:lnTo>
                      <a:pt x="1157947" y="105651"/>
                    </a:lnTo>
                    <a:lnTo>
                      <a:pt x="1179957" y="109753"/>
                    </a:lnTo>
                    <a:lnTo>
                      <a:pt x="1201686" y="105651"/>
                    </a:lnTo>
                    <a:lnTo>
                      <a:pt x="1219073" y="94335"/>
                    </a:lnTo>
                    <a:lnTo>
                      <a:pt x="1230630" y="77165"/>
                    </a:lnTo>
                    <a:lnTo>
                      <a:pt x="1234821" y="55549"/>
                    </a:lnTo>
                    <a:close/>
                  </a:path>
                  <a:path w="2244725" h="472439">
                    <a:moveTo>
                      <a:pt x="1616595" y="312293"/>
                    </a:moveTo>
                    <a:lnTo>
                      <a:pt x="1611884" y="270294"/>
                    </a:lnTo>
                    <a:lnTo>
                      <a:pt x="1610944" y="261937"/>
                    </a:lnTo>
                    <a:lnTo>
                      <a:pt x="1595018" y="219494"/>
                    </a:lnTo>
                    <a:lnTo>
                      <a:pt x="1594662" y="218541"/>
                    </a:lnTo>
                    <a:lnTo>
                      <a:pt x="1568742" y="183083"/>
                    </a:lnTo>
                    <a:lnTo>
                      <a:pt x="1534198" y="156540"/>
                    </a:lnTo>
                    <a:lnTo>
                      <a:pt x="1511592" y="147637"/>
                    </a:lnTo>
                    <a:lnTo>
                      <a:pt x="1511592" y="270294"/>
                    </a:lnTo>
                    <a:lnTo>
                      <a:pt x="1378153" y="270294"/>
                    </a:lnTo>
                    <a:lnTo>
                      <a:pt x="1386319" y="248640"/>
                    </a:lnTo>
                    <a:lnTo>
                      <a:pt x="1400327" y="232702"/>
                    </a:lnTo>
                    <a:lnTo>
                      <a:pt x="1419682" y="222859"/>
                    </a:lnTo>
                    <a:lnTo>
                      <a:pt x="1443863" y="219494"/>
                    </a:lnTo>
                    <a:lnTo>
                      <a:pt x="1468920" y="222859"/>
                    </a:lnTo>
                    <a:lnTo>
                      <a:pt x="1488897" y="232702"/>
                    </a:lnTo>
                    <a:lnTo>
                      <a:pt x="1503286" y="248640"/>
                    </a:lnTo>
                    <a:lnTo>
                      <a:pt x="1511592" y="270294"/>
                    </a:lnTo>
                    <a:lnTo>
                      <a:pt x="1511592" y="147637"/>
                    </a:lnTo>
                    <a:lnTo>
                      <a:pt x="1491996" y="139903"/>
                    </a:lnTo>
                    <a:lnTo>
                      <a:pt x="1443164" y="134137"/>
                    </a:lnTo>
                    <a:lnTo>
                      <a:pt x="1395247" y="139623"/>
                    </a:lnTo>
                    <a:lnTo>
                      <a:pt x="1353756" y="155397"/>
                    </a:lnTo>
                    <a:lnTo>
                      <a:pt x="1319720" y="180454"/>
                    </a:lnTo>
                    <a:lnTo>
                      <a:pt x="1294142" y="213829"/>
                    </a:lnTo>
                    <a:lnTo>
                      <a:pt x="1278051" y="254495"/>
                    </a:lnTo>
                    <a:lnTo>
                      <a:pt x="1272463" y="301472"/>
                    </a:lnTo>
                    <a:lnTo>
                      <a:pt x="1278407" y="348678"/>
                    </a:lnTo>
                    <a:lnTo>
                      <a:pt x="1295400" y="389978"/>
                    </a:lnTo>
                    <a:lnTo>
                      <a:pt x="1322171" y="424154"/>
                    </a:lnTo>
                    <a:lnTo>
                      <a:pt x="1357477" y="450037"/>
                    </a:lnTo>
                    <a:lnTo>
                      <a:pt x="1400035" y="466432"/>
                    </a:lnTo>
                    <a:lnTo>
                      <a:pt x="1448600" y="472160"/>
                    </a:lnTo>
                    <a:lnTo>
                      <a:pt x="1478089" y="469861"/>
                    </a:lnTo>
                    <a:lnTo>
                      <a:pt x="1531759" y="451294"/>
                    </a:lnTo>
                    <a:lnTo>
                      <a:pt x="1572056" y="421614"/>
                    </a:lnTo>
                    <a:lnTo>
                      <a:pt x="1595932" y="391744"/>
                    </a:lnTo>
                    <a:lnTo>
                      <a:pt x="1601571" y="381381"/>
                    </a:lnTo>
                    <a:lnTo>
                      <a:pt x="1607108" y="371221"/>
                    </a:lnTo>
                    <a:lnTo>
                      <a:pt x="1512265" y="346837"/>
                    </a:lnTo>
                    <a:lnTo>
                      <a:pt x="1501978" y="361670"/>
                    </a:lnTo>
                    <a:lnTo>
                      <a:pt x="1487805" y="372491"/>
                    </a:lnTo>
                    <a:lnTo>
                      <a:pt x="1470456" y="379120"/>
                    </a:lnTo>
                    <a:lnTo>
                      <a:pt x="1450644" y="381381"/>
                    </a:lnTo>
                    <a:lnTo>
                      <a:pt x="1424749" y="377545"/>
                    </a:lnTo>
                    <a:lnTo>
                      <a:pt x="1403553" y="366483"/>
                    </a:lnTo>
                    <a:lnTo>
                      <a:pt x="1387944" y="348805"/>
                    </a:lnTo>
                    <a:lnTo>
                      <a:pt x="1378813" y="325158"/>
                    </a:lnTo>
                    <a:lnTo>
                      <a:pt x="1616595" y="325158"/>
                    </a:lnTo>
                    <a:lnTo>
                      <a:pt x="1616595" y="312293"/>
                    </a:lnTo>
                    <a:close/>
                  </a:path>
                  <a:path w="2244725" h="472439">
                    <a:moveTo>
                      <a:pt x="1949589" y="267576"/>
                    </a:moveTo>
                    <a:lnTo>
                      <a:pt x="1943239" y="203390"/>
                    </a:lnTo>
                    <a:lnTo>
                      <a:pt x="1921141" y="164617"/>
                    </a:lnTo>
                    <a:lnTo>
                      <a:pt x="1885162" y="142265"/>
                    </a:lnTo>
                    <a:lnTo>
                      <a:pt x="1840534" y="134137"/>
                    </a:lnTo>
                    <a:lnTo>
                      <a:pt x="1814893" y="136690"/>
                    </a:lnTo>
                    <a:lnTo>
                      <a:pt x="1793963" y="144881"/>
                    </a:lnTo>
                    <a:lnTo>
                      <a:pt x="1776323" y="159562"/>
                    </a:lnTo>
                    <a:lnTo>
                      <a:pt x="1760601" y="181546"/>
                    </a:lnTo>
                    <a:lnTo>
                      <a:pt x="1760601" y="146329"/>
                    </a:lnTo>
                    <a:lnTo>
                      <a:pt x="1657629" y="146329"/>
                    </a:lnTo>
                    <a:lnTo>
                      <a:pt x="1657629" y="459968"/>
                    </a:lnTo>
                    <a:lnTo>
                      <a:pt x="1760601" y="459968"/>
                    </a:lnTo>
                    <a:lnTo>
                      <a:pt x="1760601" y="269608"/>
                    </a:lnTo>
                    <a:lnTo>
                      <a:pt x="1763649" y="248920"/>
                    </a:lnTo>
                    <a:lnTo>
                      <a:pt x="1772361" y="233121"/>
                    </a:lnTo>
                    <a:lnTo>
                      <a:pt x="1786026" y="223037"/>
                    </a:lnTo>
                    <a:lnTo>
                      <a:pt x="1803946" y="219481"/>
                    </a:lnTo>
                    <a:lnTo>
                      <a:pt x="1821764" y="222821"/>
                    </a:lnTo>
                    <a:lnTo>
                      <a:pt x="1835188" y="232448"/>
                    </a:lnTo>
                    <a:lnTo>
                      <a:pt x="1843671" y="247777"/>
                    </a:lnTo>
                    <a:lnTo>
                      <a:pt x="1846618" y="268262"/>
                    </a:lnTo>
                    <a:lnTo>
                      <a:pt x="1846618" y="459968"/>
                    </a:lnTo>
                    <a:lnTo>
                      <a:pt x="1949589" y="459968"/>
                    </a:lnTo>
                    <a:lnTo>
                      <a:pt x="1949589" y="267576"/>
                    </a:lnTo>
                    <a:close/>
                  </a:path>
                  <a:path w="2244725" h="472439">
                    <a:moveTo>
                      <a:pt x="2244648" y="365810"/>
                    </a:moveTo>
                    <a:lnTo>
                      <a:pt x="2217724" y="300101"/>
                    </a:lnTo>
                    <a:lnTo>
                      <a:pt x="2180640" y="276644"/>
                    </a:lnTo>
                    <a:lnTo>
                      <a:pt x="2124760" y="256743"/>
                    </a:lnTo>
                    <a:lnTo>
                      <a:pt x="2108009" y="251066"/>
                    </a:lnTo>
                    <a:lnTo>
                      <a:pt x="2096897" y="244894"/>
                    </a:lnTo>
                    <a:lnTo>
                      <a:pt x="2090737" y="237693"/>
                    </a:lnTo>
                    <a:lnTo>
                      <a:pt x="2088845" y="228981"/>
                    </a:lnTo>
                    <a:lnTo>
                      <a:pt x="2090661" y="220548"/>
                    </a:lnTo>
                    <a:lnTo>
                      <a:pt x="2095703" y="213893"/>
                    </a:lnTo>
                    <a:lnTo>
                      <a:pt x="2103424" y="209537"/>
                    </a:lnTo>
                    <a:lnTo>
                      <a:pt x="2113229" y="207975"/>
                    </a:lnTo>
                    <a:lnTo>
                      <a:pt x="2125040" y="209892"/>
                    </a:lnTo>
                    <a:lnTo>
                      <a:pt x="2134489" y="215176"/>
                    </a:lnTo>
                    <a:lnTo>
                      <a:pt x="2140762" y="223126"/>
                    </a:lnTo>
                    <a:lnTo>
                      <a:pt x="2143048" y="233032"/>
                    </a:lnTo>
                    <a:lnTo>
                      <a:pt x="2143048" y="239128"/>
                    </a:lnTo>
                    <a:lnTo>
                      <a:pt x="2238552" y="239128"/>
                    </a:lnTo>
                    <a:lnTo>
                      <a:pt x="2229802" y="194995"/>
                    </a:lnTo>
                    <a:lnTo>
                      <a:pt x="2205621" y="161988"/>
                    </a:lnTo>
                    <a:lnTo>
                      <a:pt x="2167598" y="141300"/>
                    </a:lnTo>
                    <a:lnTo>
                      <a:pt x="2117306" y="134124"/>
                    </a:lnTo>
                    <a:lnTo>
                      <a:pt x="2065502" y="141566"/>
                    </a:lnTo>
                    <a:lnTo>
                      <a:pt x="2025523" y="162585"/>
                    </a:lnTo>
                    <a:lnTo>
                      <a:pt x="1999754" y="195287"/>
                    </a:lnTo>
                    <a:lnTo>
                      <a:pt x="1990623" y="237769"/>
                    </a:lnTo>
                    <a:lnTo>
                      <a:pt x="1996351" y="271678"/>
                    </a:lnTo>
                    <a:lnTo>
                      <a:pt x="2014080" y="299681"/>
                    </a:lnTo>
                    <a:lnTo>
                      <a:pt x="2044636" y="322465"/>
                    </a:lnTo>
                    <a:lnTo>
                      <a:pt x="2088845" y="340741"/>
                    </a:lnTo>
                    <a:lnTo>
                      <a:pt x="2114715" y="349961"/>
                    </a:lnTo>
                    <a:lnTo>
                      <a:pt x="2130679" y="358101"/>
                    </a:lnTo>
                    <a:lnTo>
                      <a:pt x="2138769" y="366369"/>
                    </a:lnTo>
                    <a:lnTo>
                      <a:pt x="2141016" y="375970"/>
                    </a:lnTo>
                    <a:lnTo>
                      <a:pt x="2139213" y="384886"/>
                    </a:lnTo>
                    <a:lnTo>
                      <a:pt x="2134235" y="391972"/>
                    </a:lnTo>
                    <a:lnTo>
                      <a:pt x="2126729" y="396633"/>
                    </a:lnTo>
                    <a:lnTo>
                      <a:pt x="2117306" y="398322"/>
                    </a:lnTo>
                    <a:lnTo>
                      <a:pt x="2105901" y="396582"/>
                    </a:lnTo>
                    <a:lnTo>
                      <a:pt x="2097659" y="391033"/>
                    </a:lnTo>
                    <a:lnTo>
                      <a:pt x="2091969" y="381177"/>
                    </a:lnTo>
                    <a:lnTo>
                      <a:pt x="2088172" y="366483"/>
                    </a:lnTo>
                    <a:lnTo>
                      <a:pt x="1990623" y="366483"/>
                    </a:lnTo>
                    <a:lnTo>
                      <a:pt x="2000516" y="410718"/>
                    </a:lnTo>
                    <a:lnTo>
                      <a:pt x="2026031" y="443966"/>
                    </a:lnTo>
                    <a:lnTo>
                      <a:pt x="2065502" y="464896"/>
                    </a:lnTo>
                    <a:lnTo>
                      <a:pt x="2117306" y="472160"/>
                    </a:lnTo>
                    <a:lnTo>
                      <a:pt x="2169503" y="464502"/>
                    </a:lnTo>
                    <a:lnTo>
                      <a:pt x="2209685" y="442861"/>
                    </a:lnTo>
                    <a:lnTo>
                      <a:pt x="2235517" y="409282"/>
                    </a:lnTo>
                    <a:lnTo>
                      <a:pt x="2244648" y="365810"/>
                    </a:lnTo>
                    <a:close/>
                  </a:path>
                </a:pathLst>
              </a:custGeom>
              <a:solidFill>
                <a:srgbClr val="1D194B"/>
              </a:solidFill>
            </p:spPr>
            <p:txBody>
              <a:bodyPr wrap="square" lIns="0" tIns="0" rIns="0" bIns="0" rtlCol="0"/>
              <a:lstStyle/>
              <a:p>
                <a:endParaRPr sz="819"/>
              </a:p>
            </p:txBody>
          </p:sp>
          <p:sp>
            <p:nvSpPr>
              <p:cNvPr id="7" name="object 7"/>
              <p:cNvSpPr/>
              <p:nvPr/>
            </p:nvSpPr>
            <p:spPr>
              <a:xfrm>
                <a:off x="3101336" y="857316"/>
                <a:ext cx="407034" cy="407034"/>
              </a:xfrm>
              <a:custGeom>
                <a:avLst/>
                <a:gdLst/>
                <a:ahLst/>
                <a:cxnLst/>
                <a:rect l="l" t="t" r="r" b="b"/>
                <a:pathLst>
                  <a:path w="407035" h="407034">
                    <a:moveTo>
                      <a:pt x="203313" y="0"/>
                    </a:moveTo>
                    <a:lnTo>
                      <a:pt x="156753" y="5378"/>
                    </a:lnTo>
                    <a:lnTo>
                      <a:pt x="113982" y="20695"/>
                    </a:lnTo>
                    <a:lnTo>
                      <a:pt x="76229" y="44719"/>
                    </a:lnTo>
                    <a:lnTo>
                      <a:pt x="44724" y="76222"/>
                    </a:lnTo>
                    <a:lnTo>
                      <a:pt x="20697" y="113973"/>
                    </a:lnTo>
                    <a:lnTo>
                      <a:pt x="5379" y="156743"/>
                    </a:lnTo>
                    <a:lnTo>
                      <a:pt x="0" y="203302"/>
                    </a:lnTo>
                    <a:lnTo>
                      <a:pt x="5379" y="249858"/>
                    </a:lnTo>
                    <a:lnTo>
                      <a:pt x="20697" y="292626"/>
                    </a:lnTo>
                    <a:lnTo>
                      <a:pt x="44724" y="330378"/>
                    </a:lnTo>
                    <a:lnTo>
                      <a:pt x="76229" y="361882"/>
                    </a:lnTo>
                    <a:lnTo>
                      <a:pt x="113982" y="385908"/>
                    </a:lnTo>
                    <a:lnTo>
                      <a:pt x="156753" y="401226"/>
                    </a:lnTo>
                    <a:lnTo>
                      <a:pt x="203313" y="406605"/>
                    </a:lnTo>
                    <a:lnTo>
                      <a:pt x="249868" y="401226"/>
                    </a:lnTo>
                    <a:lnTo>
                      <a:pt x="292637" y="385908"/>
                    </a:lnTo>
                    <a:lnTo>
                      <a:pt x="330388" y="361882"/>
                    </a:lnTo>
                    <a:lnTo>
                      <a:pt x="361892" y="330378"/>
                    </a:lnTo>
                    <a:lnTo>
                      <a:pt x="383204" y="296891"/>
                    </a:lnTo>
                    <a:lnTo>
                      <a:pt x="203313" y="296891"/>
                    </a:lnTo>
                    <a:lnTo>
                      <a:pt x="166910" y="289526"/>
                    </a:lnTo>
                    <a:lnTo>
                      <a:pt x="137155" y="269451"/>
                    </a:lnTo>
                    <a:lnTo>
                      <a:pt x="117079" y="239699"/>
                    </a:lnTo>
                    <a:lnTo>
                      <a:pt x="109713" y="203302"/>
                    </a:lnTo>
                    <a:lnTo>
                      <a:pt x="117079" y="166900"/>
                    </a:lnTo>
                    <a:lnTo>
                      <a:pt x="137155" y="137145"/>
                    </a:lnTo>
                    <a:lnTo>
                      <a:pt x="166910" y="117069"/>
                    </a:lnTo>
                    <a:lnTo>
                      <a:pt x="203313" y="109703"/>
                    </a:lnTo>
                    <a:lnTo>
                      <a:pt x="383200" y="109703"/>
                    </a:lnTo>
                    <a:lnTo>
                      <a:pt x="361892" y="76222"/>
                    </a:lnTo>
                    <a:lnTo>
                      <a:pt x="330388" y="44719"/>
                    </a:lnTo>
                    <a:lnTo>
                      <a:pt x="292637" y="20695"/>
                    </a:lnTo>
                    <a:lnTo>
                      <a:pt x="249868" y="5378"/>
                    </a:lnTo>
                    <a:lnTo>
                      <a:pt x="203313" y="0"/>
                    </a:lnTo>
                    <a:close/>
                  </a:path>
                  <a:path w="407035" h="407034">
                    <a:moveTo>
                      <a:pt x="383200" y="109703"/>
                    </a:moveTo>
                    <a:lnTo>
                      <a:pt x="203313" y="109703"/>
                    </a:lnTo>
                    <a:lnTo>
                      <a:pt x="239711" y="117069"/>
                    </a:lnTo>
                    <a:lnTo>
                      <a:pt x="269466" y="137145"/>
                    </a:lnTo>
                    <a:lnTo>
                      <a:pt x="289545" y="166900"/>
                    </a:lnTo>
                    <a:lnTo>
                      <a:pt x="296912" y="203302"/>
                    </a:lnTo>
                    <a:lnTo>
                      <a:pt x="289545" y="239699"/>
                    </a:lnTo>
                    <a:lnTo>
                      <a:pt x="269466" y="269451"/>
                    </a:lnTo>
                    <a:lnTo>
                      <a:pt x="239711" y="289526"/>
                    </a:lnTo>
                    <a:lnTo>
                      <a:pt x="203313" y="296891"/>
                    </a:lnTo>
                    <a:lnTo>
                      <a:pt x="383204" y="296891"/>
                    </a:lnTo>
                    <a:lnTo>
                      <a:pt x="385918" y="292626"/>
                    </a:lnTo>
                    <a:lnTo>
                      <a:pt x="401236" y="249858"/>
                    </a:lnTo>
                    <a:lnTo>
                      <a:pt x="406615" y="203302"/>
                    </a:lnTo>
                    <a:lnTo>
                      <a:pt x="401236" y="156743"/>
                    </a:lnTo>
                    <a:lnTo>
                      <a:pt x="385918" y="113973"/>
                    </a:lnTo>
                    <a:lnTo>
                      <a:pt x="383200" y="109703"/>
                    </a:lnTo>
                    <a:close/>
                  </a:path>
                </a:pathLst>
              </a:custGeom>
              <a:solidFill>
                <a:srgbClr val="DCA92C"/>
              </a:solidFill>
            </p:spPr>
            <p:txBody>
              <a:bodyPr wrap="square" lIns="0" tIns="0" rIns="0" bIns="0" rtlCol="0"/>
              <a:lstStyle/>
              <a:p>
                <a:endParaRPr sz="819"/>
              </a:p>
            </p:txBody>
          </p:sp>
        </p:grpSp>
        <p:sp>
          <p:nvSpPr>
            <p:cNvPr id="8" name="object 8"/>
            <p:cNvSpPr/>
            <p:nvPr/>
          </p:nvSpPr>
          <p:spPr>
            <a:xfrm>
              <a:off x="2477330" y="1429637"/>
              <a:ext cx="32551" cy="32699"/>
            </a:xfrm>
            <a:prstGeom prst="rect">
              <a:avLst/>
            </a:prstGeom>
            <a:blipFill>
              <a:blip r:embed="rId3" cstate="print"/>
              <a:stretch>
                <a:fillRect/>
              </a:stretch>
            </a:blipFill>
          </p:spPr>
          <p:txBody>
            <a:bodyPr wrap="square" lIns="0" tIns="0" rIns="0" bIns="0" rtlCol="0"/>
            <a:lstStyle/>
            <a:p>
              <a:endParaRPr sz="819"/>
            </a:p>
          </p:txBody>
        </p:sp>
        <p:sp>
          <p:nvSpPr>
            <p:cNvPr id="9" name="object 9"/>
            <p:cNvSpPr txBox="1"/>
            <p:nvPr/>
          </p:nvSpPr>
          <p:spPr>
            <a:xfrm>
              <a:off x="411982" y="2120809"/>
              <a:ext cx="2237756" cy="893426"/>
            </a:xfrm>
            <a:prstGeom prst="rect">
              <a:avLst/>
            </a:prstGeom>
          </p:spPr>
          <p:txBody>
            <a:bodyPr vert="horz" wrap="square" lIns="0" tIns="165204" rIns="0" bIns="0" rtlCol="0">
              <a:spAutoFit/>
            </a:bodyPr>
            <a:lstStyle/>
            <a:p>
              <a:pPr algn="ctr">
                <a:spcBef>
                  <a:spcPts val="1301"/>
                </a:spcBef>
              </a:pPr>
              <a:r>
                <a:rPr lang="nl-NL" sz="1819" b="1" spc="-2" dirty="0">
                  <a:solidFill>
                    <a:srgbClr val="1D194B"/>
                  </a:solidFill>
                  <a:latin typeface="NeuzeitGro-Bla"/>
                </a:rPr>
                <a:t>Wie zijn wij? </a:t>
              </a:r>
            </a:p>
            <a:p>
              <a:pPr algn="ctr">
                <a:spcBef>
                  <a:spcPts val="1301"/>
                </a:spcBef>
              </a:pPr>
              <a:endParaRPr lang="nl-NL" sz="1819" b="1" spc="5" dirty="0">
                <a:solidFill>
                  <a:srgbClr val="1D194B"/>
                </a:solidFill>
                <a:latin typeface="NeuzeitGro-Bla"/>
              </a:endParaRPr>
            </a:p>
          </p:txBody>
        </p:sp>
        <p:sp>
          <p:nvSpPr>
            <p:cNvPr id="14" name="object 14"/>
            <p:cNvSpPr/>
            <p:nvPr/>
          </p:nvSpPr>
          <p:spPr>
            <a:xfrm>
              <a:off x="2725876" y="1247005"/>
              <a:ext cx="20794" cy="3918084"/>
            </a:xfrm>
            <a:custGeom>
              <a:avLst/>
              <a:gdLst/>
              <a:ahLst/>
              <a:cxnLst/>
              <a:rect l="l" t="t" r="r" b="b"/>
              <a:pathLst>
                <a:path h="7633970">
                  <a:moveTo>
                    <a:pt x="0" y="0"/>
                  </a:moveTo>
                  <a:lnTo>
                    <a:pt x="0" y="7633924"/>
                  </a:lnTo>
                </a:path>
              </a:pathLst>
            </a:custGeom>
            <a:ln w="10470">
              <a:solidFill>
                <a:srgbClr val="1D194B"/>
              </a:solidFill>
            </a:ln>
          </p:spPr>
          <p:txBody>
            <a:bodyPr wrap="square" lIns="0" tIns="0" rIns="0" bIns="0" rtlCol="0"/>
            <a:lstStyle/>
            <a:p>
              <a:endParaRPr sz="819"/>
            </a:p>
          </p:txBody>
        </p:sp>
        <p:grpSp>
          <p:nvGrpSpPr>
            <p:cNvPr id="15" name="object 15"/>
            <p:cNvGrpSpPr/>
            <p:nvPr/>
          </p:nvGrpSpPr>
          <p:grpSpPr>
            <a:xfrm>
              <a:off x="3047327" y="5624143"/>
              <a:ext cx="107152" cy="126214"/>
              <a:chOff x="6699887" y="10480941"/>
              <a:chExt cx="235585" cy="277495"/>
            </a:xfrm>
          </p:grpSpPr>
          <p:sp>
            <p:nvSpPr>
              <p:cNvPr id="16" name="object 16"/>
              <p:cNvSpPr/>
              <p:nvPr/>
            </p:nvSpPr>
            <p:spPr>
              <a:xfrm>
                <a:off x="6699887" y="10640836"/>
                <a:ext cx="235019" cy="117514"/>
              </a:xfrm>
              <a:prstGeom prst="rect">
                <a:avLst/>
              </a:prstGeom>
              <a:blipFill>
                <a:blip r:embed="rId4" cstate="print"/>
                <a:stretch>
                  <a:fillRect/>
                </a:stretch>
              </a:blipFill>
            </p:spPr>
            <p:txBody>
              <a:bodyPr wrap="square" lIns="0" tIns="0" rIns="0" bIns="0" rtlCol="0"/>
              <a:lstStyle/>
              <a:p>
                <a:endParaRPr sz="819"/>
              </a:p>
            </p:txBody>
          </p:sp>
          <p:sp>
            <p:nvSpPr>
              <p:cNvPr id="17" name="object 17"/>
              <p:cNvSpPr/>
              <p:nvPr/>
            </p:nvSpPr>
            <p:spPr>
              <a:xfrm>
                <a:off x="6746222" y="10480941"/>
                <a:ext cx="142362" cy="142372"/>
              </a:xfrm>
              <a:prstGeom prst="rect">
                <a:avLst/>
              </a:prstGeom>
              <a:blipFill>
                <a:blip r:embed="rId5" cstate="print"/>
                <a:stretch>
                  <a:fillRect/>
                </a:stretch>
              </a:blipFill>
            </p:spPr>
            <p:txBody>
              <a:bodyPr wrap="square" lIns="0" tIns="0" rIns="0" bIns="0" rtlCol="0"/>
              <a:lstStyle/>
              <a:p>
                <a:endParaRPr sz="819"/>
              </a:p>
            </p:txBody>
          </p:sp>
        </p:grpSp>
        <p:grpSp>
          <p:nvGrpSpPr>
            <p:cNvPr id="18" name="object 18"/>
            <p:cNvGrpSpPr/>
            <p:nvPr/>
          </p:nvGrpSpPr>
          <p:grpSpPr>
            <a:xfrm>
              <a:off x="0" y="5624146"/>
              <a:ext cx="3015267" cy="126214"/>
              <a:chOff x="0" y="10480947"/>
              <a:chExt cx="6629400" cy="277495"/>
            </a:xfrm>
          </p:grpSpPr>
          <p:sp>
            <p:nvSpPr>
              <p:cNvPr id="19" name="object 19"/>
              <p:cNvSpPr/>
              <p:nvPr/>
            </p:nvSpPr>
            <p:spPr>
              <a:xfrm>
                <a:off x="55499" y="10587920"/>
                <a:ext cx="5770245" cy="170815"/>
              </a:xfrm>
              <a:custGeom>
                <a:avLst/>
                <a:gdLst/>
                <a:ahLst/>
                <a:cxnLst/>
                <a:rect l="l" t="t" r="r" b="b"/>
                <a:pathLst>
                  <a:path w="5770245" h="170815">
                    <a:moveTo>
                      <a:pt x="263093" y="42341"/>
                    </a:moveTo>
                    <a:lnTo>
                      <a:pt x="246075" y="9639"/>
                    </a:lnTo>
                    <a:lnTo>
                      <a:pt x="0" y="137731"/>
                    </a:lnTo>
                    <a:lnTo>
                      <a:pt x="17018" y="170434"/>
                    </a:lnTo>
                    <a:lnTo>
                      <a:pt x="263093" y="42341"/>
                    </a:lnTo>
                    <a:close/>
                  </a:path>
                  <a:path w="5770245" h="170815">
                    <a:moveTo>
                      <a:pt x="416102" y="42341"/>
                    </a:moveTo>
                    <a:lnTo>
                      <a:pt x="399084" y="9639"/>
                    </a:lnTo>
                    <a:lnTo>
                      <a:pt x="153009" y="137731"/>
                    </a:lnTo>
                    <a:lnTo>
                      <a:pt x="170040" y="170434"/>
                    </a:lnTo>
                    <a:lnTo>
                      <a:pt x="416102" y="42341"/>
                    </a:lnTo>
                    <a:close/>
                  </a:path>
                  <a:path w="5770245" h="170815">
                    <a:moveTo>
                      <a:pt x="569125" y="42341"/>
                    </a:moveTo>
                    <a:lnTo>
                      <a:pt x="552107" y="9639"/>
                    </a:lnTo>
                    <a:lnTo>
                      <a:pt x="306031" y="137731"/>
                    </a:lnTo>
                    <a:lnTo>
                      <a:pt x="323075" y="170434"/>
                    </a:lnTo>
                    <a:lnTo>
                      <a:pt x="569125" y="42341"/>
                    </a:lnTo>
                    <a:close/>
                  </a:path>
                  <a:path w="5770245" h="170815">
                    <a:moveTo>
                      <a:pt x="722147" y="42341"/>
                    </a:moveTo>
                    <a:lnTo>
                      <a:pt x="705129" y="9639"/>
                    </a:lnTo>
                    <a:lnTo>
                      <a:pt x="459054" y="137731"/>
                    </a:lnTo>
                    <a:lnTo>
                      <a:pt x="476084" y="170434"/>
                    </a:lnTo>
                    <a:lnTo>
                      <a:pt x="722147" y="42341"/>
                    </a:lnTo>
                    <a:close/>
                  </a:path>
                  <a:path w="5770245" h="170815">
                    <a:moveTo>
                      <a:pt x="875169" y="42341"/>
                    </a:moveTo>
                    <a:lnTo>
                      <a:pt x="858151" y="9639"/>
                    </a:lnTo>
                    <a:lnTo>
                      <a:pt x="612076" y="137731"/>
                    </a:lnTo>
                    <a:lnTo>
                      <a:pt x="629107" y="170434"/>
                    </a:lnTo>
                    <a:lnTo>
                      <a:pt x="875169" y="42341"/>
                    </a:lnTo>
                    <a:close/>
                  </a:path>
                  <a:path w="5770245" h="170815">
                    <a:moveTo>
                      <a:pt x="1028192" y="42341"/>
                    </a:moveTo>
                    <a:lnTo>
                      <a:pt x="1011174" y="9639"/>
                    </a:lnTo>
                    <a:lnTo>
                      <a:pt x="765098" y="137731"/>
                    </a:lnTo>
                    <a:lnTo>
                      <a:pt x="782129" y="170434"/>
                    </a:lnTo>
                    <a:lnTo>
                      <a:pt x="1028192" y="42341"/>
                    </a:lnTo>
                    <a:close/>
                  </a:path>
                  <a:path w="5770245" h="170815">
                    <a:moveTo>
                      <a:pt x="1181214" y="42341"/>
                    </a:moveTo>
                    <a:lnTo>
                      <a:pt x="1164196" y="9639"/>
                    </a:lnTo>
                    <a:lnTo>
                      <a:pt x="918121" y="137731"/>
                    </a:lnTo>
                    <a:lnTo>
                      <a:pt x="935151" y="170434"/>
                    </a:lnTo>
                    <a:lnTo>
                      <a:pt x="1181214" y="42341"/>
                    </a:lnTo>
                    <a:close/>
                  </a:path>
                  <a:path w="5770245" h="170815">
                    <a:moveTo>
                      <a:pt x="1334236" y="42341"/>
                    </a:moveTo>
                    <a:lnTo>
                      <a:pt x="1317218" y="9639"/>
                    </a:lnTo>
                    <a:lnTo>
                      <a:pt x="1071143" y="137731"/>
                    </a:lnTo>
                    <a:lnTo>
                      <a:pt x="1088174" y="170434"/>
                    </a:lnTo>
                    <a:lnTo>
                      <a:pt x="1334236" y="42341"/>
                    </a:lnTo>
                    <a:close/>
                  </a:path>
                  <a:path w="5770245" h="170815">
                    <a:moveTo>
                      <a:pt x="1487258" y="42341"/>
                    </a:moveTo>
                    <a:lnTo>
                      <a:pt x="1470240" y="9639"/>
                    </a:lnTo>
                    <a:lnTo>
                      <a:pt x="1224165" y="137731"/>
                    </a:lnTo>
                    <a:lnTo>
                      <a:pt x="1241183" y="170434"/>
                    </a:lnTo>
                    <a:lnTo>
                      <a:pt x="1487258" y="42341"/>
                    </a:lnTo>
                    <a:close/>
                  </a:path>
                  <a:path w="5770245" h="170815">
                    <a:moveTo>
                      <a:pt x="1640281" y="42341"/>
                    </a:moveTo>
                    <a:lnTo>
                      <a:pt x="1623263" y="9639"/>
                    </a:lnTo>
                    <a:lnTo>
                      <a:pt x="1377188" y="137731"/>
                    </a:lnTo>
                    <a:lnTo>
                      <a:pt x="1394206" y="170434"/>
                    </a:lnTo>
                    <a:lnTo>
                      <a:pt x="1640281" y="42341"/>
                    </a:lnTo>
                    <a:close/>
                  </a:path>
                  <a:path w="5770245" h="170815">
                    <a:moveTo>
                      <a:pt x="1793290" y="42341"/>
                    </a:moveTo>
                    <a:lnTo>
                      <a:pt x="1776272" y="9639"/>
                    </a:lnTo>
                    <a:lnTo>
                      <a:pt x="1530210" y="137731"/>
                    </a:lnTo>
                    <a:lnTo>
                      <a:pt x="1547241" y="170434"/>
                    </a:lnTo>
                    <a:lnTo>
                      <a:pt x="1793290" y="42341"/>
                    </a:lnTo>
                    <a:close/>
                  </a:path>
                  <a:path w="5770245" h="170815">
                    <a:moveTo>
                      <a:pt x="1946325" y="42341"/>
                    </a:moveTo>
                    <a:lnTo>
                      <a:pt x="1929307" y="9639"/>
                    </a:lnTo>
                    <a:lnTo>
                      <a:pt x="1683232" y="137731"/>
                    </a:lnTo>
                    <a:lnTo>
                      <a:pt x="1700250" y="170434"/>
                    </a:lnTo>
                    <a:lnTo>
                      <a:pt x="1946325" y="42341"/>
                    </a:lnTo>
                    <a:close/>
                  </a:path>
                  <a:path w="5770245" h="170815">
                    <a:moveTo>
                      <a:pt x="2099335" y="42341"/>
                    </a:moveTo>
                    <a:lnTo>
                      <a:pt x="2082330" y="9639"/>
                    </a:lnTo>
                    <a:lnTo>
                      <a:pt x="1836254" y="137731"/>
                    </a:lnTo>
                    <a:lnTo>
                      <a:pt x="1853272" y="170434"/>
                    </a:lnTo>
                    <a:lnTo>
                      <a:pt x="2099335" y="42341"/>
                    </a:lnTo>
                    <a:close/>
                  </a:path>
                  <a:path w="5770245" h="170815">
                    <a:moveTo>
                      <a:pt x="2252357" y="42341"/>
                    </a:moveTo>
                    <a:lnTo>
                      <a:pt x="2235339" y="9639"/>
                    </a:lnTo>
                    <a:lnTo>
                      <a:pt x="1989264" y="137731"/>
                    </a:lnTo>
                    <a:lnTo>
                      <a:pt x="2006295" y="170434"/>
                    </a:lnTo>
                    <a:lnTo>
                      <a:pt x="2252357" y="42341"/>
                    </a:lnTo>
                    <a:close/>
                  </a:path>
                  <a:path w="5770245" h="170815">
                    <a:moveTo>
                      <a:pt x="2405380" y="42341"/>
                    </a:moveTo>
                    <a:lnTo>
                      <a:pt x="2388362" y="9639"/>
                    </a:lnTo>
                    <a:lnTo>
                      <a:pt x="2142286" y="137731"/>
                    </a:lnTo>
                    <a:lnTo>
                      <a:pt x="2159330" y="170434"/>
                    </a:lnTo>
                    <a:lnTo>
                      <a:pt x="2405380" y="42341"/>
                    </a:lnTo>
                    <a:close/>
                  </a:path>
                  <a:path w="5770245" h="170815">
                    <a:moveTo>
                      <a:pt x="2558402" y="42341"/>
                    </a:moveTo>
                    <a:lnTo>
                      <a:pt x="2541384" y="9639"/>
                    </a:lnTo>
                    <a:lnTo>
                      <a:pt x="2295309" y="137731"/>
                    </a:lnTo>
                    <a:lnTo>
                      <a:pt x="2312339" y="170434"/>
                    </a:lnTo>
                    <a:lnTo>
                      <a:pt x="2558402" y="42341"/>
                    </a:lnTo>
                    <a:close/>
                  </a:path>
                  <a:path w="5770245" h="170815">
                    <a:moveTo>
                      <a:pt x="2711424" y="42341"/>
                    </a:moveTo>
                    <a:lnTo>
                      <a:pt x="2694406" y="9639"/>
                    </a:lnTo>
                    <a:lnTo>
                      <a:pt x="2448331" y="137731"/>
                    </a:lnTo>
                    <a:lnTo>
                      <a:pt x="2465362" y="170434"/>
                    </a:lnTo>
                    <a:lnTo>
                      <a:pt x="2711424" y="42341"/>
                    </a:lnTo>
                    <a:close/>
                  </a:path>
                  <a:path w="5770245" h="170815">
                    <a:moveTo>
                      <a:pt x="2864447" y="42341"/>
                    </a:moveTo>
                    <a:lnTo>
                      <a:pt x="2847429" y="9639"/>
                    </a:lnTo>
                    <a:lnTo>
                      <a:pt x="2601353" y="137731"/>
                    </a:lnTo>
                    <a:lnTo>
                      <a:pt x="2618384" y="170434"/>
                    </a:lnTo>
                    <a:lnTo>
                      <a:pt x="2864447" y="42341"/>
                    </a:lnTo>
                    <a:close/>
                  </a:path>
                  <a:path w="5770245" h="170815">
                    <a:moveTo>
                      <a:pt x="3017469" y="42341"/>
                    </a:moveTo>
                    <a:lnTo>
                      <a:pt x="3000451" y="9639"/>
                    </a:lnTo>
                    <a:lnTo>
                      <a:pt x="2754376" y="137731"/>
                    </a:lnTo>
                    <a:lnTo>
                      <a:pt x="2771406" y="170434"/>
                    </a:lnTo>
                    <a:lnTo>
                      <a:pt x="3017469" y="42341"/>
                    </a:lnTo>
                    <a:close/>
                  </a:path>
                  <a:path w="5770245" h="170815">
                    <a:moveTo>
                      <a:pt x="3170491" y="42341"/>
                    </a:moveTo>
                    <a:lnTo>
                      <a:pt x="3153473" y="9639"/>
                    </a:lnTo>
                    <a:lnTo>
                      <a:pt x="2907398" y="137731"/>
                    </a:lnTo>
                    <a:lnTo>
                      <a:pt x="2924429" y="170434"/>
                    </a:lnTo>
                    <a:lnTo>
                      <a:pt x="3170491" y="42341"/>
                    </a:lnTo>
                    <a:close/>
                  </a:path>
                  <a:path w="5770245" h="170815">
                    <a:moveTo>
                      <a:pt x="3323513" y="42341"/>
                    </a:moveTo>
                    <a:lnTo>
                      <a:pt x="3306495" y="9639"/>
                    </a:lnTo>
                    <a:lnTo>
                      <a:pt x="3060420" y="137731"/>
                    </a:lnTo>
                    <a:lnTo>
                      <a:pt x="3077438" y="170434"/>
                    </a:lnTo>
                    <a:lnTo>
                      <a:pt x="3323513" y="42341"/>
                    </a:lnTo>
                    <a:close/>
                  </a:path>
                  <a:path w="5770245" h="170815">
                    <a:moveTo>
                      <a:pt x="3476536" y="42341"/>
                    </a:moveTo>
                    <a:lnTo>
                      <a:pt x="3459505" y="9639"/>
                    </a:lnTo>
                    <a:lnTo>
                      <a:pt x="3213443" y="137731"/>
                    </a:lnTo>
                    <a:lnTo>
                      <a:pt x="3230473" y="170434"/>
                    </a:lnTo>
                    <a:lnTo>
                      <a:pt x="3476536" y="42341"/>
                    </a:lnTo>
                    <a:close/>
                  </a:path>
                  <a:path w="5770245" h="170815">
                    <a:moveTo>
                      <a:pt x="3629545" y="42341"/>
                    </a:moveTo>
                    <a:lnTo>
                      <a:pt x="3612540" y="9639"/>
                    </a:lnTo>
                    <a:lnTo>
                      <a:pt x="3366452" y="137731"/>
                    </a:lnTo>
                    <a:lnTo>
                      <a:pt x="3383496" y="170434"/>
                    </a:lnTo>
                    <a:lnTo>
                      <a:pt x="3629545" y="42341"/>
                    </a:lnTo>
                    <a:close/>
                  </a:path>
                  <a:path w="5770245" h="170815">
                    <a:moveTo>
                      <a:pt x="3782580" y="42341"/>
                    </a:moveTo>
                    <a:lnTo>
                      <a:pt x="3765562" y="9639"/>
                    </a:lnTo>
                    <a:lnTo>
                      <a:pt x="3519487" y="137731"/>
                    </a:lnTo>
                    <a:lnTo>
                      <a:pt x="3536505" y="170434"/>
                    </a:lnTo>
                    <a:lnTo>
                      <a:pt x="3782580" y="42341"/>
                    </a:lnTo>
                    <a:close/>
                  </a:path>
                  <a:path w="5770245" h="170815">
                    <a:moveTo>
                      <a:pt x="3935590" y="42341"/>
                    </a:moveTo>
                    <a:lnTo>
                      <a:pt x="3918585" y="9639"/>
                    </a:lnTo>
                    <a:lnTo>
                      <a:pt x="3672497" y="137731"/>
                    </a:lnTo>
                    <a:lnTo>
                      <a:pt x="3689527" y="170434"/>
                    </a:lnTo>
                    <a:lnTo>
                      <a:pt x="3935590" y="42341"/>
                    </a:lnTo>
                    <a:close/>
                  </a:path>
                  <a:path w="5770245" h="170815">
                    <a:moveTo>
                      <a:pt x="4088612" y="42341"/>
                    </a:moveTo>
                    <a:lnTo>
                      <a:pt x="4071594" y="9639"/>
                    </a:lnTo>
                    <a:lnTo>
                      <a:pt x="3825519" y="137731"/>
                    </a:lnTo>
                    <a:lnTo>
                      <a:pt x="3842562" y="170434"/>
                    </a:lnTo>
                    <a:lnTo>
                      <a:pt x="4088612" y="42341"/>
                    </a:lnTo>
                    <a:close/>
                  </a:path>
                  <a:path w="5770245" h="170815">
                    <a:moveTo>
                      <a:pt x="4241635" y="42341"/>
                    </a:moveTo>
                    <a:lnTo>
                      <a:pt x="4224617" y="9639"/>
                    </a:lnTo>
                    <a:lnTo>
                      <a:pt x="3978541" y="137731"/>
                    </a:lnTo>
                    <a:lnTo>
                      <a:pt x="3995585" y="170434"/>
                    </a:lnTo>
                    <a:lnTo>
                      <a:pt x="4241635" y="42341"/>
                    </a:lnTo>
                    <a:close/>
                  </a:path>
                  <a:path w="5770245" h="170815">
                    <a:moveTo>
                      <a:pt x="4394657" y="42341"/>
                    </a:moveTo>
                    <a:lnTo>
                      <a:pt x="4377639" y="9639"/>
                    </a:lnTo>
                    <a:lnTo>
                      <a:pt x="4131564" y="137731"/>
                    </a:lnTo>
                    <a:lnTo>
                      <a:pt x="4148594" y="170434"/>
                    </a:lnTo>
                    <a:lnTo>
                      <a:pt x="4394657" y="42341"/>
                    </a:lnTo>
                    <a:close/>
                  </a:path>
                  <a:path w="5770245" h="170815">
                    <a:moveTo>
                      <a:pt x="4547679" y="42341"/>
                    </a:moveTo>
                    <a:lnTo>
                      <a:pt x="4530661" y="9639"/>
                    </a:lnTo>
                    <a:lnTo>
                      <a:pt x="4284586" y="137731"/>
                    </a:lnTo>
                    <a:lnTo>
                      <a:pt x="4301617" y="170434"/>
                    </a:lnTo>
                    <a:lnTo>
                      <a:pt x="4547679" y="42341"/>
                    </a:lnTo>
                    <a:close/>
                  </a:path>
                  <a:path w="5770245" h="170815">
                    <a:moveTo>
                      <a:pt x="4700702" y="42341"/>
                    </a:moveTo>
                    <a:lnTo>
                      <a:pt x="4683684" y="9639"/>
                    </a:lnTo>
                    <a:lnTo>
                      <a:pt x="4437608" y="137731"/>
                    </a:lnTo>
                    <a:lnTo>
                      <a:pt x="4454639" y="170434"/>
                    </a:lnTo>
                    <a:lnTo>
                      <a:pt x="4700702" y="42341"/>
                    </a:lnTo>
                    <a:close/>
                  </a:path>
                  <a:path w="5770245" h="170815">
                    <a:moveTo>
                      <a:pt x="4853724" y="42341"/>
                    </a:moveTo>
                    <a:lnTo>
                      <a:pt x="4836706" y="9639"/>
                    </a:lnTo>
                    <a:lnTo>
                      <a:pt x="4590631" y="137731"/>
                    </a:lnTo>
                    <a:lnTo>
                      <a:pt x="4607661" y="170434"/>
                    </a:lnTo>
                    <a:lnTo>
                      <a:pt x="4853724" y="42341"/>
                    </a:lnTo>
                    <a:close/>
                  </a:path>
                  <a:path w="5770245" h="170815">
                    <a:moveTo>
                      <a:pt x="5006746" y="42341"/>
                    </a:moveTo>
                    <a:lnTo>
                      <a:pt x="4989728" y="9639"/>
                    </a:lnTo>
                    <a:lnTo>
                      <a:pt x="4743653" y="137731"/>
                    </a:lnTo>
                    <a:lnTo>
                      <a:pt x="4760684" y="170434"/>
                    </a:lnTo>
                    <a:lnTo>
                      <a:pt x="5006746" y="42341"/>
                    </a:lnTo>
                    <a:close/>
                  </a:path>
                  <a:path w="5770245" h="170815">
                    <a:moveTo>
                      <a:pt x="5159768" y="42341"/>
                    </a:moveTo>
                    <a:lnTo>
                      <a:pt x="5142750" y="9639"/>
                    </a:lnTo>
                    <a:lnTo>
                      <a:pt x="4896675" y="137731"/>
                    </a:lnTo>
                    <a:lnTo>
                      <a:pt x="4913693" y="170434"/>
                    </a:lnTo>
                    <a:lnTo>
                      <a:pt x="5159768" y="42341"/>
                    </a:lnTo>
                    <a:close/>
                  </a:path>
                  <a:path w="5770245" h="170815">
                    <a:moveTo>
                      <a:pt x="5312778" y="42341"/>
                    </a:moveTo>
                    <a:lnTo>
                      <a:pt x="5295773" y="9639"/>
                    </a:lnTo>
                    <a:lnTo>
                      <a:pt x="5049698" y="137731"/>
                    </a:lnTo>
                    <a:lnTo>
                      <a:pt x="5066728" y="170434"/>
                    </a:lnTo>
                    <a:lnTo>
                      <a:pt x="5312778" y="42341"/>
                    </a:lnTo>
                    <a:close/>
                  </a:path>
                  <a:path w="5770245" h="170815">
                    <a:moveTo>
                      <a:pt x="5465800" y="42341"/>
                    </a:moveTo>
                    <a:lnTo>
                      <a:pt x="5448782" y="9639"/>
                    </a:lnTo>
                    <a:lnTo>
                      <a:pt x="5202707" y="137731"/>
                    </a:lnTo>
                    <a:lnTo>
                      <a:pt x="5219751" y="170434"/>
                    </a:lnTo>
                    <a:lnTo>
                      <a:pt x="5465800" y="42341"/>
                    </a:lnTo>
                    <a:close/>
                  </a:path>
                  <a:path w="5770245" h="170815">
                    <a:moveTo>
                      <a:pt x="5618835" y="42341"/>
                    </a:moveTo>
                    <a:lnTo>
                      <a:pt x="5601805" y="9639"/>
                    </a:lnTo>
                    <a:lnTo>
                      <a:pt x="5355742" y="137731"/>
                    </a:lnTo>
                    <a:lnTo>
                      <a:pt x="5372760" y="170434"/>
                    </a:lnTo>
                    <a:lnTo>
                      <a:pt x="5618835" y="42341"/>
                    </a:lnTo>
                    <a:close/>
                  </a:path>
                  <a:path w="5770245" h="170815">
                    <a:moveTo>
                      <a:pt x="5769686" y="31940"/>
                    </a:moveTo>
                    <a:lnTo>
                      <a:pt x="5751284" y="0"/>
                    </a:lnTo>
                    <a:lnTo>
                      <a:pt x="5510911" y="138493"/>
                    </a:lnTo>
                    <a:lnTo>
                      <a:pt x="5529326" y="170446"/>
                    </a:lnTo>
                    <a:lnTo>
                      <a:pt x="5769686" y="31940"/>
                    </a:lnTo>
                    <a:close/>
                  </a:path>
                </a:pathLst>
              </a:custGeom>
              <a:solidFill>
                <a:srgbClr val="1D194B"/>
              </a:solidFill>
            </p:spPr>
            <p:txBody>
              <a:bodyPr wrap="square" lIns="0" tIns="0" rIns="0" bIns="0" rtlCol="0"/>
              <a:lstStyle/>
              <a:p>
                <a:endParaRPr sz="819"/>
              </a:p>
            </p:txBody>
          </p:sp>
          <p:sp>
            <p:nvSpPr>
              <p:cNvPr id="20" name="object 20"/>
              <p:cNvSpPr/>
              <p:nvPr/>
            </p:nvSpPr>
            <p:spPr>
              <a:xfrm>
                <a:off x="0" y="10597557"/>
                <a:ext cx="165567" cy="118891"/>
              </a:xfrm>
              <a:prstGeom prst="rect">
                <a:avLst/>
              </a:prstGeom>
              <a:blipFill>
                <a:blip r:embed="rId6" cstate="print"/>
                <a:stretch>
                  <a:fillRect/>
                </a:stretch>
              </a:blipFill>
            </p:spPr>
            <p:txBody>
              <a:bodyPr wrap="square" lIns="0" tIns="0" rIns="0" bIns="0" rtlCol="0"/>
              <a:lstStyle/>
              <a:p>
                <a:endParaRPr sz="819"/>
              </a:p>
            </p:txBody>
          </p:sp>
          <p:sp>
            <p:nvSpPr>
              <p:cNvPr id="21" name="object 21"/>
              <p:cNvSpPr/>
              <p:nvPr/>
            </p:nvSpPr>
            <p:spPr>
              <a:xfrm>
                <a:off x="6017658" y="10544035"/>
                <a:ext cx="373260" cy="214321"/>
              </a:xfrm>
              <a:prstGeom prst="rect">
                <a:avLst/>
              </a:prstGeom>
              <a:blipFill>
                <a:blip r:embed="rId7" cstate="print"/>
                <a:stretch>
                  <a:fillRect/>
                </a:stretch>
              </a:blipFill>
            </p:spPr>
            <p:txBody>
              <a:bodyPr wrap="square" lIns="0" tIns="0" rIns="0" bIns="0" rtlCol="0"/>
              <a:lstStyle/>
              <a:p>
                <a:endParaRPr sz="819"/>
              </a:p>
            </p:txBody>
          </p:sp>
          <p:sp>
            <p:nvSpPr>
              <p:cNvPr id="22" name="object 22"/>
              <p:cNvSpPr/>
              <p:nvPr/>
            </p:nvSpPr>
            <p:spPr>
              <a:xfrm>
                <a:off x="5717273" y="10480947"/>
                <a:ext cx="911860" cy="277495"/>
              </a:xfrm>
              <a:custGeom>
                <a:avLst/>
                <a:gdLst/>
                <a:ahLst/>
                <a:cxnLst/>
                <a:rect l="l" t="t" r="r" b="b"/>
                <a:pathLst>
                  <a:path w="911859" h="277495">
                    <a:moveTo>
                      <a:pt x="263093" y="149313"/>
                    </a:moveTo>
                    <a:lnTo>
                      <a:pt x="246075" y="116611"/>
                    </a:lnTo>
                    <a:lnTo>
                      <a:pt x="0" y="244703"/>
                    </a:lnTo>
                    <a:lnTo>
                      <a:pt x="17043" y="277406"/>
                    </a:lnTo>
                    <a:lnTo>
                      <a:pt x="263093" y="149313"/>
                    </a:lnTo>
                    <a:close/>
                  </a:path>
                  <a:path w="911859" h="277495">
                    <a:moveTo>
                      <a:pt x="413956" y="138912"/>
                    </a:moveTo>
                    <a:lnTo>
                      <a:pt x="395554" y="106972"/>
                    </a:lnTo>
                    <a:lnTo>
                      <a:pt x="155194" y="245465"/>
                    </a:lnTo>
                    <a:lnTo>
                      <a:pt x="173596" y="277418"/>
                    </a:lnTo>
                    <a:lnTo>
                      <a:pt x="413956" y="138912"/>
                    </a:lnTo>
                    <a:close/>
                  </a:path>
                  <a:path w="911859" h="277495">
                    <a:moveTo>
                      <a:pt x="775728" y="50292"/>
                    </a:moveTo>
                    <a:lnTo>
                      <a:pt x="745540" y="29121"/>
                    </a:lnTo>
                    <a:lnTo>
                      <a:pt x="586244" y="256235"/>
                    </a:lnTo>
                    <a:lnTo>
                      <a:pt x="616432" y="277418"/>
                    </a:lnTo>
                    <a:lnTo>
                      <a:pt x="775728" y="50292"/>
                    </a:lnTo>
                    <a:close/>
                  </a:path>
                  <a:path w="911859" h="277495">
                    <a:moveTo>
                      <a:pt x="850277" y="13741"/>
                    </a:moveTo>
                    <a:lnTo>
                      <a:pt x="815225" y="2286"/>
                    </a:lnTo>
                    <a:lnTo>
                      <a:pt x="729005" y="265950"/>
                    </a:lnTo>
                    <a:lnTo>
                      <a:pt x="764044" y="277418"/>
                    </a:lnTo>
                    <a:lnTo>
                      <a:pt x="850277" y="13741"/>
                    </a:lnTo>
                    <a:close/>
                  </a:path>
                  <a:path w="911859" h="277495">
                    <a:moveTo>
                      <a:pt x="911656" y="0"/>
                    </a:moveTo>
                    <a:lnTo>
                      <a:pt x="874788" y="0"/>
                    </a:lnTo>
                    <a:lnTo>
                      <a:pt x="874788" y="277406"/>
                    </a:lnTo>
                    <a:lnTo>
                      <a:pt x="911656" y="277406"/>
                    </a:lnTo>
                    <a:lnTo>
                      <a:pt x="911656" y="0"/>
                    </a:lnTo>
                    <a:close/>
                  </a:path>
                </a:pathLst>
              </a:custGeom>
              <a:solidFill>
                <a:srgbClr val="1D194B"/>
              </a:solidFill>
            </p:spPr>
            <p:txBody>
              <a:bodyPr wrap="square" lIns="0" tIns="0" rIns="0" bIns="0" rtlCol="0"/>
              <a:lstStyle/>
              <a:p>
                <a:endParaRPr sz="819"/>
              </a:p>
            </p:txBody>
          </p:sp>
        </p:grpSp>
        <p:sp>
          <p:nvSpPr>
            <p:cNvPr id="23" name="object 23"/>
            <p:cNvSpPr/>
            <p:nvPr/>
          </p:nvSpPr>
          <p:spPr>
            <a:xfrm>
              <a:off x="324978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4" name="object 24"/>
            <p:cNvSpPr/>
            <p:nvPr/>
          </p:nvSpPr>
          <p:spPr>
            <a:xfrm>
              <a:off x="318224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5" name="object 25"/>
            <p:cNvSpPr/>
            <p:nvPr/>
          </p:nvSpPr>
          <p:spPr>
            <a:xfrm>
              <a:off x="3317315"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6" name="object 26"/>
            <p:cNvSpPr/>
            <p:nvPr/>
          </p:nvSpPr>
          <p:spPr>
            <a:xfrm>
              <a:off x="3519921"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7" name="object 27"/>
            <p:cNvSpPr/>
            <p:nvPr/>
          </p:nvSpPr>
          <p:spPr>
            <a:xfrm>
              <a:off x="358744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8" name="object 28"/>
            <p:cNvSpPr/>
            <p:nvPr/>
          </p:nvSpPr>
          <p:spPr>
            <a:xfrm>
              <a:off x="338484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29" name="object 29"/>
            <p:cNvSpPr/>
            <p:nvPr/>
          </p:nvSpPr>
          <p:spPr>
            <a:xfrm>
              <a:off x="3452384"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30" name="object 30"/>
            <p:cNvSpPr/>
            <p:nvPr/>
          </p:nvSpPr>
          <p:spPr>
            <a:xfrm>
              <a:off x="3790055"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1" name="object 31"/>
            <p:cNvSpPr/>
            <p:nvPr/>
          </p:nvSpPr>
          <p:spPr>
            <a:xfrm>
              <a:off x="385759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2" name="object 32"/>
            <p:cNvSpPr/>
            <p:nvPr/>
          </p:nvSpPr>
          <p:spPr>
            <a:xfrm>
              <a:off x="3654986"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33" name="object 33"/>
            <p:cNvSpPr/>
            <p:nvPr/>
          </p:nvSpPr>
          <p:spPr>
            <a:xfrm>
              <a:off x="372252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4" name="object 34"/>
            <p:cNvSpPr/>
            <p:nvPr/>
          </p:nvSpPr>
          <p:spPr>
            <a:xfrm>
              <a:off x="406019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5" name="object 35"/>
            <p:cNvSpPr/>
            <p:nvPr/>
          </p:nvSpPr>
          <p:spPr>
            <a:xfrm>
              <a:off x="412773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6" name="object 36"/>
            <p:cNvSpPr/>
            <p:nvPr/>
          </p:nvSpPr>
          <p:spPr>
            <a:xfrm>
              <a:off x="392512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7" name="object 37"/>
            <p:cNvSpPr/>
            <p:nvPr/>
          </p:nvSpPr>
          <p:spPr>
            <a:xfrm>
              <a:off x="399265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8" name="object 38"/>
            <p:cNvSpPr/>
            <p:nvPr/>
          </p:nvSpPr>
          <p:spPr>
            <a:xfrm>
              <a:off x="4330331"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39" name="object 39"/>
            <p:cNvSpPr/>
            <p:nvPr/>
          </p:nvSpPr>
          <p:spPr>
            <a:xfrm>
              <a:off x="4397864"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40" name="object 40"/>
            <p:cNvSpPr/>
            <p:nvPr/>
          </p:nvSpPr>
          <p:spPr>
            <a:xfrm>
              <a:off x="4195258"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41" name="object 41"/>
            <p:cNvSpPr/>
            <p:nvPr/>
          </p:nvSpPr>
          <p:spPr>
            <a:xfrm>
              <a:off x="426280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2" name="object 42"/>
            <p:cNvSpPr/>
            <p:nvPr/>
          </p:nvSpPr>
          <p:spPr>
            <a:xfrm>
              <a:off x="4465401"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3" name="object 43"/>
            <p:cNvSpPr/>
            <p:nvPr/>
          </p:nvSpPr>
          <p:spPr>
            <a:xfrm>
              <a:off x="4532933"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4" name="object 44"/>
            <p:cNvSpPr/>
            <p:nvPr/>
          </p:nvSpPr>
          <p:spPr>
            <a:xfrm>
              <a:off x="460047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5" name="object 45"/>
            <p:cNvSpPr/>
            <p:nvPr/>
          </p:nvSpPr>
          <p:spPr>
            <a:xfrm>
              <a:off x="466800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6" name="object 46"/>
            <p:cNvSpPr/>
            <p:nvPr/>
          </p:nvSpPr>
          <p:spPr>
            <a:xfrm>
              <a:off x="473554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7" name="object 47"/>
            <p:cNvSpPr/>
            <p:nvPr/>
          </p:nvSpPr>
          <p:spPr>
            <a:xfrm>
              <a:off x="480307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8" name="object 48"/>
            <p:cNvSpPr/>
            <p:nvPr/>
          </p:nvSpPr>
          <p:spPr>
            <a:xfrm>
              <a:off x="487060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49" name="object 49"/>
            <p:cNvSpPr/>
            <p:nvPr/>
          </p:nvSpPr>
          <p:spPr>
            <a:xfrm>
              <a:off x="4938141"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50" name="object 50"/>
            <p:cNvSpPr/>
            <p:nvPr/>
          </p:nvSpPr>
          <p:spPr>
            <a:xfrm>
              <a:off x="5005683"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1" name="object 51"/>
            <p:cNvSpPr/>
            <p:nvPr/>
          </p:nvSpPr>
          <p:spPr>
            <a:xfrm>
              <a:off x="507321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2" name="object 52"/>
            <p:cNvSpPr/>
            <p:nvPr/>
          </p:nvSpPr>
          <p:spPr>
            <a:xfrm>
              <a:off x="5140743"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53" name="object 53"/>
            <p:cNvSpPr/>
            <p:nvPr/>
          </p:nvSpPr>
          <p:spPr>
            <a:xfrm>
              <a:off x="520827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4" name="object 54"/>
            <p:cNvSpPr/>
            <p:nvPr/>
          </p:nvSpPr>
          <p:spPr>
            <a:xfrm>
              <a:off x="527581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5" name="object 55"/>
            <p:cNvSpPr/>
            <p:nvPr/>
          </p:nvSpPr>
          <p:spPr>
            <a:xfrm>
              <a:off x="534335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6" name="object 56"/>
            <p:cNvSpPr/>
            <p:nvPr/>
          </p:nvSpPr>
          <p:spPr>
            <a:xfrm>
              <a:off x="541088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7" name="object 57"/>
            <p:cNvSpPr/>
            <p:nvPr/>
          </p:nvSpPr>
          <p:spPr>
            <a:xfrm>
              <a:off x="547841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8" name="object 58"/>
            <p:cNvSpPr/>
            <p:nvPr/>
          </p:nvSpPr>
          <p:spPr>
            <a:xfrm>
              <a:off x="5545955"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59" name="object 59"/>
            <p:cNvSpPr/>
            <p:nvPr/>
          </p:nvSpPr>
          <p:spPr>
            <a:xfrm>
              <a:off x="561349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0" name="object 60"/>
            <p:cNvSpPr/>
            <p:nvPr/>
          </p:nvSpPr>
          <p:spPr>
            <a:xfrm>
              <a:off x="5681020"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61" name="object 61"/>
            <p:cNvSpPr/>
            <p:nvPr/>
          </p:nvSpPr>
          <p:spPr>
            <a:xfrm>
              <a:off x="574855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2" name="object 62"/>
            <p:cNvSpPr/>
            <p:nvPr/>
          </p:nvSpPr>
          <p:spPr>
            <a:xfrm>
              <a:off x="581609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3" name="object 63"/>
            <p:cNvSpPr/>
            <p:nvPr/>
          </p:nvSpPr>
          <p:spPr>
            <a:xfrm>
              <a:off x="5883626"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64" name="object 64"/>
            <p:cNvSpPr/>
            <p:nvPr/>
          </p:nvSpPr>
          <p:spPr>
            <a:xfrm>
              <a:off x="595115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5" name="object 65"/>
            <p:cNvSpPr/>
            <p:nvPr/>
          </p:nvSpPr>
          <p:spPr>
            <a:xfrm>
              <a:off x="601869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6" name="object 66"/>
            <p:cNvSpPr/>
            <p:nvPr/>
          </p:nvSpPr>
          <p:spPr>
            <a:xfrm>
              <a:off x="6086227"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67" name="object 67"/>
            <p:cNvSpPr/>
            <p:nvPr/>
          </p:nvSpPr>
          <p:spPr>
            <a:xfrm>
              <a:off x="6153765"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8" name="object 68"/>
            <p:cNvSpPr/>
            <p:nvPr/>
          </p:nvSpPr>
          <p:spPr>
            <a:xfrm>
              <a:off x="622130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69" name="object 69"/>
            <p:cNvSpPr/>
            <p:nvPr/>
          </p:nvSpPr>
          <p:spPr>
            <a:xfrm>
              <a:off x="6288833"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0" name="object 70"/>
            <p:cNvSpPr/>
            <p:nvPr/>
          </p:nvSpPr>
          <p:spPr>
            <a:xfrm>
              <a:off x="635636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1" name="object 71"/>
            <p:cNvSpPr/>
            <p:nvPr/>
          </p:nvSpPr>
          <p:spPr>
            <a:xfrm>
              <a:off x="6423903"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2" name="object 72"/>
            <p:cNvSpPr/>
            <p:nvPr/>
          </p:nvSpPr>
          <p:spPr>
            <a:xfrm>
              <a:off x="649144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3" name="object 73"/>
            <p:cNvSpPr/>
            <p:nvPr/>
          </p:nvSpPr>
          <p:spPr>
            <a:xfrm>
              <a:off x="655896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4" name="object 74"/>
            <p:cNvSpPr/>
            <p:nvPr/>
          </p:nvSpPr>
          <p:spPr>
            <a:xfrm>
              <a:off x="6626505"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75" name="object 75"/>
            <p:cNvSpPr/>
            <p:nvPr/>
          </p:nvSpPr>
          <p:spPr>
            <a:xfrm>
              <a:off x="6694041"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6" name="object 76"/>
            <p:cNvSpPr/>
            <p:nvPr/>
          </p:nvSpPr>
          <p:spPr>
            <a:xfrm>
              <a:off x="676157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7" name="object 77"/>
            <p:cNvSpPr/>
            <p:nvPr/>
          </p:nvSpPr>
          <p:spPr>
            <a:xfrm>
              <a:off x="6829110"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78" name="object 78"/>
            <p:cNvSpPr/>
            <p:nvPr/>
          </p:nvSpPr>
          <p:spPr>
            <a:xfrm>
              <a:off x="703171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79" name="object 79"/>
            <p:cNvSpPr/>
            <p:nvPr/>
          </p:nvSpPr>
          <p:spPr>
            <a:xfrm>
              <a:off x="709924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0" name="object 80"/>
            <p:cNvSpPr/>
            <p:nvPr/>
          </p:nvSpPr>
          <p:spPr>
            <a:xfrm>
              <a:off x="6896643"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1" name="object 81"/>
            <p:cNvSpPr/>
            <p:nvPr/>
          </p:nvSpPr>
          <p:spPr>
            <a:xfrm>
              <a:off x="696417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2" name="object 82"/>
            <p:cNvSpPr/>
            <p:nvPr/>
          </p:nvSpPr>
          <p:spPr>
            <a:xfrm>
              <a:off x="7301851"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3" name="object 83"/>
            <p:cNvSpPr/>
            <p:nvPr/>
          </p:nvSpPr>
          <p:spPr>
            <a:xfrm>
              <a:off x="7369383"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84" name="object 84"/>
            <p:cNvSpPr/>
            <p:nvPr/>
          </p:nvSpPr>
          <p:spPr>
            <a:xfrm>
              <a:off x="716677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5" name="object 85"/>
            <p:cNvSpPr/>
            <p:nvPr/>
          </p:nvSpPr>
          <p:spPr>
            <a:xfrm>
              <a:off x="723431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6" name="object 86"/>
            <p:cNvSpPr/>
            <p:nvPr/>
          </p:nvSpPr>
          <p:spPr>
            <a:xfrm>
              <a:off x="7571984"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87" name="object 87"/>
            <p:cNvSpPr/>
            <p:nvPr/>
          </p:nvSpPr>
          <p:spPr>
            <a:xfrm>
              <a:off x="763952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8" name="object 88"/>
            <p:cNvSpPr/>
            <p:nvPr/>
          </p:nvSpPr>
          <p:spPr>
            <a:xfrm>
              <a:off x="743692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89" name="object 89"/>
            <p:cNvSpPr/>
            <p:nvPr/>
          </p:nvSpPr>
          <p:spPr>
            <a:xfrm>
              <a:off x="7504452"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0" name="object 90"/>
            <p:cNvSpPr/>
            <p:nvPr/>
          </p:nvSpPr>
          <p:spPr>
            <a:xfrm>
              <a:off x="784212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1" name="object 91"/>
            <p:cNvSpPr/>
            <p:nvPr/>
          </p:nvSpPr>
          <p:spPr>
            <a:xfrm>
              <a:off x="790966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2" name="object 92"/>
            <p:cNvSpPr/>
            <p:nvPr/>
          </p:nvSpPr>
          <p:spPr>
            <a:xfrm>
              <a:off x="770705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3" name="object 93"/>
            <p:cNvSpPr/>
            <p:nvPr/>
          </p:nvSpPr>
          <p:spPr>
            <a:xfrm>
              <a:off x="777459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4" name="object 94"/>
            <p:cNvSpPr/>
            <p:nvPr/>
          </p:nvSpPr>
          <p:spPr>
            <a:xfrm>
              <a:off x="8112262"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95" name="object 95"/>
            <p:cNvSpPr/>
            <p:nvPr/>
          </p:nvSpPr>
          <p:spPr>
            <a:xfrm>
              <a:off x="817979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6" name="object 96"/>
            <p:cNvSpPr/>
            <p:nvPr/>
          </p:nvSpPr>
          <p:spPr>
            <a:xfrm>
              <a:off x="797719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7" name="object 97"/>
            <p:cNvSpPr/>
            <p:nvPr/>
          </p:nvSpPr>
          <p:spPr>
            <a:xfrm>
              <a:off x="804472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8" name="object 98"/>
            <p:cNvSpPr/>
            <p:nvPr/>
          </p:nvSpPr>
          <p:spPr>
            <a:xfrm>
              <a:off x="824733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99" name="object 99"/>
            <p:cNvSpPr/>
            <p:nvPr/>
          </p:nvSpPr>
          <p:spPr>
            <a:xfrm>
              <a:off x="8314868"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100" name="object 100"/>
            <p:cNvSpPr/>
            <p:nvPr/>
          </p:nvSpPr>
          <p:spPr>
            <a:xfrm>
              <a:off x="8382400"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1" name="object 101"/>
            <p:cNvSpPr/>
            <p:nvPr/>
          </p:nvSpPr>
          <p:spPr>
            <a:xfrm>
              <a:off x="844993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2" name="object 102"/>
            <p:cNvSpPr/>
            <p:nvPr/>
          </p:nvSpPr>
          <p:spPr>
            <a:xfrm>
              <a:off x="851747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3" name="object 103"/>
            <p:cNvSpPr/>
            <p:nvPr/>
          </p:nvSpPr>
          <p:spPr>
            <a:xfrm>
              <a:off x="8585006"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4" name="object 104"/>
            <p:cNvSpPr/>
            <p:nvPr/>
          </p:nvSpPr>
          <p:spPr>
            <a:xfrm>
              <a:off x="865253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5" name="object 105"/>
            <p:cNvSpPr/>
            <p:nvPr/>
          </p:nvSpPr>
          <p:spPr>
            <a:xfrm>
              <a:off x="8720075"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6" name="object 106"/>
            <p:cNvSpPr/>
            <p:nvPr/>
          </p:nvSpPr>
          <p:spPr>
            <a:xfrm>
              <a:off x="8787608"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7" name="object 107"/>
            <p:cNvSpPr/>
            <p:nvPr/>
          </p:nvSpPr>
          <p:spPr>
            <a:xfrm>
              <a:off x="8855145"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108" name="object 108"/>
            <p:cNvSpPr/>
            <p:nvPr/>
          </p:nvSpPr>
          <p:spPr>
            <a:xfrm>
              <a:off x="8922677"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09" name="object 109"/>
            <p:cNvSpPr/>
            <p:nvPr/>
          </p:nvSpPr>
          <p:spPr>
            <a:xfrm>
              <a:off x="8990209"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10" name="object 110"/>
            <p:cNvSpPr/>
            <p:nvPr/>
          </p:nvSpPr>
          <p:spPr>
            <a:xfrm>
              <a:off x="9057746" y="5624146"/>
              <a:ext cx="17040" cy="126214"/>
            </a:xfrm>
            <a:custGeom>
              <a:avLst/>
              <a:gdLst/>
              <a:ahLst/>
              <a:cxnLst/>
              <a:rect l="l" t="t" r="r" b="b"/>
              <a:pathLst>
                <a:path w="37465" h="277495">
                  <a:moveTo>
                    <a:pt x="36878" y="0"/>
                  </a:moveTo>
                  <a:lnTo>
                    <a:pt x="0" y="0"/>
                  </a:lnTo>
                  <a:lnTo>
                    <a:pt x="0" y="277405"/>
                  </a:lnTo>
                  <a:lnTo>
                    <a:pt x="36878" y="277405"/>
                  </a:lnTo>
                  <a:lnTo>
                    <a:pt x="36878" y="0"/>
                  </a:lnTo>
                  <a:close/>
                </a:path>
              </a:pathLst>
            </a:custGeom>
            <a:solidFill>
              <a:srgbClr val="1D194B"/>
            </a:solidFill>
          </p:spPr>
          <p:txBody>
            <a:bodyPr wrap="square" lIns="0" tIns="0" rIns="0" bIns="0" rtlCol="0"/>
            <a:lstStyle/>
            <a:p>
              <a:endParaRPr sz="819"/>
            </a:p>
          </p:txBody>
        </p:sp>
        <p:sp>
          <p:nvSpPr>
            <p:cNvPr id="111" name="object 111"/>
            <p:cNvSpPr/>
            <p:nvPr/>
          </p:nvSpPr>
          <p:spPr>
            <a:xfrm>
              <a:off x="9125284" y="5624146"/>
              <a:ext cx="17040" cy="126214"/>
            </a:xfrm>
            <a:custGeom>
              <a:avLst/>
              <a:gdLst/>
              <a:ahLst/>
              <a:cxnLst/>
              <a:rect l="l" t="t" r="r" b="b"/>
              <a:pathLst>
                <a:path w="37465" h="277495">
                  <a:moveTo>
                    <a:pt x="36867" y="0"/>
                  </a:moveTo>
                  <a:lnTo>
                    <a:pt x="0" y="0"/>
                  </a:lnTo>
                  <a:lnTo>
                    <a:pt x="0" y="277405"/>
                  </a:lnTo>
                  <a:lnTo>
                    <a:pt x="36867" y="277405"/>
                  </a:lnTo>
                  <a:lnTo>
                    <a:pt x="36867" y="0"/>
                  </a:lnTo>
                  <a:close/>
                </a:path>
              </a:pathLst>
            </a:custGeom>
            <a:solidFill>
              <a:srgbClr val="1D194B"/>
            </a:solidFill>
          </p:spPr>
          <p:txBody>
            <a:bodyPr wrap="square" lIns="0" tIns="0" rIns="0" bIns="0" rtlCol="0"/>
            <a:lstStyle/>
            <a:p>
              <a:endParaRPr sz="819"/>
            </a:p>
          </p:txBody>
        </p:sp>
        <p:sp>
          <p:nvSpPr>
            <p:cNvPr id="127" name="Rechthoek 126"/>
            <p:cNvSpPr/>
            <p:nvPr/>
          </p:nvSpPr>
          <p:spPr>
            <a:xfrm>
              <a:off x="3401887" y="4880810"/>
              <a:ext cx="4806202" cy="372281"/>
            </a:xfrm>
            <a:prstGeom prst="rect">
              <a:avLst/>
            </a:prstGeom>
          </p:spPr>
          <p:txBody>
            <a:bodyPr wrap="square">
              <a:spAutoFit/>
            </a:bodyPr>
            <a:lstStyle/>
            <a:p>
              <a:pPr algn="ctr"/>
              <a:r>
                <a:rPr lang="nl-NL" sz="1819" b="1" dirty="0">
                  <a:solidFill>
                    <a:srgbClr val="1D194B"/>
                  </a:solidFill>
                </a:rPr>
                <a:t>Samen werken aan een gezonde organisatie!</a:t>
              </a:r>
            </a:p>
          </p:txBody>
        </p:sp>
        <p:sp>
          <p:nvSpPr>
            <p:cNvPr id="113" name="AutoShape 10" descr="data:image/png;base64,iVBORw0KGgoAAAANSUhEUgAABAkAAAM2CAYAAACUjNp3AAAAAXNSR0IArs4c6QAAAARnQU1BAACxjwv8YQUAAAAJcEhZcwAAIdUAACHVAQSctJ0AAP+lSURBVHhe7J0HgCRF9f/f7s5sDpcDl++448hJUBAQUEDFCChiAhHBAIp/UfRnwhxQAUEJCoKSlQyCKDnnzMFxhAscXA4bJ+3+6/uqaqa3r2d2dm/3dnf2+9mr66rq6kld1VXv1atXZV0GIYQQQgghhBBCyIin3B0JIYQQQgghhBAywqGSgBBCCCGEEEIIIQqVBIQQQgghhBBCCFGoJCCEEEIIIYQQQohCJQEhhBBCCCGEEEIUKgkIIYQQQgghhBCiUElACCGEEEIIIYQQhUoCQgghhBBCCCGEKFQSEEIIIYQQQgghRKGSgBBCCCGEEEIIIQqVBIQQQgghhBBCCFGoJCCEEEIIIYQQQohCJQEhhBBCCCGEEEIUKgkIIYQQQgghhBCiUElACCGEEEIIIYQQhUoCQgghhBBCCCGEKFQSEEIIIYQQQgghRKGSgBBCCCGEEEIIIQqVBIQQQgghhBBCCFGoJCCEEEIIIYQQQohCJQEhhBBCCCGEEEIUKgkIIYQQQgghhBCiUElACCGEEEIIIYQQhUoCQgghhBBCCCGEKFQSEEIIIYQQQgghRKGSgBBCCCGEEEIIIQqVBIQQQgghhBBCCFGoJCCEEEIIIYQQQohCJQEhhBBCCCGEEEIUKgkIIYQQQgghhBCiUElACCGEEEIIIYQQhUoCQgghhBBCCCGEKFQSEEIIIYQQQgghRKGSgBBCCCGEEEIIIQqVBIQQQgghhBBCCFGoJCCEEEIIIYQQQohCJQEhhBBCCCGEEEIUKgkIIYQQQgghhBCiUElACCGEEEIIIYQQpazL4OKEEELIFqdQN5TvXFlZmYt1J18+IcOdfG2hUPthOyGEENIXqCQghBAy4PiuZpOj+cM/i0lpfk6A6erqdLHulJUFDeG6nNDjrjOHMhf3wlD4SMhQIzgcy9deQK5N+Lrs2013urUJ18iC7aZQ22A7IYSQkQ2VBIQQQvqdoHATjNtjZyg/cK4zpxRQBYJG3NETFGrcqbJyK/wgD9lQEtg8KBBy5/wxGCdksOjeDlDjTRz/VBFQpsdc28i2CNtOUP2DbSMYD9RrrePmVLaNIJTb87YtBNqJyda2E2ofbCeEEDKyoJKAEEJIv6BCjhdoXNzPenYaoQanNE/jOUWBxlUAsmkINCifw+UbrLCSE1jKIfiYpAo7+DPCD4SdchWCbBzCkZ43WVoeZ5Cvefa1gnFCBgpfj33dz8Vz7aHTtAWt82gT2jZcezG52i5MxJyx5bWsBWU8VvC32DZhgjYU2wZQ023bwDnbRnAS7ca3BX0NvSSXp6/njoQQQkoXKgkIIYT0GS/Y+K7ExjutUsAIMJ0QXEyeTWckowKPSWdQJqPx8vIKicViUmFCPB7XIwQU5BUinU5LJmNCOiPpTMoc05JOpfX9VRAyr1FeYQKOEH7M+1ilAtLIRx6EH6swAF4YoiBE+ovubcO3FXtEu4BSAG3Dp3Ptx57LZOw53zZisbjE4qa9VCBU9FhXfTtB20inbTtJmaOp5bYdIKCd+DajR7QNtBfbFpCn6gLXNvx7+iMhhJDSgkoCQgghvcYLNDZuhRor7Dghxwg2UBBAGaCCvAo6nVJdUydV1dVSWVnlBI+BA8JQMpmUjo42SSQSUgFhyAQIV+VGuELcCkQmaNwKQ0gDG6cQRPoG2kguWOWYKs7QVjSONmPaCdoKFGiurUDwr66tlSrTRuImDDQp00aSyYS0tbXqZ8H7I0B5p20AR6RNW7Bpryiw7cMHQgghpQOVBIQQQooiJ/A4occLPFAMOCsBK+xkdNYS8br6BqmuqdVZ0KEABKKWlmZJJtqNwAPrhZxABCWCtzbAzKouU4iYPSWkEOF2om0EljOqNPNKASgETDtJp1XobmoapQoB1L3BBp8tkeiQ5g3r9TtAqQarHtsuvMLAthH9vKZdIM02QgghpQOVBIQQQgqSE3is0APlQNoIOHYm1FoJqMl/OqVCz9hxE6SyqmrICwwQhtrbWmXD+nXWlBvm21mlgbU2sIoDCD85IYiCEAnjh1JQBGjcBLQLWNd0OksauzQGJv9pU98qZdToMbp8YKiDz7x+3VpJpZLZZUF+qQOUa1CmxUy7MQ1D2wYUBoDthBBChi9UEhBCCInEKgVyygE7+2mtBuzaZjsTivjoMWOlqrpm2AoG+I4bNqyT9tZWu+Yba7/dum9YF1QE1mx7RQGFIAJQd9A2TCuxijP1t2GXDsCaJpWE8iyl5SZO3krr0HDEPwdWvv2W1n3vG8H6FIlr+wha4HirCLYTQggZflBJQAghpBsq8KhA4JQDWCutwk9uJhSzihj7T5w81V1VOuD7r3hrWVb48bOn5Zg99YKQEfSs0oDKgpFIrn1AQQCrmq5cG3FWA2gnaC9YctPQ2OSuLB2aN26QluaN2j6sU8W4Wt/o0h0q1QghZFhDJQEhhBAlK/TokgKnHFCTaWcxkEpJKp2UqqpqGTN2vLuqdMFvsXrlCkkbgS9uBKB4pV2S4JUFWJpAIWjkoW0kq0jrNG0DfgZyygH4vUB83PiJps5UuqtKl2QiIWtWr9TlB1hGocsRoFQLKQu8Uo0QQsjQh0oCQggZ4VhhxwenGHAKgkwmpUIPLAfq6hqkcdRod9XIYvWqt9VsHEKQVRbY7eiClgVUFpQ2vo2ElWgZ54sD2wpCoQblACxQRhr4DVavfFuVAWgnsTgsC0wbMe3DLtuhg0NCCBkuUElACCEjGBV6MCvq1lNbocf6GUjBciCZlJqaWhk1Zqy7YmSzyghB2LmhstIpC4wwiBlUhOBabApBpYNXDthglQNw3NkJBZqpC6lkQgXkseMnqJXNSAfbja5ZtUIVA5VVlaowQTuJYSkCFWqEEDIsoJKAEEJGIEHBB7OfcEiIrdlUOeAsB7C+ePyESRzIh4BS5a03l9q12FAWOCEIvxe8vHshCMoCMryx7cMq0dA+0E6sEi2py2+SyYSMGj1Wauvq3RXEg61GN6xbqwq1ysoqq1CD9Q2WIECpRoUaIYQMWagkIISQEUZY8MEsKNZUY4YcQg9mAidtNVWdkZH8dLS3y+pVK3S7x0pnXq1bw8UwY2oCTauHNdl2EvA7oMsKkknTTpISq4zJuHETeX97IGx9EzNtpByWBVSoEULIkIVKAkIIGUGEBR+7dztmRI3gk+iQuoZGaWoamX4H+gJ+zxVvL1dlC0zNYVmg28EFrAo4Wzq8wD31QZVosCCA34GUVQ4kTDuZPGW6WpKQ4oDVxVvLl2bbiHVwCKWatSqgQo0QQoYWVBIQQsgIwSoHoCSA9YATfEyA5QAUBFOmzeSMXh/B8oy3ly9TIQiWBbp1IqwLOFs6rLDto7uVje7qodYDHXpP4ZiQwmzvwW+7auVbalUQVKjB8kZ3Q6CigBBChgxUEhBCSImTFXyc07WUEXwy6aQRfKAgaFfBZ8LEya402RyWLXndOmyrrFLz6gooCjBTijXYTlFAIWjogTbig/XRASVaRpU/iY52SZrjVlOmm3tb4a4gfcUr1LSNQFmANhKHrwLTTsptO6GygBBCBhcqCQghpISxQo9fXmD3coc3dsyMdiQ6ZMKEyVJVTY/s/cm6tWuktWWjVFfX2jXYRgiCAATzdC4/GHpklQOqRLNWNvA/gDaScG1l2oxZrjTpL5Yufk3bRpUqC6oE2yXC8obLDwghZPChkoAQQkqU4PICKAfUbFpnRhNG+OmQGTPnuJKkv8FvvnTxG1JTU+OWH2w6W8rlB4OPbR+bLsPB8hv4HoA5/IRJW7nSpL9ZteJtXcZRXW3bSQXaCdqICb6NUFFACCFbHioJCCGkBIHgg5nRLnPEGmC/tSEEHygMpk6f6UqSgQLd65I3XlWT6mr1VVDpZktjqiigADS44P545YAq0aAggBLNtJGOjg4ZM3a81NVza8OBpmXjRlm3bnVWURBUqNHyhhBCBgcqCQghpMTwCoJOCD1YXpBKWK/sHe26Dng8/Q9sUWBWDT8FWNaBrRLVTwGctWErOApAg0JWQYBlOKmULjOwVjYd0t7epv4H4FiPbBnw27+5dLHU1NSadlKj/jzsDiFcokMIIYMBlQSEEFJCRCkIsLygo6Nd6hsbZfTosa4k2ZK8/eZS3UqvuqZGPbvr7gewKAiYVZMtQ1BBkEnD9wC2NzTtJJFQBcH0GbP1vpAtCxQ1i994VWpq6qSqukri8Sq1KPCWN2gnVBQQQsiWgUoCQggpEfzaagg+cFKI2blk0gg+ba0yZuw4qW9ociXJYPDWm0slk0mrQ0MsPYhXVmfXX3OmdMsQVhDAigBtRC0I2tpk5uytpYwKm0EDz7A3Xl0otXX1uW0S43D+GaczQ0II2YKwJySEkBIgK/xk7N7uusQgAcGnVUaPoYJgKDB5yjSJx+LS3t6qs9bYZQLWBbhnXsFDBo4oBYFfYtDW2iIz58ylgmCQgbJs1tbbSEtLs1o/4f7gPuF+4b75e0gIIWRgoSUBIYQMc4JLDFRBgJnRhBF8nIKgadRoV5IMBZa/uUQFH6y/hlND+ImAk7YKXX/NpQcDgSoHVBFjtwLNKQjapa21VWbPne9KkqHCqwsXWIsC+PIwbUQtCuijgBBCtggciRBCyDDGz0B3ZTqdDwLvnb1dlQNUEAw94BQP90xnSpNJI7SmrEVBZ8beS+ru+5VNFQR2KY61IKCCYKgyZ962qujEfcL98suocB9peUMIIQMLlQSEEDJM8QIlhMuUDqDtNodwvgYv+rAiIEOTGbO21tnsDnOvIARh6z0IQLiXFID6D99G8Aclmi7HcQqC1pZmNW0nQ5dZs+dKa2uLLs+B7wjcP9xHvaPu3hJCCOl/qCQghJBhCAbHECYhVGb3d+9o1/XuYNKUaXokQxcIqB0dbWpRAAHIzpTCmsDOlJLNR9sJfk8oB8xvay1t7C4GM2bNocn6EAdOPXGf4DMiqX484KMgbf14mPtKJQEhhAwMVBIQQsgwwysIIExiVi2Tth7aOzo6pKO9XWepyfBgzrztjADUrEtErKIgpRYFVBRsPmgnGszvmIG/jpRpI+1w5tki48ZPlFi80pUkQ5m4uU/jJ0zUpSFQqMESBPcT99XfY0IIIf0LlQSEEDLM0IFxwHxat3DD7KgRfrbeZjtXigwHMJM9e+v5KgDBBB4CkM6SZigAbQ7+t9OlOClYaGA70KQKmVXVNdLQyN0+hhMNjaOksqpKFaG4j7ifalHA5TmEEDIgUElACCHDCBV8MMuMmdE0djIwwk8ioea4MF+n+fTwA17bx0+cbJ20waQ65fwTQFlAAahP+HZiFWlpbSOwsoE1AbaiJMOPKdNmqA8PLNFJdCTMvU1Z/wRcdkAIIf0OlQSEEDJMwEBYgxEc4Q0fpukwU8f66nETJkosFnclyXADu1DEYxUqBGGmFAIQ7jEFoN7j2wmULDBL9zt+tLW1yOy527pSZDgyb9sdrH+CJBwZ2mUHVlFAqxtCCOlPqCQghJBhggo+6qgwrQoCnR3taDeD5LSMGj3WlSLDlemz5kp7e7sqCnSm1Pkn8CbVpGdsG3GOCnWrw4Qu48Byjpmz59LSZpiD+zdtxmxzP5v1vuL+Zh0Z0uqGEEL6DSoJCCFkGKCCD5YZZKwTNj872t7WKlvPox+CUmHu/O3NPYU1gV12YM3lrfBDAagwXkEA6wu1tMnAoaf1Q4AlHVVV1a4kGc7U1tVLpbmXdleQ7lY3VBQQQkj/QCUBIYQMcbyAqF7aMUPqnLBBmJw6bZYrRUqBiooKqatvtMsOEkYASlkBiA7aekbbiPnTLUHV0sYq0uCLAFYEpHSYPnOOs7hpt+1ErW4yev/ZRgghZPOhkoAQQoY4VkngFQQpdVaIATJMb+saGlwpUipMmTbdCkAJzJQmpNPcc667Loz/bezOELad4Ldrb22VOfPmu1KklJg1e55aUuE+4377e892Qgghmw+VBIQQMoTxA14IiRm3mwE84EOInDOPTthKlW2230kFINzrJJYdON8EFICisb8LFGmdVkHg/HXAAwH22SelR3VtrZSXV9hlB+Z+w8IK95/OPgkhZPOhkoAQQoYoGOiqLwIjHHorAl1m0N4m4ydMdqVIKVJREZOysnI1p06lYEmQpgCUB20nWI9ufh9sd5g2v1ciaRVpc7fdwZUipcjW22xnrW7gwyOZylrdoD6wnRBCSN+hkoAQQoYoGOTiD8IhhB8IizBBTyU6ZOz4Ca4UKVUgAMHvhFcUoA6oIEwBKIsqCOCrwQT4bvDLDCA4TtpqqitFSplx4ydJh1t2kHJKAtQH+vAghJC+QyUBIYQMQVRBgIDBLoSfVFqSzgnbNtvv7EqRUqa8vFzGT5qsW73pumvnxLCr0wrGJKdIU4sbKNKwHMf8XgnTTrgt6MhggmkjeC7qlojJlFua06n1gkoCQgjpG1QSEELIEMQqCex2h36ZQQeEn4529YBPRgYTJk62vglUUWC9uGPpAZcdWPAbQImm7STl2on669hOHXuSkcG8bXfU+w7/HXheoj7QiSEhhPQdKgkIIWSI4Qe2mA3LdOZMqDE7uv3Ou7tSZKQwYxa2e2s3AlBCFQS65AAz510j25rAthNYEMBhYdoqCGBtY0JNba0rRUYCVdXV6sBQl+bAmiCD5TlQpFGZRgghfYFKAkIIGWIEhZ9Ot6MBlhpgvS2tCEYeTaPHqvADD+6oC15R4JVJIxV1VugVaamUpFKmnZjfac7ckbHlYWfnq9KROFza2uukvWMX83y42p0Zmczfbie9/6mUaSeptNYLXXYwwtsJIYT0BSoJCCFkiIEBbc6KAA4LYULdLtuYQTAZmUyeMl0tSaAkQJ1Q4ccJQCMRL/ipIi2TsQqChPXdUN/Q6EqVLu0de0hHYidTD27TdFfXK+Y3+IIqDDo7F2reSANbImLnFzwr0U6gYKU1ASGE9A0qCQghZAhhhR9nRWCEH5hQq0MuIwRVVVW5UmSkoc7ZYE4Ni5KANcFI3elA20mntSTI+iIw7WTajDmuROnS3rGX+f4vutSmdCR2Nb/LBpcaWcyeu61tI+Z5Ccsr1A9vTUAIIaR4qCQghJAhhFUSOEsCM8jVGdJkwgx+R4YJNcnPqDFjrQCUdg4MOzOoMCNOAOrWRjJpa20Dnx2JdhltfqNSJpNZYL77sy6Vn0RyHxcbWTSNGm2dfJp2gnqhyjSnJBhp7YQQQjYHKgkIIWSI4Aey2Ocbg1vsje+3PWxobHKlyEgFDgxVADIBAlCXqScj0TeB/b7W2kbbSTqpypMxY8a5EqVLKv1LFytMV9drJrS41Mhi3MRJpj7AL4HdCYRLDgghpPdQSUAIIUOErPCDffB1nbXd1WDchImuBBnJlJWVq+NKmNarAJR1zDZyBCDbRqwVQaf5/vBkn0zAH0FSps0s/aUGxVgReJLJE1xsZDF12gxTHxKSgtWNqR+oJ7QmIISQ3kElASGEDBG88NPlTKix5zcGu1Onz3IlyEhn+uy5qjjS/eBTmCXNmVOPFKAUyTgrgjQsCZIdImVQopj/Sp5qd/SMdsdNyXRe72IjCyjT0B4Spp2gjthglWmEEEKKg0oCQggZAthZLiv8QPBRQbCjQzpN/sgQfkgxNDY2ZZccoI6grngBaCQoCqwFAZYapFVJkkokzO+RkBmzt3YlSpt4+Ul6rIxfK7U1rSYs06PIJM0Pk05f42Iji+mz5+h2iFiGgnoCxauvO4QQQnqGSgJCCBkCeC/18NieSWPrQ7vUYNJWU10JQixVVdXq0FJ9V5i64rdCLHUlgX5H86fLcXR7UOvYE4JgU1P+GfVSoKttjaQuOlA6f3G0STRKLHaIO2OpqY5ehvDq6mNl3/PnZ8P+F2wvTy9/zJ0tXeCfAktQ7JahWJpjl3Hp3whQphFCyOZCJQEhhAwyOmg1/+xMlzWPTbulBpMmT3GlCLFsu8NOWjegRFLHbCNkzbVtJ+Y7QpGWyTiLm6SUV1S4EqVH57JHJPmzekn9ZoJ0Lb5H82IPbrrTSVlZnfl/hk0YOrsOlydWXCdnP/Jhl2PJdGXkpJs+Jydcd6TLKV0qq6pUiWStbdJab7T+lHAbIYSQ/oJKAkIIGWSscGdNYSH8pOCPwAg/XGZAoojFK+0MKQQgU1eskqD0hR98P28yDgsK/AYIc7fZzpUoHTrXvCLJn9ZI+i97i6TbXa7jvntdpDvVVf+WeOwMXX5QX/t32XfmwXLORy+VHx54uiuR48WVz8jv7j3NpUqTrabNzFoToL4ElWmEEEIKQyUBIYQMMka8ky4IeU74SevWhwkZP3GyK0FIiLIyVSShrkCxZJcclK4ApIo08xdcaqB+O0yob2h0pUqDzjULJf3H+SKZpMvZlMxLN7lYjvLymRKPH+9SOQ7a+kMu1p0bFlwp6c60S5UeY8eNz9YR1JesMg1/VBQQQkhBqCQghJBBRAer5h98ElhLArvUALNfU6fPdKUI6c62O+xsZ9JNXfGzpCpIu1Bq+HYCZQi2B1WP9amUKklKjfSfdnGx/GSu+oSL9Uwhi6RVLStcrHRBPdH64vx3aD0qwTZCCCH9CZUEhBAyyNilBnaGVJcbmEEtlhwQkg/MnkNJYC0Jctsg4q8UscoP8x1VkQZLAttOSs2xZ+fKF4xUm3CpaMr3+4HEf9DsUj3z+tpFLrYpC1Y+42KlyajRY7SeYFmOtbjhkgNCCCkGKgkIIWQQ8YNVCEC61MAMZjE7HIvFNJ+QfKCepNJWANIZ9k6dIi05ASjbRqBIQzvx1jYmzJwzV8+VCl2v3+1iEYzfTipPS0vsvT+Rsoq4yyzMmQ/8XD7/z+jlBmD7ibu6WGmy9Tbb2XYCvwRQpjlFE6CigBBC8kMlASGEDCIYqGJmy5pQwx+BHdBOnznHlSAkmqrqGmtNoIqClM6Soj6VovCTbSfmO6adtQ18MpQcZfmHZZUnPqe+KIrhiMsO1C0Pr3n+UpcTzfj6iS5WmmCphffdgXqDZ6y1JLCKAkIIIdFQSUAIIYOEF+bUmZYZuGKmC8sMMDM8fuIkPUdIPrbdcVdbX3TJAQRoG0ApKQqs4sN8NwQIetpG4I+g9JbklM06wMVCxKpdpDimNE53sfx8epfjpLyAUqJkME0BFjcZE1B/bH0qTWUaIYT0F1QSEELIIKKDVQh3MKOGTwIn9JEcG177l7xy+VRZ+I/xGpbc+kFJtSxxZ0cu1dXVVkFg6oz13I4116Un/Pjv4/0R+DYC7/WlRvn4+SKxGpcKkO6ABz6X6JlfHnKOi0Wzx9R3y1feeYpLlTaVlVXZdqJ+CbDkgEoCQggpCJUEhBAySNiBqh2wYgbY+iTAVl00hQVdnSl55YoZsuKBr0hXwJlbx+rH5PXrdpcVD3/b5YxMysvL7Yw6PLd7M2p1XFg6ApD/HvrdTBwWE/i+sLaZPntrPVdqxLCsIILkr8dLV6pd411G6E2c9BVpG10j6X9eqXlB6irrZVJLnUvlGFc7Qf5y2L/kD4de6HJKn1lbz9X6goD6k/XfYSiVdkIIIf0NlQSEEDLIqJLADF79LGm8stKdGdm8cvl06Uq3udSmbHjlYlm34HyXGplkUnZWHUtVIPyUrCUB/sFaoiu33KCqqncm+MOF8tGzJPbN10wk5Jww2Syp0+qlbfdKaZ/QKJlLL7bZx39Bj2H+fHmri4m8a9p+ctPnH5LrPnevzB+/g8sdGYwZN0HriyrSTP2B1ZapVFQQEEJIAagkIISQQQAD1Fywa8kh6CFMmzHTlRq5tK981PxIuTXnjXOOktlHPC/TD71LpKzC5YqsevyHLjYywZIDr1yys+2l6byw03wf3SZUlWmmnaQzUlGRqwelRvmoGVL54w6Jf/N1iX32ZhP+LfFvLZHMnTuLvLbp984887SL5ah7bbGcuuupct8JL8npH7xARtWMdmdGHqgv1idBaSrSCCGkv6GSgBBCBpGcksAMYo2wB5PYSVtNc2dHLkv/82EXE6mf/hGZtPcfJVYzUarH7CDzPvu2OwO6pG3Fwy4+8pgyY1ZWQWBNqUtLAPLtw/vtUN8LUBSY7wzP9aVO2ajpUj73AyYcImWNU6Tyksvdme4k9t9L0tddo/HO5W9K22SrEDjon8/ocaTTCcUS6pD67oAyzQcqCwghJAoqCQghZJBQAcgJdRi4wvM2wkgQfnom55dh7C7/52LRJNZsOos6Uhg9Zqx1eGnqjRd81DS/pIQf2x7QVtA+rA+G0tvZoBgq5s2HJz6X6k7y2M+qj4KO7bcW6ejQvMxfR/ZyHE/W2gbPWFUSuBOEEEIioZKAEEIGASvEdelf1h+BEXxgSUC6k1z3vItFUxbb1EHbSAH+K6xDNgQIQKY+OQmoFBQFqkhzyg/MAkNBgFnhuvoGV2LkUfnnv7hYz5Rtu52LjWygHNDnK+qPqUfeisAHQggh3aGSgBBCBgkdoKolgRmwqiWBVRYQkerxe7mYyFv3HSedaevVHbS8eZeLWUbN+5yLjTwqyivMb4OtDyFEBwWf0tkhw38ntbYxIW2+b2PTyF1fHzv8k0b6L87aqPIcWhKA0ePGOyVa93ZCCCEkGioJCCFkUIHwg4ABrJ3tIiJTD/qXi1kWXTFdFl09Xxb+Y7wsv9MISY6K2qkuNjKpiMVcvcnNjpr/3NnhjxfksjO/KuB1yuixYzV/pBL7ZnHbf1bs9g4XG9mMmzDRKgeyCgKrRKOigBBCoqGSgBBCBoGc8GMGrKoocDNcmdKZAd4cyisqZcI7T3cpS2dijYt5KmTO4U+5+Obx8IPPyMaNLS41vIBDNjgttMomX3+Gv1+LbBsx3wv4NgKLm6rqGs0bqVT+8CdStv2OLhVN9XMLXYyMGTte640+Y72CwNUrQgghm0IlASGEDBJWCLKzo9ZzO46bN3Ctje2aDYPNV4//afaz3HRD9yUCxTBq3jEy5X3XulR3YrVTZd7ngrscFM/E0ft0+4123vZjcuB+x8ikMftKIpHUvGGFqTdw9AiLAqBqJzfzXgpoK4FAB4WaayulvP1hsdTc/6jEf/Ebl8pRts18qVm6UsqncpcUT31Do9abrCWBqU+l0ToIIWRgoJKAEEK2MNkZUgxWVfZxwo9bckBy1E3eV+Z9bpXM+vgTMuW9V8m0Q26RrT/1hszuJwsC8Mori11MZM3q9S62Zbnlprvlx98/W8Oa1es078jD/598+bjTNF4Iq2BCXerSuFaqEsN+N/sduzIZicXi7szIJv7Vr0vtunapeXu91CxaZuMPPyVlI9ixYz5Qb7QeubZicuwJQgghm0AlASGEDCJ2sGrlOsTLyzlDGkW8frrUbXWg1EzYU8rj/bubwbMLrtfjcSccIVtNmaDxLc3/bn9ITv/NRRrWrWvWvFP/74syY+ZWGi+ENcO3zguzM+6uXg1//PfA0SkJSuWr9SNlVVVSNsL9NPQE6k1OOeArUSm1FUII6T+oJCCEkEEEK8d1iYEJGKw2No2yJ4qgra1D3rP359VM/swz/u5y83PSV3+uZffY5ROy8OXXXW7PfPmLP9brvnj0D1xOYQ7a/1h57NHnXCrHiy+8KjMmH6ivdcd/H3K5hXnP3p+T+srds8sDfBhT/0658vJ/u1KFOeXk0/U9j/7M91xOd7aeO0Pa0k/JH//0fZeT44LzrtZr8bkvvug6lxvN2rXrZc6Mg2WX7T+mHvjDHHf0D/W1PnjQCepDoCd22mkbOeXUY10qP2o6nZ0d7Sb+uNjwRZUCnW4NuTaT3LcjpLdofXJVJ9hmCCGEdKfMPCD5hCSEkC0IHrvwRp9JpyWZaJfW1jbZsH6NrFu7RpUG79znAFswD7h+x/kfkddeXeZyooHgC778pdPk73+7QeNBKirKZV3rIxKLxVxOd84/9yr55km/dqlo8B5+bT/Aa0IAvvO+i/U9vWAdj8ckldp05wa8f1VVpUvl2P/dn5NHH3nepQrz0ONXyM67zHepHFdfdZsck0cx4Al//uWr75VRoxpk2dK3Zd6sD7jc7rz06i0yfcZW6r9gdN07NW/suFGbLFU4/YxT5GsnfUYefOBped97vuByc1x65W/ksCMO7vb+Qfz964nbbvinjBk3QUaPHadbA9bW1UllVZWa5A/ntfuo52nTRlLJpPmtTTtpbpb169bI2jWrZe/93iuxOJcckOK5+7//Nu10vIwaPVbqGhqkurpW4pWV2kbKyzlnRgghQfhUJISQQSKnow3OlGq0IF/50k+6KQggZEMIj+Laf/23m4KgoTFnqg9hfsqEaIXEksXLuykIMJAOXpuPfDPkXkEwanSjHj3jmvZ2sRyN1e8oWkEA9nrHUfLz085zKcvatRu6KQigvGhsrHepwkCBE1QQVFVXdlNkzJ9zqJr4B4GCAPegvDy3q8D3vn2GHoMKgpNO/qyUuT3uP//p7+qxXzAvmatPpar7z32vdDrlYoT0llJtH4QQ0n9QSUAIIYNIVqxzGoI1q1e6nPz8/eKc0P+jn35VZ+M3tD8m7z3oXS43x2c/9R0XE1mw6BZZsfZ+naGeNHmc5jVvbJGnn3pJ40EgCHt2e8f20px4XK+9676LXW409fW1Wmannea5HAtm6jZ2PC7LV93TbYY8k87Ivfc85lIik8fu181Uv6mpXv55/Vl6TTAc/YWPuhKWX/78fLn07ze6lMjUCfu7mMjcudPN539C3l57nzzwyGUuNz8HH3Cci4l86YQjZF3LI/obf+d7X3S5Iid++eculgP3oCX5pEtBkN10ycHBh+wtTz1/jTz+9D/l0Sev1jzEP3HkwRoH197wR80rFtQh9UVgYrn93/UQUByUECX4lcgWgPWGEEKKhssNCCFkC4PHLmar06mUJJMd0trSLBvWr5N1a2BKvUoO/fiRrmQ0QfP0oMANwufymbIH+b8fniA/+PGXXcoSvA7CdXAWvi6+a1YIDb9HsCy2QPTLDf50/g/lC188TONg9rSD5O23Vmv869/8rPz69G91Kw8+d/RH5PwLf+JSmwJz/63G7Sft7QmXI7Jy3QNS31Db7TNBMRG0YBhT/y7p6LDXhD8/lhtsO+dQ2bDBOg8sBBQHfrnBtGmT5OXXb9V48PXw+gcd8EV54L6c8gAc+N53yc3/OdelRL550q/k/HOt0uDZBTfI1nOna7wY/n391TJWlxuM1eUGdfX1Eq+slng8rsoZb7kw3EA76b7cYKOsX7dW1q5eLXu+ez+prql1JTePtrZ2ufBS+9sHmTxxgrl3+0hTY/edAs6+4BIXyzF1q8ny3v32MnU//64CN/z7v3L1dbfIhuZm2XmH7eTrxx8tEydYZV0h/PtNGD9Ojvx4TnkH/DlYuhx/9FGycvUaueramzUvHyeZ9w2Dz7Zk2XKNR51He/nL36/U+P77vEt23G4bjXuifpMo8Nr3PPCIPPuCVUyecMynpbIyt2zkjSXL5Kbb7tD4p4/4iIwdM1rj/cHdt/9bxo7HcoMxUtfQyOUGhBBSACoJCCFkCxNWErS1tsgGCD8DrCSYPSd63/TDDn+v/PSX33ApS6H3qIvvlp2hDr/H6o0PSW1ttcaDQv8Nt/xJDjokt7TgvfsdIw89+IzGvZIg+Dof+sj+cvW11ly/EEG/AGCXXbeVBx+7vODnnzh6H2lubtV4+POHlQT5fjPwxLP/KkpJAI49+vty5WXdHS3G4xWyof1xjW+OkuBW+CQYO35EKQl23XMvaWhsciU3jxWrVsvU7Tdd9uIZZwTVt156xKXMfZvQ3UomyLbztpZn7+9+n1FH66ft4FLdOfwj75cr//pHl4rGv987dt1JHvrPvzTu8efGjGqSFQsfk6eefUH2fN/HNS8fqZULXSxH8Dtd/pcz5RMf/aBLWdauWy8Tt9lT4386/ady/NGf0rin0G8SBO998v/9TP70139oeu1rT0lDfW4Z063/u1s+8unjNf70vTfL9vOLe91ioJKAEEKKh09FQggZRLLiGwS5PghzLzz/iotJj97+/3DWd+T5l2/U8K69dpJdd5sv19109iYKgjDfPzUnrGPWtS+65W9+/VcuZvEKArDb7tvLb3/1V5eyFKMgAJhB/c+duWuffmqBKmCCnPiVn7mYxSsI8rHd9nNcTGTqtInZ3+zsc78v06ZPkjP+eKqme8NFl/xCFQb/vO5MlwM/DZsuR+gLqDVQBJSVQSFgu3VflYargqAg5ittSZ8Eq9euk8nzc4qoQixYuEh2P+AjLmUJKgjgJHS7+XNdSuSaG2+T627+j0sNDU754S9drHRYs2qlbSiEEEKKgkoCQggZJMqyTu7wKC6TciPQIfREXX2Ni4nsscsndUvD3XY4TI79/KZb+P3jit+4mMjHPnSSjGvcS7cUvPzSW+Saf/5Xdt7uY5s44QNnnZ1z+nfG7/+uuynsu9dnzfX5Z1wLAUeLs6a8Tw5575ekofodLtfyyU+9X/52YW6ZwY9/+lUXK45999vdxSyrV6+Ti/6e8xlw0V+ulflzPigHH/hFtYLoidvvyikd7r37cWmo2l3GNLxLDj34y3LPXY/JRw89Udav2+hK9AwsC3xobKpTJ4r9i6kz9l/wv9Ij0DaaN2xwsf7lgjN/qbPdCB1vLcgqWaAoCPOVYz/TrWx1dZXmw5S+ucUqot5asUqP4LAPHSLty1+UZ+69xZR/KdvWP/2lk/XY39x5w2XZzxcMYd51UG4ZEFj+ds9+UcIEX/+1p+9xuSLnn/GLbucGizWrc/chWI8IIYREQyUBIYQMAl740JlfE1WBQbN6HsDCgWCQF55fJC+99LpLdefwTxwsnz8m5+Svra2jm1Jg6dt3RZraHvflT2SXDYBXFy2VJx57waX6xooVa+S+ex5XZ4Wea2+0ptaL37DrocGJ3/isixXPvu/JKQrOOetyOfKoD0pdfW7N+pLFb8n99z5ZlBUEzI//e/eFLmV3bOgI+D245LJfbbJLQyGC1gOHHPglfT2w3faz9bg5wBxfrQhQb9wxaz3Qc1UaBtj7ZQVq+93KTZvBVogDDerBbf/KOep8ceEiF9sUlP33VRe5lMi9Dz6qxw996lg9gqsuOtvF7G4bHzvUOqtMhyxftjRPPGN3EqkMbCl56dXXu1hpsHrFW1pvbNsIKmO54pYQQqKgkoAQQgYZM3S1Ah4GsYEt9PIBoR6m66d89wtSU1MlVVVxmb/tbN094H9GuPXBc95fT5PVGx6UqVMnqnk+rjn5W5/X18D+/lFgMA3/Ajf8+8+qLIBzsVmzp0pL4olN3iOYDm4V+M1vH53NX7riTvnFb052n7dSdtxpnr7/+z+4r5bFrgg+4Pv0lnnbzMxeX24EMHz+VesfkLvuv0Rq62r089eZ4+K37pA77/tb9nMBH0eod1Ya795nN/18Hz/8IJ0hxmfea++dNe8TR75fy2DLQ3/dZVedrnkg+Hrg0A+/R1554zZVLOBz4Pe89b/ny+PPXKPnwQc/vL/85OcnaRgztvi19slkQuuMBtQhk+drkE0Nb2ybwFAF38/87xRa69YOvJIA3Pjv/7qYyISxY1wsmvlzc8tUnlvwsh4XvbZYj1FAadCbGXYo99ra27uFQnQkEpuUDyskgjtw/O6nOeuhr5zyQxcbWNraO7p9PvhvGAhWr1qhR9Qf1COtT9pmOAwmhJAo6LiQEEK2MHjsYsCPddXpVFJaW1pl48Z1sn4tnLKtlIM/1N38l5B8YFeMxx68R8Zgd4MxY6W+sUlqa+vUIVssZh0XDlfQTuBfIgUHnx3t0tra7Bx8rtbw4cOPciU3j6Djwt/97P/kqMM+rAI2fAWc8qOcLw0vzHsnfVhu8Mdf/1jjYNXqtbLVdnYb0p99///Jd7/xZWmasZMKwsBfv279BvOd0hr3TBg/1sU2pRingMU6LvzXxX+Sj37wIJcS2WW/Q+WFl6xfE3y+47/5ffnbZXb7zY2Ln5WaGmtN1JPjwiBLl78ls3d5j8ax3ODYz3xC456g48JC9Kfjwhv/dbm2j7HjxksTHBfWNUhVTY3E49ZxobUwIIQQ4qEKlRBCtjB+QOqP5W5GC0cIdRCKCCmG5UsXqxk16o3WIcyMlqDAozPAOvtrLQuK8d3RF+C0b8r2e8mc3fbvpiD41Y++7WKbz4ePOk7fIxgGC68gqK+zS3NO/soX9Agu/WfpLDlQKxtXd3zc5NqThBBCNoFKAkIIGSRUSWCEOqsgQMCMVrksXGDXCBPSE68tWhgSfCD6mD+tV8NbCPKfX7+bNhX7nWxbKe/TLhu9Zca0KXLPzVfIKSd+yeUMHtgC0S9P8KEQUY4Lg1YEr7z6houJnHaq3eFku3lb6xF89ZQfudjAgS0Qg5/vxssvcGf6FyiVKnw70baBdkIIISQfVBIQQsggkBWAVKDLCT5QFLz2il3PTEhPpJIJKa+oUJNpb4liKZGVhBDmtKmYdqLfz+5pD4VBKtX/69eDuxsgLHriLtl7z+67Z+RjybI3XUxk3pxZesTnDXP/rf/U195rj5532hhIjvziSS4majWBZQ3hpQ0bNja72PAG9cU/X63fF1ufUL8IIYRsCpUEhBAymJhBqhXuIPxYYU9k0y0JCYkCThoh/FglAYRnCD+l07VDiQZUwIPFjX5f2042rNt0W8LB5NPHf9PFRN7tFAtXXWh37wA/PT23uwF4/Onn9AgHmIPBcy/2rIw8/eyBmdnfkix+7VXXPkxA/XGWW8DXL0IIId2hkoAQQgaBnNkrHsPOkgAD2FiF0J0sKQY49bMCc8xao6A+OaHH1qvSwFvdeEVBzLSRCvO9n3vqMc0fLK645ibZ8d0f0NA0Y2d57Y0lmt9QXycTJ4zT+MEH2t07wM9OP1veddBhcuJ3TpPRs3fN+h65+M+5nTH6k2O+9u3s5wsGcPN/7tQjOPUbJ8iaV5/sFjy/Oet8F8vx09P/mPd1hyILnn9a60uFqTfdFASuXvkjIYSQHFQSEELIIILhqSoH3IxwrKJCAyE9sXrlCiv8YJY0FnN1CMqC0hF+8B28Mg0hNyNcIevXrXWlBof1GzbKS6+8qgHb93lWLuyuvFjy3AMuJvLEM8/L+RdfLi0trZqur6uTT370UI33N0uWLc9+vmAAp/7kt3oEP/nuydLYUN8tvPuduSUWYUeqK1auzvu6Q5FER7vWF2+BkqtPqFtUEBBCSBRUEhBCyCChg1RdaoAZUsx0xU2IaXj5hWddKUKieeDu/0osHpeYqS9QLEEIKjMBmqfSEn668IWcMs18V9NO9Dub0F9UVVVqgHO7nvBlg+GQA/eTRY/fqb4Gwp9r8sTxmv/Bg/aXuDkHQbWyMi4P3X6NrHv9KVcqP/49Ks29DpP9DJWVmsZ9z+blCWDx0mXZND5PmB9/5+vZ858+/mTN8+l8IYjPi/o9YQkSdQ3As9Cf6886rPXF/H6oP1ZRQOUAIYQUoqxrS7gHJoQQsgkwF89k0pJMJKSjvV02btwg69eulrWrV0kymZQPfqz7/uKEBLn2iktk1OgxMmbceBk1Zqw0NDRJdU2NVFZVZWdNhzsYoqCdYDY7leiQlpZm2bhhnaxfs0bWrlkl7//oJ1SwJCQK1Jd7br9FRo8ZJ6PHjpXGUWOkvqFRKiurJF5pFSRUGBBCyKawZyWEkEECg1MEv062ogLrre1MaTKRM18mJAoIOLA+QZ1BHDPtMKMGJSX4mK+CZRSwulFLm4qY+u6ACflD9+bW1hMS5qlHH9J6gvriLbX0uQvFEnUDhBCSFyoJCCFkEFFhzgxYVQCCKSyEoLgRgsorJJ1Ou1KEdGfx64u0rmQVBKa+qONC1CWnKCgVjEinf3ZZTrn73nGJm/D2W7ltBwkJs3rVCq0nqC/aTpxCFvoB1ClCCCHRUElACCGDhJ3tNUNVc8TaXXjfzq63jsflyUcftAUJCfHEww9IHP4I1CeBnSG1lgRW8PHH4U72+zjlh1rbVMTcdy/OhwAZwXR1Sayy0rYTE1B/1Gmhqzel0k4IIaS/Ye9KCCGDCAapGrCGHCFWYQSgSp39enPpYleKkO50dnZahRIEHxV+YE2AmXZbn0oJ20asokB9LTgLiljcHl9/daErSUiOhS8+p/UDz1LrMNJaaNl6VHrthBBC+hMqCQghZJDwg1Tdts4MXCHoxWKVOksKp1qYBSMkDBxbQkDWemKCLjmA8KMzpLZOlZIAZL+LFepgLaFLclRBYmeIn32i+5aDA8XG5haZuM2eEp8wT8PYrXeXtevWu7Ob4ssFw//7wS/c2e6Ey83YaV9Z9Fq0khDnb75tU18MVZPmy5dO/p5LdQfXFOLDnzou+97V5nUuu/p6d2ZTfLlgGDtnN3e2O62tbTJ61i7ZchO32UNWrVrjzg4sLz7/rNYPDc7aBkrYUtoilBBCBgoqCQghZBBRwafcmr9ilssvNVAByAxsn33yUVeSEMuD995prU3U4sTOkELBBGsU1KdSFH60neh6ctNGoEwzbcQqSOKSSiVdqYEFAu7OO2wrbW++KK1vviBHHfZhVRoUYv3rz0jL0uez4bennerObIovs/a1p+Tn3/9/su27DpJEYtPv9unDPyLHnPhtl7I0t7Sodcmff/czl1M8Z533N7ntzntl1SuP61aNT9x1o3n97+RVUoB7brqi2/da/uLD7kx3xs3dXQ7cby9pX75AWpY9Lwftv49stf1e7uzAkkomtH5kFQXO2sa2EQ5/CSGkEHxKEkLIIKICHQQgpyDwVgSVJmCv8AXPP+NKEmJpa23R+oGtDlFXIAipB3dYEagAVFpKAivUmZC1uLHtBNvY4TeoNO3k5QXPu9IDRzqdkXN//zPz3jGpNO9/zm9PU6G6EH7Pfx/QxvPhyzTU18nnjvy41NRUy4aNze5sjjN/9UPNx7aQnl+feb7U19Wq0qi3nPKjX8n5Z/xCRjU1anr7befJ+/Z/t5z4nR9rOorKyni374UQBX6zS887w3zvCqkydfXS88/o8TfrD1587ulsG6nSdlKlvz2eszlFAS0JCCEkH1QSEELIIGOGqyrgwZrACkCVZlBrlQUQADvauR0isby68CWrSIpbBQHqSjfhx5nllxpWqINwh+UGFbadmDai+92b3+D5p59wJQeOaiNsfvpLJ0syIJwPFLAKaG/vUOE6zOhRTWo58s8b/u1yRH77x/PlO984waV6z7Gf+YSLWW69+m9y278udqm+U11VKR8+6jjJZDpdzpbh2Scfy9YPtSZAG4G1jVuSQwUBIYQUhkoCQggZRPyMFgIGsdYvAQa3zpzcHB976F5Xmox0nnzsYa0TWSuCeM5poa9HpYp+P/M9sezACn5WkYZZ4i4jVKcHWHjHMoC33l4hdVO21/X1H/rUcZJMFn7Pmq22za7HRyjE7gd8REPTjJ3Uv8DM6VNlzOhR7mx3vnbcZ+Xor9olBym3Ver3Tv6KHrcEex1yRFHfq3np8/LcgpelevJ8LXf0V0/pZgExELS1tWmb8M9P30Zy7YRDX0II6Qk+KQkhZJDxwp3OkqqSALOkRgisqlYT3eXLlriSZCSjFiVdGWtGDeHYCD8QlFFnIDybCqT1qBTx3wtCXnZpDn4HLDfAb2HCvXfermUGCiwzWPLcA2ou/8KD/5GFr74udVO3d2ejwVp8lPehEJ867MMa4Pdg8qQJ8srjmzon9Pz+Z9/XY5upEwd+9DMybsxoTW8pHvrPv4r+XitefkzLPHrH9XLfg4/JmNm7ujMDw8P33eXqRrVaEqiiwLQTb20DSrWdEEJIf0ElASGEDAFUQQABSJUE1kwWa2n9QHfRwgWuJBmp3Hvnf7QuaJ0wwa6zzvkjwF8pA8EuuyzHbRVaaQLaCcLKt5e7kgPPvK1nycLH7nCp/uHbJ31Jwx3XXyZvvb1Sli1/252JZtzYMfKL3/9ZHn7sKbn6b+e43L7xwoLugv6vzjhXjvvGd12qf9h1x+3klSfulI4IZ4z9BZZprHjrTVMf0EaszwooCVBfuNSAEEKKh0oCQggZZDBo1WAGsFhrrfu/QwBSgdDOlD58392uNBmJQPhZvWqFUx5BALKz57ql2whxxma/HywJvMVN3AmCUKRVm9+lUl545klXuv/Z5wOfkDeWLHOpgQMWCwcfsK/sfsCHXU40v/rhKeqLAOy71x567Au777yD7PPBI13Kctqvz5TDPnSIS/WdHd/9gW47NLy9cpWLDQwvv/isPi/RPrSdmHjcWdv4pQal3EYIIaS/oJKAEEKGAFZJgJkuKwCp93YjAFVV1+hgFzOla1atdKXJSOOxB++TKigIqu0MqTos1K0PY1pnTAUqeeHHfz+75CCWXXKA30R/F/P7PP3EwG0ZOmvGNJn7jgNl+o7vlq13P0DX2L/3Pe92Z6OZNH9PGbf17tnw/Z//zp0pzI2XXyBr122I3N3Ac8ynj9BjU1ODHvvKw/+9VlpaW6V68rbZ7zV/3hz54EEHuBKbctBhn+/2vWbv+h53pjujRjVK/bQdZObO+2qZmTvvJyd/+Vh3tv954pGHrCJNn5uwIqjSNoL6Ul6BdpKrR4QQQvJT1mVwcUIIIYMEHsWYLc5k0pJMJCTR0SEtzRtl44Z1sm7tGllvwoYN6+Vzx33NXUFGEpde+GdpGjVaRo8ZK6NMQLyuvkGqq6olBosCVRhs6gm/1EA7QRtJpUxIdkibEW6bNxphev1aWbfGtBFz3G3PvWX23Pnuiv6l3bTL1avXSsa0VTgVbGyod2c2JWrWvLamJvIalJ00YbxLWVauXqNbGmI3g3ysWLVaRjc16ox5IaJePwh+1xWr1kiH+X74fPkcJoKo7wXBe+L4cS7VnZbWNlm9Zq2WwRKJutoad6Z/WfzaInn0wXtM2xgjo8eijYyRxqZRUlNbp8oCbNuoSjUqCQghpEeoJCCEkCEClASdnRlJJpKSNAJQe1ubbNywXtavW2MEoNVGAFovh378k1LfYPczJyODRx+4Rxa//qpVEowdp8eGxiapq683gk+1Lk8JOmUrZYLKtFQyqW2kra3FtI11st60kXXr1mo7+dxxX3VXkJHCJRecI6NGjzZhjCrTrCKtUapratTixDov5HIDQggpBi43IISQIQIGr+rAMGbXW3tT6pqaWhPqpNrEr73i7640GQlga7+XX3xe732NEXYg8HjTeiw3gAn1SFpnbdsIHBjCyWdMl+Vglhim5dWmncCyorqajj5HGs8//aRpH+be+3pQXaO7w8Qr4dgTSjTbRkZKOyGEkM2FSgJCCBkibCIAwTGbrq81g18zANZ1tib+5lJuiThSuOM/N9t7D78URviBMKwKgnhMykao8GO/L3x3QKFm24n9fdBOatSR4UP33KlWB2Rk8OSjD2q7sAoC67ejMm6XF6Ce0GEhIYT0DioJCCFkCJEVgIzwBwHIbocI4QfWBHYAfMetN7rSpJRJp9Py1ptLVQCurjX3Xq0IatRpoQo/qiAYecKPbSNOmVZeIbGsNUGN/k5oJ1Cm3Xfn7e4KUsrcduM12jb0+Wjuv1raVFWZ5yetCAghpK9QSUAIIUOIrABUYQUgu52XsyaoNUKQsyb4HxUFJc8//vpnVQrgnqvgC/Np7GpghGL1QaAzpCNT+LHfG9YEWJpjlx1oG8Hv5ZRpcGRHSptMJiMr335L7zcUBfp8NO0kFsPWhyNXkUYIIZsLlQSEEDLECAtAUBSo8IPgZpTfWrZUZ5pJabJ82RIVfGugIHD3XM2osdQgZvd9H8nCj20jQWUaLAmcoIhZZfebXXz+2e4KUopc9fe/mHtt77m1IqmRKhMqqyqtFcEIVqQRQsjmQCUBIYQMMboJQGagCweGlTClrjGDYDcQxoD4qn9c6K4gpcZ/brpO77MKu7V1eu8rq+GlHSbUI9uKwGO/v1WmwbTcOvq0v5l19omlGTF5/dWF7gpSSrz04rO604VfiqXWNmgnEYq0kdxOCCGkL1BJQAghQww/qM0KQBXwS+AEoJo6F2rU8/1Tjz3iriKlwjWXX5w1n8Ye77VG6MW9r/S+CFRBMHKtCDy+nVhlWoWal6s1AdpJnVWsIH7P/25zV5BS4uF7784qB6wizbSRrIKAVgSEELI5UElACCFDkKAApMsO4hCA4L3bWhGoIGTiTz/+sGS47KBkwPrqlpZmazptBB/MiquCoNL5IqAjtm7Y3wFtxARYE5jfSNsIhEdVFJi4+f2u+vtf3RWkFLj0wnOzPijQRlSRZu65+uyIOQUB2wkhhPQZKgkIIWQIgoGt995eEavQwa/fC77OCD919fVSW4dQK5dccI67igxnYDp987VXGoEH1gMmmPuMI5QF6ozNCMAxUxfUaaGpG8QMYrSNOEWaLjmAk0+rJKgz7QMBAmQykZCnn3jUXUWGM889/YR0dWb0vmobMfdYLQmgTKuqVGUR6kN5ma0bhBBCeg+fnoQQMkTxs2A64K2IqZAIYREzZnZwbE2qsRb7rv/c4q4iw5UrLr7ALSmpUeUABFx1wuasCLQelGOdNWdHg9jfA5YEWJqDZQdxZ2mDdlJvLTLqauXJRx6UtpYWdxUZjsDK5rEH71WlgFoQ6P21TiqxHCfG5TiEENIvUElACCFDGC8AxXSmtFIFRgyIa2qtJYHOlNbVyeLXX5VlS95wV5Hhxn13/lcymbRaiaiFSL0XfqwSqALbuZk6QAXBpvjfxC47sMo0rE2HIKnKNFjdqNKlTq645C9qsUGGH7hvl190vr2XTkEAiyq1tIEvAnPfuRyHEEL6ByoJCCFkCJMVgCqscza1JoAAhNlmL1CaATMEyttuvFbS6ZS7kgwXli5+XV556QXrhA2CrS4lsVYiuNeYGVcFAYWfvPjfBb8TFCowO1cnhqocsEoCtBEs2fnXZX9zV5HhxN//ck72WQclaV19g8YrK6tDijRaERBCyOZCJQEhhAxxVAAyf1iPbrd6s3vCY5cDCJMYLGOWFCbVF/35THcVGQ50tLfLbTdeY++jv5cq/MAPgd3ykGusewZtRP0TQJFWEcv68LCKl1r9TVWhZn7j9rZWufP2f7sryXAAClDpEr1/akHQYBUE1eYZiPscc0sNdHtQp0wjhBDSdzjaIISQIY4XgKw5dbk6aKuEkkCFH7/kwB1N3kXnnuWuJEMZmE9fcsHZOstthR+rIEAaVgTWCRsCZ0eLQZVpaCsQFE3A7LIqCnRpTp0KlnY5R528sWihLHzpRXclGco8//STsnzZEnPfrC8Wq0izzzwoS9WKQO85LW0IIaS/oJKAEEKGAUEBCEIjtvny5tQwT69vaMwOnMtNucv/dr67kgxV/nrOH1QZgPuHe1ff2KiCEKwI1FlhDLOjXGbQG/zvZIXGWE5RUNcg9VDAmHZiFWp1cu//bpWW5o3uSjIUeXPJYnnovjtV+QklaH29ec41WEWaVRBYPwRcZkAIIf0LlQSEEDJMUAHI/GFADBN0658AFgX1TtC0M6UQOGHGfu1Vl7oryVDjvLNON0JOpRF6rAVInRF+MEtqFQRVai4PZRBmR7nMoHjQRnTZQTkUac7Zp1rd1KhCDYoCPxNdY37vy/92gSQSHe5qMpTYuGG93Hzd1Vap455v1gllre7wgnaiijS0E7ctKJUEhBDSP1ScZnBxQgghQxhVEuggGIKQPSIJywE9b0JXl0hnl/XevmHdOln59tuy9TbbapoMDf523tlSUVEm9Q0NGhoaR0ljU5MVgoxAVF1drcsM4vDWzi0Pe43/vfQ3wz/MMGtbsb9hFxpJ4PjYQ/fJTrvtqco3MjRob2+Tyy48V5UDaCONjU3SYNpIgzlCoYZtQmFJYLcGze38QQghpH/g1AQhhAwjsgJQudsWMY6ZUqy7trPQMMXVpQdu9m3Zktflv/++0V1NBpt//PVc6erM2BltmMCbewUhCNYg2NsfywygIMDsqDefpvDTe/zvZq1ugv4JaqXB/N51+N31HthdDy780xnS1tbqriaDSUvLRrn4vLP1vkBppvcJzzRzVIee1dWunXBbUEIIGShoSUAIIcOM7IC4vEwwR6pgUtSk9c+c78JfV6dmr17xlqxds1Zmz52nRcngAIeSmXRSlQLWgqDRzowaAai23gir1bVGmMWWhzEpN4JthbMiIJuH/oSmIdjf0gSnfEHbcC1FW9GjD90vs+fM02UfZHBYs2qlXHHxX3QZjraRBlgQjHIWBA1SbdpIVbVfZmDaCZcZEELIgEAlASGEDFdU8Mkdc2vXIf7gYI4mwKx61Yq3ZPHrr8u2O+xkz5EtBnYxuOCPv4MORwUdzGTXG6Gn0Qg/3upDrQiqqnR21CsI6Idg84Dg6BUDZebHhyoAy3Ry+bbhdHWivdg28/QTj8mkrabqvSFblmVLFst1V11q2oj1HYG2gWU4cOgJh4XwIQErAliF+KU4VBAQQsjAQCUBIYQMQ3KCjqjgA2Enmxc4Z+dLbWzD+rXy1OOPym57vMvlkYEmmUzK+WedrubRUBBghhSzon59NcypsZc/FARwVqizo07Z4+8h6TvZ39A2CxPwu/q0by8m7fwTIPr8M0+pWfuEiZM0jww8zzz5mNx5203WgsApCLSNQIkGS5u6OvXVUVlZLbEK00YqKgJKUUIIIf0NlQSEEDJMyQo5Gtf/9QhHhvBZYGdKjVCEUwYcU0Zofei+u2XPvfe1mWTAaG1t0bXu8MYeXF5QD/PpeuuLoNo7YNPdKmLm/lFB0N9kf0u0C3PoMv9BsaZCpsvThgM9QRnsDbrk1YUvy4q3l8u8+dvjLBlAbr7un7LguaesH5WGelUMeAUBlAXY7hDtBP5XVImG3QyoICCEkAGlrMu79yWEEDIswWMcJu2dnRlJp9KSSiYkaUJ7R7u0tjRLS3OztG7coHvCt7a2SrM5drR3yFHHHC9jxo51r0L6kyceeUgeeeButRKAMkD3eIfZtBN81AmbEXzgg8AKPzCdpvn0QIE2ou2ky7STdEZSqZSk00lJmHbQ1t7q2slGaTHtpHmjbSetLS3mXpTLl076f+5VSH9zIfx0mHuhW7diGQ4sCWBp09Dktjt0SwzisLSJZxUEQQUpIYSQ/oeWBIQQMszxg2UdOGPpgdgBtJ1tg+CJtJ91g3WBlpCnHn9EBaNZc+a6c6Q/uOjcs2XJ64tU8IGCwFoReB8EDc4BG0ynnYIgTgdsA022jaDyqxWBbSflFcgxf/63hwBqC2o6bQTYB+65U9757v2QS/qJjvZ2Oe+s0yVWUW53MIDyDMsMGkepBUGtiXsFAZwUYrkOFQSEELLloCUBIYSUCGGLgnQ6pRYFGJC3tTbrzKjOlqpFQYu0mXRbW5spL3LCN05RIZX0HcxO//kPvzbCTY1aEGALSmtCbZcWQDmAgOUF1vmaVRBwicGWBW1E20rGWhSkUglJdHRIu7YT20Zas+2kVdtKe1u77LH3vrLnXvu4VyF95eH77pEnHn1Qakw7Qfuwy3FMG3GWNrV12OqwVreshIIAFgRw6In2wWcUIYRsGagkIISQEqKboiCd0S33EgkrBMGkus0IPdiHvBVLEEwaQlB7W6t0dCTk40d+RqZOn+leifSGRx68Tx594F4VeOz+7vDQ7hQE9UbogTBk8uw2h9jjPW6EHyoIBougoiCZSqrJewJLdNranEKtWVo2on2Yo4m3t5p8cw7367ivnSwxI7iS3gGFDJx4VlRUqIIAlgKqRFMLAttOYEFgHXlCOQAlAX0QEELIYEAlASGElBhZAagTSgIoC5LqZV9nS9ta7WwpFARQFMCiQBUFbdLe3mYG7Q1y9AknulciPYHf8sI/n6XCDHwMQBGAoD4I1GwaygG7g4G3IICACUGJSwwGF99OMum0ZNSqIOEUataiAJY2an3TslHbCOKwNkB47/s/JNvvtIt7JdITLzz7tNx5281SXVOtbaG23rSRWijRchY22OKw2rSRquoagZWNthEqCAghZFCgkoAQQkoQqySAENRphB8jBBlBKJVKSjIBs+o2aVdFAYQgWBc0C8ypIQR1dHSY0C7vee/7Zefd93CvRqK4/ZYb5OUXn1f/AlAQQMhRB2x1mBHFDGm91BhBCOfsFodVUmGEHigUaEEwNFCrG+fMEIqCNNoIlug4hRraCpYdQGGgFgVQpqlCrV3v3Re+8nVz/2vcq5EweKZcfP7Z+lvVQEEAK5taKNKsgkCtbDRdJ1VVcOQJJ552pw+/zSGuZTshhJAtC5UEhBBSogQVBVYAgp8Cu/wAioAOIwRhEI+gM6dtdu21XX7QYa7tkiM//0UZP2Gie0UCXnrhObntpmvVMgAKAr/EwCoJMCvqlhYYQaiqslpNp+GgMG6En/IKCD1UEAwlvKKgyxzTsCowAYqCJNpJO5YfmDYCS4LmZtdGkIc20i6JjoRMnTFTPvbJz7hXI57rr75clr7xmjofVCWaayfWT0eDaSMI2N6wVi0I/DIcv9MH2gctCAghZHCgkoAQUjRRj4vePELyCUUUlgaOnKLArr9Ws2ojAGF9cCLRruusoSxog8JAhSC/9KBdHR5CoQBT4KOOPk73Kh/JrFm9Sq685K/4UdUyoKbOCD3Vdm01ZkODygH8VjgH5YAKPs50Gp70h7qCYLCGBYP5m2TbCJbooJ34ZTqm/qvljVoQ2KU6qlSDIk3z7fIDLOfZebc9ZP+D3u9eceRy53/+Lc89/YTuSKBWNs6RZ66NuCU4tbWqIEA57PQBywG/DIcKgsEjqv335pnAfp6Q0oBKAkLIJgQfCz6ePWILPY3nOnzMVHuC14YHBZhBtdgyuXSubPhINh/cEwQ/W2qXH6ScaXVSZ0StEIR12FYQand5EITsOu2EOuE75oSv6SB+JNG8cYP846/nSWcmLZXVVSr4YHa0zgg9UAbkhB5rNg2Bxy4vyM2MYou9wTadDrbN4cxA/X7aRlRZ4CxvvFWBqf+wLLAWNu12VxC1vIGiwCnaTH4yAaVCUnba7R1ywMEfcK86crjzP7fIs08+rnW/StsJlAMuoG04BUFNjWk3tTVZK5uKCjjxpJXNlib4PPDx7LGP/byN+7QtE+7nNy1PCBmKUElACOk2QMjG3SAhmAfzcwBBU49uEIByPeIGAzooMMUhNPk0sjDDavO6TDp4LnAd6TP+PiJkdz4wQi/2gYcQBH8FKgS1t6lptZ0ltVYF6qfAWRVAqYD7dNIp/+deuXRZtXKlXP6387XuVRlhRpcXGIEHSgKvHFDhR2dEc4JPvBKWA3GpiMey/gfwGgM9M+rb6Uhmc58Ttn106rMNfgrSalUQVKihLTirArQP01a8sgDn4Bw0kehQRdzcbbaTQz9+hHvl0uX6f14ubyx6RZcLqPVAjW0fsKSBpYBa15h2gqBLC6Bkw/aGw9DKZjjjnw++H9A4OmOX1jzzr9OfG4h+Xo/s5wkZDlBJQMgIJDsg6Ba3Rx0gd9phAQYJfvbAm+MireXNP+R5NN/Fw6Db7zYgKLeDAv1DXI92FkkHCSaU+zIazLXIxl82j4OJvpC9x+Z+dWY6s0IQlAQpZ1WQMAJP0MQacRWCjPCT7LAe4DGzCkHoI0d8SubM3aZk7gesBe6/6055/NEHVeDBDCcEGlgOqOk0lAQQdGqtA7asyTS8spvyEHzKK6AcgOm03du9P+urbaukrxR7H4LtRC0KfDtJYpmOVRRAIQAFAawKtH2gnYQUamhT2M3i+K+fonWpVMBypfPOPF1/EygHYDlQVenbCdoIrAfsEgO0E1WumYB2Agsbu8NHzARYDmCJAZUD/Y3tr+3zwse79eeR/XzGxFEeeYh07+dhjZYP3L3e9PPdymjI1YFcHusEIYMFlQSEjBBygwTb5G3cDRRMHLMHOkDwAqQbROCIfD+7gE4b5tQY8GFmtbdg0IxBNrYZs4NwO6NglQLl6v3dDhj9QMIcTRrnswNJ5ONPz9tAisfXA73vWIPtrQqMMARlgb0/9h5Z3wRG+NG1161uptRuE5eAEJRI6nUNo0bJEUd9XppGjXbvMnxAfX/z1aflL6d9xHyfZmmYsIOM3ebjqhywptPdBR8/G2qPRvCBMsEEzIr2p+CD+0MGnnz3KNhGvEINSqSsQg3txCnUrCWBObaaoEoEqyiA/w8s1UkkF5o29E854OCfy657fNHUq3r3LsMHKAafeORBefDeu9VCptII+mgfqP9oI9l2gjZSDSVarc1z7QX9ht21ICYxE7i8oP/xddY/O2w8189nXP+er5/310F4x24T6ONxj3tLVuFsgv882r/7e67PSBu3fTz6cXMeeS7u6wSOPhBCthxUEhBS4vgOOhfswABLB4IDBe/UDsIiFAJwIIXBHWaB0JlvCTBzjZk5zE6Zx5MqDCogbKkzKyt4hRUGGEwA/xk5kCge1AerqMH9t+uwcf8xwMNMYTKVkKQO9LBtolMWtEN5YI5OWaDrtSE0OWUBrpsyfaauyZ4wcZJ7p6EHvvurz98rN/zl27J6+csSM9UnVlEmRoYxAlCZzDjg9IAFgVUQ2GAEHwycIRT5pQVQDqiCIDfw9fWzWPB5yNAgfN9sG3EKNdNO8KyEU0PU9aDSU9uJ80+glgaufSDd2vwdE8cMvAlpMc84kfd98HTZYZdPSU3NKPdOQw/s4vDSC8/KnbffqooBBG9doxYEUBKYoEoz006qoEiDUgBK5GrrlNAvQ4jFYGUDCxv3LNfnN4W//kDrp3mOY+Yf8fz9PKxi8Ky3/Tzup3cquSXuAz4blGrYJQTLefCe3lmld1xplQbBfj73LO3tc5UQ0neoJCCkBPHNWge3dtTgBggYKGRsXAe8JpiOGvEKM1iwTqVq9dqhAAbg2KMcg3AMHnSWVs24oSxwA4vQQCIYSM/YAaUPZvCo67CtwzavMMAMorUggDBkBSIIQ0hbp25WUEomsXYbSxfsETOvELLf+e79ZP52O0h9Q6N718Fh1cq35YVnn5EnH31QVj95pqlHIhWm/uAYj5VJJRQEJl4ZxyxaXGYdcpEVdhAwqwbFABQETvCxygFYDgQGt72of0Op+x1Kn2WotV18Hvw+/nkKJYFVquWsb3LtxCoLrGVBuyRNvKXlbOloe0QVBKa5mLLdlQXm5WTONmfL7u/cW2bMmqN1abBAn7D4tVfl8UcelKWLXzefpVxn/VHfoRxAgLNB75wTSwygMEO/oe0DigLXTnwbgSCaVaKhnZg/Cnubj2+zvl6qMiBo/RfZz8d1C0o814YK6DtaW5q1H4F/Cv9MzVpjmWPWwgBHWhESskWgkoCQEgLNOReCAwYbMpmUDhb84BYzP/WNjTqQG+rgO0FhgIABRHbgaQYNMF/F4CE4k8tBRO/w9cbvgGCtCky9MXUmbaQZ64MA3tuNIOSVBeYIYcgKRzgP82o7u4oBXxoO39wA1b5eRgWM6TNny+yttzFhnjo1GwjWrV0jry16RZa8/qosNgHfyc9UQdFUllorG164wNQjkbgqCayiwMhAGq808Vnvv1hqR03PzpZCMLLrqWEqbXctsNYtRugJ1Ll84PcdDAbrfQeawWjbvp1krW8ghJlnqdZ1005sG0HbgPLMKtc2rHu/WhGYJqEKAn9URYEJnZ27GxHvEG0fatFl6ur48RNl6syZsvU228r0GbPcu/c/i19/TV5/daEsfu01Wb1qhXue2nailgOmrsfNc9YrxlD/4cQTvgXUmsYcrbUNlGfVEsc5UwbKBDyfs23OBD6X+4dcHbT1EP086owqr3DshJIXz1tr2QUrgYbGJr0HQx18h+aWZmkzQetfoA5lrQ3Qx0NhwPpEyIBCJQEhJQKaMgYI3QcNaZPnB7EZHTBAQBo1eqwO4oYr+J7Ylg4Ow+AASxUGOpCw612pLOg7wXqkA04nCOlabFgKYOY0nbRKgaS3JLDCEOKqIICgBCWBqW9qVaD1L2edgLqJOExh7Xt1qQBe19AgdXV1anHQNHq0jBs3QYWUplFj3KezrFm1Uo+rzRFx9TLf3i7r161VZQDutQ4qcVRBHgokayqN18PAE/V/9cOnSkVZ2qSdYgAKAiw5wNGEKpMx75OPah2DoISjHaRisIo6BsEn/6zoluxe2ZV3ZyDbO37rXPBtBEcIZlAW2HoPhcHG9QdIR8fanHIAygK/7MCFsvIz7DVQNKBdmNfB8xptA4oD1GlV3pn3q61rkMamJp0NHjt+vIwxbQRC09jxE9yny4G2AYuflpYWWbN6hbS2tMrGDevNc7PZ1ls8H9E2TEC99kovtBO0D/9stdYDdnmBtSCAcsAqzVR5llWg2Wuyz2F9Xfseg739ZykQrnfaz6tiAPUOdcZOAuCIe9LYNFrv33AF32njxvXq9wPWBfr8Ns9hVTiZesp+npCBhUoCQoY5aMJ+ANmlJrDdBw1+wDp6zFidUSg1MBCHGTkENxX+jGC3ySCVg4heYQehucGoVxZYocUK+tgPPm0EIvgi0NlTI/l4b+6qKEhgGzgrKOnSA1UQZFQQ0lkuVRI4IQh1GPXWHM27m3yrPOgJ3Em7dtX5pTD3FsIO7jEGlKocgOBj8lTI9wNNI8hAoKmQpKx84MtZxYA5Za0KTNpUH116MHG3b8m4Hb5q65SrT4UGpvguA8lAv36QLfVeW6pN9vf72PbhFV1oHy6uijBT15Mrpblld0kny0w7MM8qKAqcgkAVBiaUlf3CtI8pTkGA57VVqKmiAG1C2xte2yoN0A61lSDu3r8n8L3RNqyptmknrg57c27bPvDMzFkP6LNUn6ewnLG+B6ySABYFVjGANuR3KtD2BKUZnruhNmLjW+Yelyrd6xmem7l6pkpYfdamZOy4CWrZUWrAag1KL9RLX0fZzxMysFBJQMgwBU1XBw46o2AHj16As2avVkCbNHkrI/AMX6uBYsHAacVbb+pAGF63u81oBQatHLAWj69jNtjBqRdUfF3zM1cYqKK+od5hT3m/5MCmbR7KI43roWDAtXbAa4+ox5iR1ffzR/tJ9H+PGQLmBoImqKCDtDnae22FHeTbOlBuhRkMMCEAmbg3n17z6KmSWv+0VQxUwEeBdVyII4J5KZn3mSX2PbTubDoQxeccCPr7dQfqc25J/G/eX/TH62ndRV3VYNsIZnlbW6eauo1lN6Ihky7TI5QDphmIaQLm2fxfbSv+eY22os9wUxBHbSsm7tsJ3sMe7Xtk3zfURoCpobm66syzdRbWpK35tk2jfXjhC2m0D7QXbxmgcbQXF0eeb0soby1rbDuLaiMIpG/4+6v9vD538awMKgbwXM3IxMlT9F6UOviuK5YvU8sCWxdRB611ga1/ha27CCHFQyUBIcMMHTBgEIo/N3D0QpsdbJpBgxlATJoyTTvKkcjyZYvNAMEKht0sC8wgAoOJKEGPFMYPVm3I1bsuWK2gHmLQ6gQbnPMKA5vvFAUujllSqyywFi/e8kWVXQh4D3PMva9Gs+CW6X0zwSsHsqbTbqAIIcYLP7AmsEesrzb1wMShJLAmrHFZfN1u5jqrJDCylLneHv2Yu27Ke2Xaey/P1hd8pv5mc19zID6TZ6BeeyDb3ua+dl+ut3XVhkTybPM8/oGpz8jHWmsoE6ySwDQRU9+hjLrLHEfZZzYUu4F24hUF8ACvbUbbCNqbbyNoL/a9cu+tUQUf338HHK3fDKsYQFyFKtNO8GzU9uGUqlhyoEoCtBdnUYCgu3joM9SW99dq28Nr43X5XO03cD+1n9f7ap+33s9AVjlg6sfkqdNH7G+9bOkbWaeaquAy9dQ++239xO9CZQEhfYdKAkKGEX7Q4E1PdSsjM4BEgGd5DBwwo4AOc6SD3+mtt5ap8AhHWtkZBzOAUEUBBg/mj4OI3mEHrT44gQXCih6twI88WLOowgDCjRN0MKi1ygWvUDDncB2OJtjXs/Ubr2feAu/o3kvfXu+VvV1OGFEBxQo/VlixM5rqJdsFVRCpQsALOS4OQcfUh+ZFl8map3+qigG8tnkpBXENJj7nkwuloqr/tqrDd+orm3Mt2NzrB4vNbaebc31vru0yAnxrW5PWWQ1OUeCPpmqb455GEP+n1nVVprk2oG1G24qNoy2loCxwimDbLkzctTnE9Xaa/+xyHQuUZ1p5EcczzgTs5KGCPOKmHfh2gvNemebbhx7NOW9dgDzfzqK8zSMfbO49GunYZx3upbmv5v7a+27rAqyx0M8jPlIsB3oCv9XyN5dYZYGzcrH11z77VYkVUF4RQoqHSgJChgHZgQMGDRC6/IDSDCZhPQBP2k2jRg/6FnNDEQijWIaAwa5fT+sHwBgkc/arb/g6qQGmztn6aVKunvr6qkcz2LVpm2dnR5FvzpsBsbVKMEc/ODavh9fE6/v3A/4eWeHEpnUgiLS5l2pyao5WqHHCkJ6391vzkHb5Xmh67aqZ5k0y9rXNC2vQlCVWP11mf/xxl+o9/vP3lr5c19f3iqI/XytMf7a3vr5WX67r6ZpE4nNGiL/O/Hb4/XLBNRMNVVVvmUiFiVshMNhOkLYKs9yzXtuJOW/zXRtBW3Mv6u8Tjv7z6dEE/EGB1q2daBuwQr8VqGKa75+Lej6rfEMbCSgG8JpoN3oMvBfZLOz9xb2091idV0I5YJ6VsB7Auvyx4yfqrkSkO/htVq14W60KsC0nlAV4xqsSLNDPoy4TQoqDSgJChjjBgYOdXYKAhTXfsB5IaGc4fsIkV5rkY+PGDdK8Yb164YaywJvXYvbMCpx2AMHBbu+x9TMoqFgBJld3TdC4FW6QtgKQiZs/CEbmKr0Gs7B4GS3nXhvn/F1Byt4jCD24a1ZQsYKPzfeKgqyAg/MubiI6y5rLt9e2rXxE3vzvR7PvE8WUg66Tuknvdqme8b9HsQx0eU9frxts+tI2e3vN5r5HV9c6ae+Y5lI5THVW8NPHKk6TePwbmkYbQb3HCW03KOCERCwnsOfRZvwRRW0c5NqJTeOTIA1Qr4HWe3e0wlIgbuq/thWnGPDtw55zcSoGBhy9z+Ye4n5axZA5phKSTJl+PpHQrSajdrAg3Vm3drXu6KG7bWCJTLzSKcFoVUBIb6GSgJAhCpomgndYZPebt0sKrIKgQyZOmqKac1I8y5dZJ3QYREBRkDOzxRpGO1DmAKLv+HrruxYb9wKNieMPwg/ynMCDiBWUnMCj5RDRlI07/J3BvcIZDPqQqfl6/xBzAg2EG/wFj3pv7dHfZ3987bp3SLplicbzMe9zdvvFfPjvXQxDoWyYzbm2P+hr2+vNdQNVFrR37GD+X2wTEXR1VUhtzXoXNzUYATUc/7q1E3/eCo4ogFvj81BA25Cpy3oC583/HvupbR3HmWw7QbswefZr4ejaiebnFApIa3n3Gv536O3vQQrj6wDuJfxP2EkAWA9ghxg4vUzJ5ClTzX3h0oJiQftYvnSJ9u/W4Sb8z8CnhreSQV+fq9OEkGioJCBkCKKDBswQmc7Om5tiPbffk57WA5tHS0uzzjhUV9VIZRWcHrnZhhjMa62JLQcQm4/vXnDMxiHK4J8KOK6M/nPnvYIgkA6jtyZ7fyDGmP9VOWBT2bgt6P7lBoXBo/9cIJPcKK9etbVLRTN21x/K2B1OcilL8DV6otiyxZQbiPcthr68Vn+2p968VrFl+6NcJvOoJJLvdSmUdZEAlZW3GGHlPS5lwe/pf9PgEdcH09l4to2AXF4Y3w5MLPt/sG3472KP0e0jeCT9C+5nsJ9X5QAcV7qlBdiyGFsXk76xcf16aW5eL1Wmn7fODe2EAJYeQgnGfp6QwlBJQMgQIzhwwJpEWA9Yh0VJ6ejokEmTaT3QH+A3Xrr4NTXjtHuAV+kaRr9fOAYPflaN9A/B7sbHo/I8XpEAASaHLaMznSGCA74oAScYD7+XZ9n/jpS2t+5yqWjmfnqZSHlx24rme58wPZXrr9cJ0puyg0nwvvVEMWUHqkxbe5P539fZHLli06W25kUXz0/wvkTdo3Beb9pJ8DNHxYv53mTzwT3M9vPOyWsqmZBEAj6GOmSrqdNVmCWbB37XN5culqrqGl1mmLUqcBMCqO/s5wmJhkoCQoYQdtCAwQOUA9a5m91vPiHt7W0yY9bWHMT1M3BqiBmc6upqO9tgBhHY/qvMrWvH783ffGDJ1w311D3luy/58ovt7hb+I3rtr7863jhHZn3kQZeKpqf3GujzoNjv6+lt+YGiN+2tmLI9ldnc8yCdPl9S6W+7VDQ11auNQFLtUv1HT/ct6vMX853IwJDt552VoE4CmJDo6NClhNNmzuL96UfwW7+5bLHuZoNlhlXVVVIRM309JgPYzxOSFyoJCBkCoBkiYLs4rD9NpbDlFRwWJaUj0a6d2OQpmzrDIv0DHB2tWvm2KgqqoCyIV6o1Ac0Shz996eLWLfiLrHr8+xrPd/XWRy0zdcRaE/T0Hptzvq/nQE/ng/Sm7Jag2PbWU7nNOV/sOTjbbO8Y7VKW8KXl5e+S6qr/ulSOnj5fITbnWrLlQRvz1gNw1oqtL/1EAPr5mppaGTuOzgkHivXr1krzxvVSbX5n67zYLjNkP09INFQSEDLIoAnq4MEMHDJqdmh3L4D/ASwvaBo1RhoaubXhQAPrjSVvvCa1tXXZAYTdAYFmicORzenacO3CSye6VH7mfuZtF9uUQu/fl3N9fT3Q0/kgvSk7EPRmkF6obH+fK3RNR8d+0iXPuNSm4NLammaXiqbQ6/fE5lxLtgxoV15B4HcpghPiREe7Li+YMGkrXfpGBhb080uXvOH8EVXphEDc9PPeoSEVBYTkoJKAkEEEzU8HD5hZ0OUFaTNwSJiBAxQEbTJh4lZSXcM9kbckry9aKNW1NTqIwPIDrl8cXmxOlxa8tjPVIouumuNSOYIvP/Wg66R24l4uVfi9853rr3zQ13NhelO2v+jNwLynsvnOF7qut9f4/K6uDmnvyCmUoorH42dKPHZswfcPUmy5MH29jgwsaE9BBUHK+xlKJKStrVWmzZitymiyZcC9WPz6InUM6f0RYTtk389TUUCIhUoCQgYJND0dPDgFgQ4c1HERBg5tMnX6TDWDI1sW3JM3XnvFOjTE8gNzrDD3AfeCA4ihS1+7skLXvXrNzpJpf9uUcRlhyspl7qffdIlNiXrtfO+3uWU9fT0Xpjdl+4P+EqDzne+P/Ki89o5x5v+0TYTwxWtrNtpIgHzvG6SYMlH09TrS/6AdQShVS0HdvcBub9jRbi0IoCCg4nnLg3uy5PVF6tCwGk4Nq+C42C49YD9PiIVKAkIGATQ7HTxkBw4pNT3EwKGjo50zC0MAzDRguUGNGUCoR2Q1S+QAYqjR1y6smOsy6XZZdMVMl4qmYfYnZdJeZ7lU9OtuTh7Y3LJBejrvKbZcf1FseypULt+53uQXmwcynXeb5/bHXSqa6qqXzPNict7XAIXOgZ7O56Ov15H+AW3IKwh0IsD08brEoL1D+/kZs+mIeDDB/YGiAJYE6rg4XqV9frwybu4LfRQQQiUBIVsYNDkdPIQUBPBsDNPDmTpw4MzCUOCNV1+RmBkwQFEAr8hQFFRyADEk6GvXVcx1wTIrHvs/2fDyRS4VzdafXu5iOaLeZ0vkgXz5oNA5TzFl+pti21KhclHn8pUvtmyhPGtFkDFpTW5CmcyQmppnXcqS7/OAQudAT+fz0dfrSN9BGwoqCOCgELsUoZ9vRz8/Zx7vyxDh9VcXZi0HK+NYfgB/RHRmSAiVBIRsQdDcdPAQmlmABQEHDkOTN8wAoiIel1r1iGzXL3IAMbj0pdvq6Zp85+HoatHlU1wqR7B45ajtZMah/4t8jXBeMWVAX68Dvc0PUkyZgaSn9lTofNS5/swLphPJb5q6cYnJcxmOYLqqapmUl9VHvjbobb6np/P56Ot1pHegDSEEJwJ0G+O2Nu3nZ8+dz3sxxHj1lZdUSYAJASxBiMEXEft5MsKhkoCQLUj3mYW0GTh0WAuC1haZMXuudkZk6LFo4QJ1IKmKgqpqDiAGib50Vz1dk+98ML956a3y9r3HmjyXEcDnTf/wfVLVOFvj4dfsKQ364xpPb/P9NmCoy94Piq/TA1m3g58HcTwf8VxEgPf3fOT7TFH5xeT1pUx7x1iT5xKOYLqi4nipqvytS+Uo5r2CFDoHejofRV+uIcXj+/nwUsLWlmYqCIYoeP4sWvii1NU1aF+vvogqYlJh+vkK57SY942MNKgkIGQLgaaW6cyoggADYK8gaG1tkekz59AHwRDnlZeel7r6Rt3LGk6OdHtECFZOUUAGjr50Uz1dk+98VD7yFl05S7oyCZeDPBdxdJVXytxPveZSm75Of6dBsXkQ/LHNF7b2HO7g2QnnrthjPkzUIL6YvN6mE8n3mt85t+VhxFtIbc06F7MU8zlAVB7Ilw8KnctHX64hPdPdBwEUBAlVEGAp4eytt3GlyFDllZdekPqGRlUUwHKQ/TwZyVBJQMgWAM0Mg4dMBlscYnYhqZ6NYUEwaaup6l2XDH1eedkMIOrtAALODDGA8N6QMejmwLt/6W331FP5fOej8sN5qdbl8vp173Apc94dPSg+ce+zpXHmx1y6e4lgutA50Ns0QN1DXcSWXiNR4YjfBMqDZDKZ9/cJE8wLn8+X7ux8VRLJd5m0JpVQUSNcXCixipxDw55eG2xOXpCezkfRl2vIpmQVBJmM6ePT2scnOtq1n585B5aCnAgYDix6+UWpq7cWBXBmCEeGsCrwVoNsL2SkQCUBIQMMmpgOHjoxs5DWbQ47OuDduE0aGppk9Fg4vyLDAQz+Xn9toTVJhJMjt/SgHPsrc6ah3+hLt1Tomqhzfclb8p+PSMfqJ1wK51zEgfTWR71hBpG2HgSvDb92sedAOI16BkVAjRnEcsBaGG91ELV8IfzbBdP5zrV3zDLxVo17gkXLyuqkpnqJS+V/HU9PaRCVB/Llg0LnouhtedIdtFG1FHQKArvNIZwRt8j48ZOkrqHBlSRDnVQyKUsXvya1UBRg14NK7HwQ0y0S2c+TkQRrOiEDCAYONsCKICMZeDjG+sSOds2ngmB4gUHC5K2mSVtrqxM+krp+GgNDf6/J5tHb37DQ757vXDgvqlwwz8enHXyDS9sQjPv0ykdONXFbvr8CLARqa2ulqalJQ4MROJCmYNczsKyor6/v9tth2QUG+lG/daGQSl1njq0mdL/vwVAZv9ccbXkQjIPepkFUHsiXDwqdi6K35UkO/G6YCOhSa0EsJ0xLoiMh7e2taiVIBcHwArsbNDaNVieTSdPPZ9JJE0wfj3vMdkJGEFQSEDKA6OAhqyDIqIYafgiSiQ6ZMWtrV4oMJ2rr6nUQ0d7epqbN2NoK9xeWIjpQ5ACiT/R28FWofNQ5nxfMz5f2eVHxxm2Od2kbgnGEDa9eJelks4nnXgvBluuely/Af0BdXV1WsEUceWTzgXIAFhhQFgSVBlC4BO+Bb8vZdFdGkqkTTLz7/Qa5+I7mdaabeO66qGCviU57wmkQlQei8jyFzkXR2/LE3Rfzl4ZD4lTa9PMJSSTatW/AckIy/Bg3YaK5r506oeP7eZ0QMP082wgZKXC5ASEDBJoWBpqYVcDAAYqBNiNYtjZvlDlz5+usNBm+vPT8MzpDVFNTJ9U11RKDj4KY3fGATiiLp7ddUKHyUeeKySuUjoq/csVsk0ibtCY3obxytMw67MmiXxf1BTPeVAQMPlD4QShACJJMYcvDqzQeNOAIxmtq3pQysfcwaOWRLw76eg4Um+cpdC6K3pYfiaAdo5+HEIlJAAQokFtMPz93/vb8DYcxuLcvv/is1Dc0qeWWLi+EHyITuOyAjARYwwkZAPzAQdcn6pZeSUnAF4EZPEycvBUVBCXA3G13UIdUcE4FgQKWIp2ZTp1RCgqAJD+9/Z3ylUd++FwxecG0j4fTUfFpB99kjprMYkpk/9KJtZLqWJu9DiE8Mw2lgJ/Nhjk8FQRDA+/rAfelsbFRrThEOiSTucrcN9z/6FBefrSJxEw8d4/DAeRLh+Og0DlQbJ6n0Lkoelt+pIHfxvfzUC6hr0c/j50MsGMRFQTDG9w/bFnZ3oZ+PqEOp3Gfu9DPs22QEQCVBIQMAL4DUTP0TFqFSHg5hk8CrHUjwx8IExMnT7PrFs39hSIojQEEBo1OICT56c3v49tTmEL5QcLlgulizoVD5ehtzdnygFrA/JlLguH1a3fTssEA4ROCJwRQOMTiTNTQBkICrIOamibKxAktMm7s86bd76z3t3sok3js1+bY/X4jgJ7yC8VBOB51PpgGUXmeQuei6E3ZkYT9HTv1uZ9JW2tBTATEY3H1jE+GP9gGEVsft7fZ5YWZVMr28+a+s12QUocjFEL6GT8As7MLTkFgBg8QJufO38GVIqXAqNGjVREEBRDMTKEEwrpUUwM4gMiDbx/FUKhsVH64fKF0VDxfCJbx8dlHLjJHxPOHtQv+omaqUAyMGjUqu/adDD+swmCWjB/3oEya2CoTJ2wweVvpfY7H/2uOm9abYgLoTdynQTAOwudBOB2k0LkwvSk7EsDv4f0NYSIAz/+ksxacMZv+hkqJraZON/e2I2s12Gn6eb3v5v5jQoCQUoU+CQjpR3TgoDPJGd3uEDMLUA60tjTLlGkzpcYIDKT0WPD804LtLOHUEOsWdV/lWEwqyisoFDp609UUKhs+F1U2mJevfL4yUfF85xffcogkNy40eS7DUFZRLZP3+D+ZvPNXXQ4pdfDMb262ziqD7d3Hw0dQqBzobRz0lAZReSBffhS9KVuK4D7jnlt/Qynbz7e3S/PGDTJn3rb0SVOCQCmw6OUXrH+Cujrbz8dsPw+LsJHeJkhpQksCQvoRDB50u8M0zA/hyCihswvYKo8KgtJl7NiJzgtyQpcdZLBmUZVFNEkEvfkN8pW1bav7uai0zwuXD5/zx0LxQnkIUw+52RxxtlwaZxwiux63XHY7bhkVBCMMCAlYQgJrESwjiaor+QIolFdsHPSUBlF5IF9+FL0pW4rY7w8lARwWWmtBv60xFQSlCe5rdVWN7ecTuWUH3NWIlDK0JCCkn0BTyqDDMB2Hmh4mEtLa1iKtG62XYzorLG1efO5pnWGoq6uXmppaiVXa3Q7KyytG7Nrz3nQv+cpG5YfzCqWj4v2RhyPua2VZs1Q3TNE8QjyoH62trSpE+lnG4GxjOC/qHCj2PMgXB+E0iMoD+fKj6E3ZUgD3Vfv5tN0FA1sdtre2yMaNG2S7HXd1pUip8sKzT0pDI3Y7wK5Gpp/HrkZx089ztwNSgrBGE9JPYPCA2WO1IoAvgpQZQLS3S73pUKggKH1gZor1qGo5kk6pssjPMCCMNIr9zoV+n3B+uGyhdFS8t3n5AnYi8N7vqSAgUUB4xq4VQeuC4POgmACCx3xxT74yIJwGUXkgX34UvSk73MH31HvY2WWdFaovgpTOLmPdOil9sGsF+vkULAlcP49x30hqB2TkQCUBIf2A7yAwgFAFQQK7GcDTMQcPIwVsaYctEDvaO9SSBAMIXXYwAr0gF/t985Xz7SlIoXSwfFS8t3nh4IU77E4AoQ/OCEfaDCrpO3g2oN5AqYTZxnD9CgYQlY8QPBeMB/NAOF4oDcJpT1TZfBRbbjjjfw81MVcFQcJaErS1y6jRY10pUsrAigA7HUAxlOhI6LJS+CvgbgekFKGSgJB+wA4esF+yVRJgJjnR3iYTJm9FYWIEse2OO+tOB3ZP5bS1JlBFQfGD7eFMb75nvnLh/PBrBtM9xQvlFRvQfhsaGrK7ExDSV6AgQF2CFQrqUlR9KyaAcNwfo+IgGAdR6XCeJ19+mGLLDVfsb+R9EaSsL4L2dpkzb74rQUYC2+20q3S0YSkRJgPSqiQYyVaDpHShkoCQzcR3DFkFQTJltzw0wuL4CZNcKTISKCsr1wEDFAVYdoD6MFJmGYr9fr69hInKD6bD5308mB+O+2NUnj/mC3BU5ZcU0BkZ6U+geApapUTVv2ICCB57EwfhNAinPfnyw0S9Zingvxf6eWtFYHc1gOk5drUhI4d4vFKSqZQqiLCsFPXBTgbQmoCUFlQSELKZ2MEDFAQZ1SpjJ4Mk1ihO4TKDkciOu75DlQRYcoAQ9H5cigOI3nyvfOXC+eHXDMd9OqqMP+9DVF6hgBleKAewnpxWQGSg8f4tUN+C9RAUSkeFYJmouCeYD4JxED7vyZcfRbHlhgv2u7t+3giIqVRCOjo6ZOv527sSZCSxzXY76mQQHFTDPwH6eN/PE1IqUElAyGaADqETAwfnrBBCIQREaJjHTZjoSpGRRtrUB1iSQGGkvglMWpUFpq6UEr0RGKLKhvMLpaPixQQ/cOvpCGENM7uY4aVygGxJUN9grYL6h+UIwXrpQzhdbAA95Yfjnqg8kC8/TLHlhjr4Dt36efNcRx+Pvh672ZCRR3V1jbn/UBLYLRGD/Xwp1HlCAJUEhGwGOggygzcM4PzgAdrl0WPGuRJkJLL9zrtKEgMI7HSQxCwDPCDbAXOpDCCK+R6Fvm84P5gOXlco7o/BEJUXzPdHH+B53pt9EzLYwG+BVxaAYF0tNvjr/DGcBwrFg2kQTnvy5YcpttxQRX8T18/DWhC+CDCDDE/3ZOSCra1hTQKrEjgwVEWe6edxJKQUoJKAkD6iAwcTvIIAjuogFEK7PG3mbFeKjERisXi2LthdDtKSwcDB1ZnhjK/3PZGvTPj6qLQnKu7L++Dz/LGnfB+wrADCGJQEhAw1vE+M8DKEvgQQPPYUB8E4CKc9+fLDFFtuqIHPjeD7eQiD2NWgA5MBYzkZMJKpb2h01gQJ9VHg+3lTY4ZtfSckCJUEhPQRO3jI7Wig3o5NZxGL0wM6EZm37Q5aH+ySAzg2MgEDiGE8eCj2s+crF84PphH36ULx8LG3IRaLqfBFywEyHEB99ZYuUfXZBxB1DJ8Pxj2F4oXSnqi8KIotN5Sw3znXz8NRHawFx1BBQAxbTZuh9QF+KlA/YHGiYRjWdULCUElASB+wAwc7uwBT8owRAtFRQKsMhzaEYJZB91KGokAdGNqBpq87w41iP3NUuajvHExHxYPX+HihvJ4CzLihHKirq6PPATLsCFq+RNXvfAFEpf0xnAeC+SAYB+E0CF+Tj2LLDQX8Z/X9vN3RwFkLTp/lSpGRzKTJU5w1ARQF2M0oNxkwXOo5IfmgkoCQPqKzC1h/5nY18LPG3C6NeMaMG6+mqSl1auQHD8NvlqGYz5tvUBTOC5YrFPfHfHlR+f4YDtjGEGu8qRwgwx0oCaDsgtIgqq5HBRCVj+DP+aOPg3xxEC7ricqLothyg43d0cBZC8KSwAiD2Oq2rJzDZ2KpqqrSyQC/tBDjwuHYzxMShk85QvqAHyCpgsB0ClAOIEyYONmVIERk6vRZkuiwlgR2m6ThtR1isZ8zX5lwfjDdUzx47GvAem7MvsKKgJBSAcouLD+AsgBE1X2E8DmfDh+Dwed5wvFgGoTTICovimLLDRbY0UAdzqq1oOnr1WFhUqbOmOlKECIybdbWOkkEP0SoJ10BawJChjMcORHSS/DgR/AmiNZhofV2PHUGTRBJDmyrh5knKAkyGa8kMPXH/A11NnegH8z3bcYTFQ+WKeZYKHjTbKznJqRUgbIA9RyWMlHtoNgAoo5RcRCMg3AahK/JRzFlBgP9XOZftp+Hw0Lnj4C7F5EgDQ2NqiCwkwGmrw/080O1fhNSDFQSENJL/ODHOjKygwe/TpGQMBMnT1FFQTKZUoUSrE90O62uobtNUjEDG98OwoTzw3Gf9vFCeVEhaIkRleedvBEyUvDbJoaXIES1lXwBFMrzcU8wH4TTnqi8MMWU2dLY7wMFgd32EEvGYFJeEeNyQrIptbV12s+jrgT7+aFYtwkpFioJCOklfvCggh7WKWIAkUpy20MSyZTpM9TSJI0ZBjVDtEsOMEs1VAfHPZGvTDDftpPuaY+PB4/BEJXnQ9Q5AIeEEJQIGalAOYY2AAuDcBsJBxA8Fsr3cX/0cRCMg3AaROWFCb/uYIPPguc0ntcwIddZYhNmzt7GlSAkx4zZW1uLUiw5cP28LlUZYvWakN5AJQEhvcA/7LODh4wZPBjhD5YEk6dM03OEBInF4uqPAPVEt0L0pohD0JKgmMFMVJnwQCgc9+lwPN/Rh3A6Kvgt4rC0gxAi3bb4DLeXqDwf/Dl/jMrz5IuDcBpE5UVRbLmBBJ8Bf+qY2DyvdamBEwBHjR7tShGSo66+wU0GpLL9fEYtCYauxSAhPUElASG9RAcQGDyYh781LYMAmHJnCdmUhoYmrSOoL+rYSAcPuUH4UKCYzxJVJpwXTEfFcQwGnxc+BkO+POxYAOeEhJDueL8c2G0n3HbCARTKDx/DeSAYB+E0CF5biGLKDCT6/vhnntOYCNBlheb5DRNyQvJRXlaetRjUft4pCAa7PhPSV6gkIKQX2EGOXU+uJohQECSTUl1d40oQsilbTZ2Wc2rkTRG1LhU3aB5Iiv0MUWXCecF0VDzq2JcQFIAIIfmBIg1LcUC4HQXzfLyYIwjmRcVBOO2JygtTTJmBwn5ut6TQBO+0cNyESa4EIZsyacpUtSbAuBCKJV9/BrMuE7I5UElASJHYgYML+vDHWkXrj2Du/O1dKUI2ZdSYsdYU0Qw2c4MHU48wXTWIFDt4iSoXzgumfRzHYLzYYzgeDBB66JiQkOLBUhwsQSjGqqBQAOG4J18chNMgKi9MMWX6G/+e3low64/A9POz59IfAcnP1Okz7XKDwGQA+nkwGHWZkM2FSgJCeoEZHunDHmaH6rBQZxhSUlVd7UoQEg3qTEZnGNJZRYGpTIM2eCjmfVEmqlwwL1zGxwvl4djb4H0P0HqAkN4DZ4beqiCqfQUDiDoWOg/yxUE4DaLywhRTpr/Be3YimGc0trOzkwFcUkh6Jrus0PTxakWAMAh1mJD+gEoCQopEH/Tmn3Vm5NYqpq3WmIIL6YnqmhpVKlmnRhg4YAAxOIOHzRmcB/PDcZ8OHoMhmOfj/hgM4TzvewCCDiGk78CqAMq2YPvyAeTLK+YI8sVBOA2i8sIUU6a/sO9lv7sqdt1kALa1I6Qn0K+jrmSVBKYeaV+/BeswIf0FlQSEFIl92JsABUGnsyRIpgZN0CPDi62mTndmq9aawJoi+kHElh4EFyaqTPhzRsWDZaKO4fP5An4X/9uMHj2aSjhC+hEo29CuqqqqNml3wXS+vEIB5IuDYNwTlRemmDL9gf+8XbAgMIIeJgFgQl5f3+BKEJKf0WPG6dIU7efT6OOHjv8hQnoLlQSE9AJrOmYEmAwsCdK6xnzqzNnubN/o6OiQ1ra2okJ/0tzcLCtXr9bQl9dub2/Pfi4MJDeXjnRCNiQ26rE/6Eh3ZMPm0F+vM3HyFDfDYIJXEJh8M3SwBbYAxQxSosqE84JpHw/n+RBOFxuqq6tVkCGEDAw1NTXaxqLanw8gHC/mCIqJe6LywhRTZnPwr28VI9bvUFr7+YzMnjdfzxFSiNlz57vlBtaaAHVqoOstIQNFmam8rL2EFAEGCzA9TCYS0m4E440b1sn6dWtk/vY7S31DoyvVe474whfkrvvvd6niqK+rk7N//Ws59KCDip5lTZnP/qszz5Szzj/f5UTzvW9+U7746U/L6FGjXE407zzkEFn02msaf+quu2T61KkaL5a321bK1QuvkadWPWtS/jEU7FC7ZFr9VDl6u8/J1qN6r4j57K2fNf/b1/rC9l+Q905/n8Z7y5E3H2b+N5/L/H/1h67TvL7y4N3/UyeGTaPH6MxUZVW1xCvj5h7GBtyUvphHfVSZcJ5PB/Pz5YXzg8d85xFgDs2lBYRsOTZu3JhV9qLt+fYXPOaLFzqCfHHQUzqKYsr0BTx77DJC088nO6S1tVWa16+TtWvXyB577Svl5YM7r9aVTknmp18TmTBZYif+RPPWrFsve77/IzJ/zmy55fKLNa9r43rJ/PIbItvsJLEvfEvzyJbj4fvutP38qDFSV18vlZXVEoujn68YsLpLyEBASwJCikCFGPNPPdLrQMIqDKAxHoztD1vM4OULJ50kE+bPl79fdZXLzc95F18sk7bdtkcFAfjVGWfI1nvsIbsfeKCsWbvW5fYfSzYulS/97yT53gM/kqdWPW1+T2jb3cwNjpILi5sXy08f+bl8/j/HykNvPeJeoTiCr3Ph8xfKxsRGd6Z3ZF/HfLbNxc8uYK1r2Ix3ICnm9aPKBPPyfU6fFzwGy0bl+xDOxyAcM5scSBGyZWlsbFTLgmB79AFExcN54WM4DwTjICodzgvT0/nNxTstVJ8Erq8fCs+kzIkfF1m5XOT5JyRz3i80b9679pc3liyT2+66V44/5Xual/nOZ0XWrxF55C7J3PtvzSNbDlieqLJJ+3qMH1Bfe67XhAw1qCQgpEi8kKjb15m4+iVIpVRD3F988H3vky8cdVTesPP2m261+M0f/EAVBvk47Te/ke//wg4oguy2005ywD77aBg7ZozLzfHG0qXywU99yqX6h98+fob86OGfSaozob+nBiOAj68ZK/tP3Uc+Ne8IOWDKe2R248zsOR/+9Myf5aS7vuFeqWf863vFwwn/O86ke99J43ofNpfy8gozcEhZj9lmAGE+EP4NKMV856gywbxw3KeLOQZDVJ4PWF4AQYUQMjjARwG2SoxqnyAc98eoPE+hPE84DaLygvR0vi/gNbP9Evp595yGFeGQU1yazwbw2Txtbe0uFiCZdBGypYBSyU4EuMkAN7lEyHCDyw0IKQI0E/gfgKPCREe7tLRslPVr18jaNavlPe/7gCvVN4LLDW698krZc/fdNV6I9Rs2yOHHHCNPP/+8yxG58Kyz5GMf/KBLWWBxMGOXXVxKpKG+XpcG5FtKsPztt+WXZ5whV1x7raafN59r8sSJGg/T2+UGX7njG9KeaVeBHcTKY/K9d3xbth41R9NRrGhdIT9/9JeyLrHW3ATkdAmGav/4wKVIFOSoWz5p/jeds00aumRy3WQ5Y/+zXbo4Dr/xQ3rE61z7kZs13lcevOcO3S5z1Ogx0tg0Wmpqa6WyskoqYrEBcc5XzOM9qkwwr6d4oWOheDAN5QCdExIyNECb9MsPIBz7AArF/dHHQdR5TzAOwmkQlRekp/O9Ad8XSoFUMiEd7aafb94g61w/f8DBh7pSg0cX9t8/9fMiYydI7HtniJRXyKo1a2Xrd+4nO2y7jTxw0zW23Kq3JPPzr4vM2kZiJ/9c88iW445bb5Qx4yfYfr6xSaprTD9fVaWTBOznyHCClgSEFEFWoDF/OqusswwmYDZ4EBjV1CR3XHedfPcbuZn1LwbinpO++10Xs7zx1FMFfQ1sNWmSnPOb38iKBQvka1/8Yl4FQW/5xt2nSFumFb+e/pafmfcpufB95xVUEICJdRPl7APOkp/v9TN7rQlmGCefvw3+Bgrjy2dnhkxY3rJM7lzyP1eiOHDPayrSsvP4VpfTd8aagYOaIGodsnUHpq3A17H+opjXiyoTzOspXujYUxwgDv8DHDgRMnSA4A2LgsrKymyb9e02Kp4vz6ejjiAYB+E0iMoL0tP53oDXCvYX+qw2/TwUuUOBsnilxP5wpcS+/0dVEIDxY8fIhkXPZxUEoGz8ZImd9U8qCAaJBtN2gpYEpmapNQHoz/pKyEBDJQEhRaIPeQwiVEFgzRBrauvc2cHh2yeeKJMmTHApkTffftvFLHc/8ICLiVx01lku1jOxWEx+GlIw9JVLXrxULQH8wOsP+/1GDp7ZOyeCM5tmysWHXJx9jXRnSr519zfd2Wh8WSgK9p26n1UYmHDuM72zJDh4RrPsM7VNJtRu/nKDCRO3MoOHtK1Dpi7ZAYQOIfTYXxQzEIkqE8zrKR517E0A9D9AyNClrq5O6uvrI9tvMHh8vNgjCMZBOA2i8oL0dL434LXwcjoJYPoP9PPjxuf62GL54KePkYrJs+XnZ5zjcizIQ9j1vd2t/oI8+uTT2XJB0G+kv/whDZ0vPK55Z5x/4SZl0z84LlsuSOaM72fzo0KQqPMavnWUyIZ1rlR3fnPOufo55r5rf5ezKXCg7D/v937xG5ebw5/rKTz9/Ivuihy7ve/QTcrFtpoj3//V6a5Ed+68/8FNyiNUTtlaPnb0l1yp3jN6zHhTb7DkAGMQ9POmTvVzH0/IloBKAkKKwD7izZ8+8M3gQbdAHHwlAfjDz3OzBSf/3/+5mGVjc7OLmc53EGZrMcj639L/mV8OnWVGTnvXD2VczTh3tnfEy+Ny+QevtLPwJrzZulQWrnvZnd2ULrEz9lAUnLjLN6Q2VicZHfhl5PAbP+xK9UxnV4VkTMBxcxk9dqypN26GygSMRjHwMx+23yhmwBwuYwfGubyoeLCMj4dDoXPBgLXPsCAghAxt4vF4j9sk5gug0DGc5wmnQVRekJ7OF4P5RPbo+hjbz6eloan/n1XPvviSXPav610qB5wh73UodtQpTOfZp+l33n/vd7kcS+fLz4ms7j5ZEAmUs+EQRfacO9/aLOlTPydpLGfoA0ef9P9cTOS352zqSBnOa4PBA2VyVD5Afwrh/pkXFmgaY52qykopN9fgN/r1H63yolAdCb4uxgk33X6HzNz93ZruLaPHjLHjRO+TAOMQ+iUgwxAqCQgpBjzbTbCz01ZRgHhdXb09P4gccsABLiby8ON2dsEzd3ZuduHoE090sS3H7584w/1mGamOVcnsplnuTN/Zc9Ke7jU75ecPn+ZyN8UrExDAxe+/zPyPYSBuZkZOe/Brmt8Tma5yVRDg2B/owMEMPm18860TghQzCAmXKZT28eDRB5/2x3DIl4+ZSXhRJ4QMH6DUC7dlEJX2x0LnPFF5IJwGUXlBejpfCL0W/zSYz2yEOjyrocSF/5iB4PNGYE4kujsWHD1vZxfrmcwPj5Ndd9xe3rPXO+WtZx/Vz915ht3hoCBbzZDYuTdtEqLInj8P4WaRfQ62J5a9JunLemeVB6663vr18ZMWjz71jB49qTcXdQuep+74d7f8XXbYzp0RqZu5rR6hFEgvf1WSy16RtsUvScrEH741p4jZpYD1hn/dzFuvyQv3/lfzli5/S1asXq3x3oDtD3UiQBUFdhKg7zWTkMGDSgJCesAPPPzRKwhgQlZrBJ6hzBc/233t/mm//a2LbRmeWfW0+eHQSXbKmfv9weVuHifv9i3T4Zp7YEJHpk0S6Q53pjs60HPlPGcf+Cc5aEazCS0yse55WbCm5+2hOrvKVUGQ6ewfSwxrgugGD+bToVZZpcfmDSOKuT5cplDax4s5FooH01jnjJlJQsjwAjO5sCjAbGuwbecLIHiMyvNE5YFwGkTlBenpfE/geg3o503ArHJ5Rf8PlceMatLj5B3foUdw5fU3SVt7e/FWf6tXSOb+2+TOa6+QCePHSeYrzkKuZuAsHGOf/bqUH3uKTdz3HwyIbLwIXlr0qh4njhsrl/7pDI0ffWLOsqAvXHbN9bqEAbS8sUDraZA9dtlJHrjZ+mt4fsHLuj1hT8yfm/OV9KyzTugN+Ay+/qAu2YmKzauXhAwGVBIQUiR4xPuZXwh6mGXoz+0P+0oqlXKxTZcUfOlzn+smlJ39l7/I9J13lmcCuyIMFG82L1MB3Ye6yv5RqJSXlcv4mnFZK4G7lt7pznQnXp6RGQ1J2XdKi8sR2ap+hsxuPEAtA7qM4H/n0t9JWyp6faUHSw3UmsCbW24mXkGQVQzoAGLgCQ+eC6V9vNAxGIJ5wXgwYCYybCZKCBleQNEHnzW+XYNgOw+mfdwTzit0zhNOg6i8ID2d7wlcr384mmd1WT89+4Pcc8M/9bihuUV+9cdzJZFMyme+Yp0P33ejPVeIss/bsl2XniNdrS2Sucnt+GOesRVf+YGN5wN+cdav6RZ6Q/meOZ8Dnc887GI9s+chH9Hj9X//qxz+Ibsr1MLXXpf29mhFfzGc/ie7ZOFznzhMlxhE8a7dd5VRTXZ73Qsvv0qPhUgGxlR77FK8ZUcQv7xA66Krjv0xGUDIloQjNkJ6hV3jhqc+Bg8QWAeb3597rouJfPXYY10sx8sPP9xNu97a1iYHfvzjMnbuXPnqd74jr77xhjvTv7yyfpHrFDvlPVPyOzLqCyfsdGK2w31o+X0utzv7T2uVeWOSUhXrPsA7ZNZPzP9V1jrAhIueL7xTQmdXmQm2bH9gFQSBAUQ/0NPrhM8XSvt4T0cQzMsX/AxkeIaHEDI8aWhoUL8iUe0dARSKRx1BVB4Ip4uhL9eYq9zRXo8UhL2BsCSIx2Jy7d+sgPuDX50ujXN20Pi799xd3rlbbtvifFTsfZAuGwCZ73xGum65UuMVv/ybHguy4k3JfPfobqHXTJ6uh67XXtJjMbS2tetxz1131gmNnd2SgdN+d6Ye+8JzC6xfoq8d+zk95gPLMsC5F/9Dj2H2++gnNcx/94FSM30bzZszY3pWudAb1JLA1J/sZICOF/tSHwkZXKgkIKQI8KC3kaCApxmaPZj84U9/cjGR75x0kovlaGpslNULF8r+797UCc9V110nex50kCoM3n/kkbL0zTfdmc1n0fqF5texneS7Ju/lcvuHSXWT9LWbqlIyuvo1l9sdWAtAuIfFQJjjd7pRLQRQJtWZlisX5Dd59JYE/bXcwA8eUIFQh2w96jt4vUL05ryPF3OMCuFzGCzRQSEhpUdtba0G3+5BsO33FHz54BFE5YGe0lEUUyaIltfgDk6wGwhLAvDR9x+ks9wADgvxvLzXWRgUQ+wHf7QROME1lO26t5SNGqvxglTETCc6rXvoK/Ho2fswBx7xaT16YR2c/9tf6PF3f75Aj5sDln8WwleFfMvdHnj0cQ2vvGYnTb5z4pdl4cN3a7wvRNc9KsrJ8IJKAkKKBJYDHj+YiOwHtiA77LOPrpkshmsuvljefP55OSWPA8PHnnxSdtl/f5m6447ywsv5dw0olo3Jjeb3gRYdn69/f6i6eEwOntEie05ql6pYtCdnKAjyORyMlVfKkdv80Zwr0/NLWxfIK+sedGe7g/OqcOinxyXqDgK2QHQ57th7ogciOaLOB/Oi4sUcfQimg3EELC2ggoCQ0gXWBLAqCLZ7H0AwDqLyw0cQlQd6SkdRTJkgKI8/E9PQ2+t7C9bLw+EeWPvy03osmvIKKT/19y5hZP8Tuu9ulJeJUyR22rndQq95a4keymbZWfeeuOcBuyxh1eo1MmO3vTUc8cWvaB54JmJLw2LwSoffn1tY0fD408/q8cQvRltNwGHhggfucCmRH3xzMxw9myqDXZS0LmF8BgUG9QNkGEIlASFFYZ/wdrhgBw45IW/L84+rr5YJ8+fLWytWuByRpc909xIcRbUZ1H3vG9+QNa+8Isuee07+fPqm+we3d3TIfh/6kHzmy192OX1jcu1k8ztZS4KNiQ0ut39Id3ao0A7hvSEePQuis/8IeSwAJtfNlx3Hfij7Otcs+qWkMpuujbRLDcrMe/bT49LXGwwg9M8ne1efeiofdT6YFxUv5ujjIJj2cQSsWcbaZUJIaePbetRzIF/aH6PyPFF5oKf05hGQ5Mzr4rXxN9Aseeoh+fbXTpDGhgaXUzzlENLnbCcVZxZvgbC5dN5zi4uZ998h53gxH3+91C6FAMveertb8Oz5gY+5WO/47tetouGam2/TsUsUt999r7S0tmr8M4flf595s2fJ1jPtEo5x83te8tET2TpsExonZDhBJQEhvaR/ByXd+cCnPqWm/z2Fk7//fd1ix/PMPfeo6WdvqKmuliM/9jFVGCDAyWGQ2+64Q372u9+5VO+ZM3pr0zlmNNz6Rm5Q0R+8vv5BFf6xFGBSXbRjobSzIkDIx8EzTzQ3tMaVrZDfPP4pdyZHyuSn3Hv1L2ZAakcPucFEkXWrp3JR54N5UfFCx55C0M9CtalXmF0khIwMvNVQ2N9KoQDy5Xmi8kBP6TA431OZvJjLMhnrPX+gmDxxgvz6B6e6VO+Jffu3UlY98NvKYlY8/dtTpPMKa3lQfuhRphvreYr85B/+VI93/OsynbEPB4DlFvCX1FuO+NAHsw4L62dt182RM7jz/gflA0cdo/F37r6rxGKF+/GXH7pLj8lUWj76+eM03idMvfF1rs91j5BBhkoCQjaDZDLhYoPDhHHj5O0XX5SpW23lcvrOr3/0I/VdAIdKnjPPP7/PHdz2Y3YQvwPBS2v7ZkqYj3vevEBn/6EAmN20n8vtjrUAsGUK8Z09/mXKlkmms1zSpuyfnjnZnbEgP9+yhcGgp/sRdT6YFxUvdCwUD+fB/LimZuAHq4SQoYV3UAqing1RaR/3FJsHekqTAixfLOkvf2iTEEXwfOarHxHxjgr32E/KP/wZGy/A2nXrszP8++31Tj2GmeNm7z91wqY+lYqhbfFL2XFL9fRtpGLy7Gw46BPWMfG4MWPkQbcVYk+secku+7j5v3fKgoWvaLw35Ooi1xiQ4Q2VBIT0mtyDf0sPTOCEcO7s2XLSccfp7P+Chx7q133nMdB79YknXMry4GOPuVjvqKusMz+Q/Y3w9+q63ne2UaQyCacAsGH2qOiBh553An5PfH7bX6qCAK/7dtub8uKa3HfOvlc/OS4sBH7//iZYR6PihY6F4uEA5UBvrVkIIaVD0FFp1DPCh+D5qHjwCKLyQE/pMD2dj8Q8ktMBq70RTSwuZVtvJ7E/XiOxL37HZRbmyOO/psdddtgu7xa45/7m53r89//sLH5f6Fi6UA7Zf9MJA4yPfnfa92XFC4/bjCLAjgYH77+vxnd4zyHW0XAvyNWzPtQ3QoYQZaYysxYTUgA0EZgbJhNJSSY7pLWlWTasWytrVq+S8RMmy/wddnIl+8YRX/iC3HX//Rq/9corZc/dd9f4YIIlDZ5f/fCHcvznP+9SOd55yCGy6DVrKvjUXXfJ9KlTNR7k+kXXyOUL/ioTa9MyvTElp7zjrs0WhM968qOS6kxq9zu1fkc5av5v7YkQv3j0o3rs6iqTH7zzeo0X4qqXz5Rn1zyo5bvMyPDH7/ybVMdq5NT7j9I0+O0+l+txc/jfLdfLmPETZPSYsdLYNFqqjXBdWVVlBlAVui1UIXp6XIfPB9NR8ULHQvFgAFAQYJkBIYRAqNqwwfqhwfPeh0LpqHjUEeSLe6LygkSdx7MMJu+pZFISiXZpbW6W9evWaD+/w867y1jzzCakGNKplNx3139kzNjx2s/XNzRpPx+vrNI+Pp+yhJChBmsqIUWCgYUdWuB/O5hpbdmoOUOVvqzxC4OBU1/52NaHy3tntMt245JSX9klVy38ojvTN+5/8++S6EzpzD4sBI6Y9zN3ZlO8s8G0ORbDkducbB6INe61y+Tnj9oZEJu2VgmbS0uzqS86QDX1JzRQ6Glg6wXyfITPB9NR8ULHQvFgALAeoIKAEOLxPgqinhf50lHxqCPIF/dE5RWHvU6fxOY/PJOx88D6tWs0n5BiWLN6pR59n27rU+H+nZChCJUEhBQDHvDZYP6V44FfJhvWr7PnhyB/vewymb7zzvLEs3brn2IJm9btuN12LtY3Dp97oRm0WaF+ddtiuX5R3xw0PfrWtXL/8qvV7B+vtd+UYyReXuXObor3R1DMcgPPz/a+xCoEzDXt6aT85bnf6fVQEPSH48I1q1Zq3UH1QQ0CPSkHQE+D3vD5fOV9fk9HgHgwPxg8UBDADwEhhATBc60vigIQzI86gnzxYihU3ipvnUWDPpvLZOWKt/QcIcXw1rKlpo+v0Dqk9Qkdfu+qKCFDAioJCCkCb0MA9MHvjm1uW52hyKmnnabHgw8/XPb90Ie67YZQiAM//nEXs7x7zz1drG+Mq5kju034nBXYzSNn8can5PxnjnRni+PvL35b/rf0YhXg8Rpja2bJXlsd4c5G01eHg9/Z/fTstS+sfU6vt8qGXB3oK6tXvm3GC+V24ICjDkJB/tfuaQBc7Pl85cLncfQhnA7mQTlABQEhJB+wKIAzw3zPkGAahM8XOoJ8cRBOh4k6X2aeyS6C/+zz2fxbvSq31TAhPbFsyRuBvj1I4TpJyFCDSgJCegHUA/pnOgAIetaiYOgBawDsfOB58eWXZcL8+bL1HnvI/+65x+V25+rrr5fJ228vz72Y24ngR6ec0i/r59611bGyz1ZfdTPy5dKS3iC/f+L9cuFzX5JEpt2V2pSrXv6p/OLRj8mS5oWqIMC142vmyvE7nuVK5KevDgfH124lO47f01xbZq83Rygm+sOSYO3qVfp7ajB1qDxbf/o2eIga6BYaOAOfh2Mw7o/h/Kg8KAfopJAQ0hPoK/MpCkA4LxwvdAT54iCcDpP/fJft480fntU9vQ4hQTo7M1p/UHegeLLjRTtuJGQ4QceFhBQBZuGx/24q2SFtrS26zGDd2jWybvVqOeQjh2/Ww38gHReedcEF8tPTT3ep3rH3nnvKTZdd5lKbUozjwjCJTKv88alPYAhmBl46FDO5ubjP1zzzf7d8k/7sNj+QuaN3Q4Ee+c79n9YjHBGevm/+75GPr931xezn0Y9k4ucd+BeN9ZV/X3+11Dc0ythx46Vp9Fipr2+QyuoaqaysVIdG4XpU6PEcdS6Y5+P58grFo9I+D96i6+vrNU4IIcWA58e6deuswBQIIF+eP0blBY8gXxyE02FwHp8P/TyczlkHxS2yccM6WWv6+LVrVsmhH++d9Vvmjz+Srhef1Hj5Z06U8n3fr9sIVpx7k2TO/ZnI2lUS+8HZknn2Uen680+1nPkgEjPng9sRln/j51JW1yCZX35DYufd7HLt1oQVv7hIysZah4qZv/xGup64T+Nl83aUiv/3Ky1T9vmTpWLv90n6B8dJ2Z77S9mUmdL5l19rOQ9eN/iewffpWvGmZH58gkvZc1F56W8cYTp4u9WhNI6W2G//odFu3+WMq6Ssqka3UvTvkf7eMVJ+2LFSvsd+m3yG9MVniDx8h6bLjzxByg/4sMa1XHWtxM68WtOdTz8knef9QuNAr/3510WW2fGJYr43fu/0V+xrAJTLnPl96XrpGU2XH32ylO9lfivz+hW/ukTKTB+t8VN/L2WzttEyxXDTNVfIGNPHjzbXjxozVmrr6qTKfF70nVH9PCFDFVoSEFIk9rlu/ivDTHCFMxsvk/a2obvk4BvHH69bJfZmyQA6sZsuv7yggqCvVFXUybff8W/Zc+KRZlAWyy4HyPkPsLP32I4QISPIr5CZDTvLT951bdEKAmCdDfZ+uYHnzP3OM9faz9OXZQtRZNJpW3d0hsEMfnF058J4oTyKqHPBvELncQzGPcF84NPBfHxuKggIIb0Fz7vGxsbI50q+PE84L6pMIXoqh/NecNPnsjn6WWAc0df3dhs8UPbxY6Ti7GulfJ9DbPr9R0gGQuqzj6rACqAggLAPgTX25xs1D5Qf/3/22m13cTnFgWsqvpkTmLv+fqZ0NdudJkD57vtkBfTyk3+ejYPyM/+p10dhy3XvrfS9/pTbOajCXK/lmtdL5j/XuFx37dRZ0nlu7nPlA2Wzn+nhO6T8i99WxUn5Xu/VrC5/HzrapKutxcYd/rquNxaa3/eP2bS+5g/P0XxQgS0cz75O46Dsk8fb3/pd9j1A5ntHwyTApXqHWgmi7lTYMYPWJY0RMrygkoCQIvADCH34m8e9PvQxeDABMw6bw/hx42TalCkaMKM8ENxoBH4oCx65/XZ57777ypTJk6XOmYs3GKFv6lZbyfve8x5Z/PTTsvKll2TvPfbQc4WYPHFi9nP3tHVfmP2nfV6+u+cN8vVdLpFtRu0tjZWTJF7eoIqBWHmt1MfHy6zGXeT4HU6Xn+71Lzlm+x+7K4unqXKCNFVNkFFVE11O74hXxOX/7fptGVM9XkZXjTNhvDvTd/A7VZiBQ1lWUZCrW0GKHfx6guWj4uEjCOaF88MB4HM2NTVpnBBCekssFpO6urrI5wsI54XjUUSdjyqb7/og+izG4xgTAE5BoGbi5tgXJUHXzZdL5jufk66N6zVd/qHP6lGmzdZD1+q39eitAbRDcHRe/Hu9trfo+y1f4lLmPQ8/VjLf/ox5s54/f+f3jjHC8Rdcqjvpb8KSwvyGAd9GeK/O6//uUjnK3n2QdD37iEu5mf83F0vFiT9yOflB2fS3jtJ4+Td/JZ2XnKmz/51LrFVA5pzTRKbPNe9xsGTO/5XmefR9auqkbOY8l9MdtQaYNFUyXz9c0j/I7bTUdd3F9ndLJmwGxjPb796tTG/wEwGqKDBxW6U27ecJGepQSUBIkdgBRJlqhzFoqKiIqdC3+I1XXYm+ce7pp8vTd9+tYZcdd3S5A8PWs2bJ1RddJM/ee68seeYZVRy88dRT8sw998hVf/2r1JsBXLFc//e/Zz83lA59ob5ylBwx71T5+q7nyXf3+IdaC3x/z8vklN3Pl2O2+5FMqbeDqb7ww3f+QX70zt+b8DuX03u2GT1Pfv3uX8hv9vmF/Hafn7vcvtHe1qb1xiuXNI7hg6lTUYqCfIQHu/kGvz4/6lgoHgxB4KmcEEI2B/gzwZaphZ43wXShuKdQXrH48ngmw1cMHsno630/D2d0vaX8o5+XGEzsm0ZrOnPix6Rsn4NFlr4mnQuekrJxkzS/8/nH9Qgzfk/5cafqtb1F32/KTJcyr3PQYSJbzRBZY7flK0TF7y6X2O+iLQj1s8Ti0vm/3Aw88ioOP9alLF3trdJ1/+1Stq+1ngDlp/7enOg0bxB3OQGwxbLpCz066//7K1yqS2LnXCflB35UOs/8P5uFJRxLXpGuB24XedkuE/CUYTmCef9CVHz/bImde6PIhrUux7z9EcfZ360qt5Vv7KSfiLQ2u1TxLF+2xPbxbpyIvt07xOxNP0/IUIBKAkKKRB/07oGPQQM6AWiJl76+eUoCMjJYuOA5rTcYdOoAAn+qKOhOocFtTwNff76nI0A8mB9O+yMCHI8RQkh/AKenWJ/tny/hAPLFQTA/TFQ5T1T5MHbGF4oCzAa7GWETnn3yUVugF3T+6686u5257BzpvO4SFYYrPvt1Kf/aj6XzrB/qrHz5qX+QznNOs+UC6/w7//xTzet89G6X42bZMVvuyHz/WE13vfK8y3Flfn6SS1liP/qTee+erf0yX/tot9cPovmxuJQfkttVSN8rUD5z8ick880jpWz/D0lFwHS/HDP402ZLJjQzr9c2r5ey+Tu7nO50XnuRlum88wYp/3+/lq7XFmi+KhKwlCBeKZ13uaUJhooj7e/XedPleowic9LHJf2Vj4iMz01sdF7xZ32fzBXnuhxLxa83tZLoieefelxiGB+i7ugR/TzGjVQQkOEHHRcSUgRoJuk0HBemJJlol5aWZlm/bq2sW7Naw0c+8RlXkpBobr/lOjU/HA2HRmPGSmNjk1TX1jmnhXa2qqfHcfh8MB2O+3TUMRwvlAcFAQc4hJD+ZsOGDeos0M62bhpAvrSPRx1BvjgIpz1YUgDP9KlkUhId7dLcvFHWr10ja9esMcfV8rEje2/+T0YW1135D2kaNUodF8JpYUOD6edraqSyqkoVB+jnCRku0JKAkCLBwMKaj8GUzDzs9YGPWeEKSSbcWjZC8tDa3KxrcmNOIaD1SO0IcoPeQngh3hNM54t7fF64nA+eYB4CfBAU89kIIaS3eB8n+Z5Bnqh0oePm4fp5WBDgWW2e2fAjg36ekJ6AwSn6ea03aomC/p3LDcjwhEoCQorGPOzN/7rMwCsKYhVqWoZ1aIQUQuuLKghM3dHBg3n8YiCq5q2FB7jhc8F0VDx8BMG8YIjKQ8AuBpz1IIQMJH4pk3/uBOPBPBBMh49hwtcFyXdNVogzp9HHV5jnM5S6sVhcj21tbfY8IRFgm2xVDKhiyS43gILATy4RMtxgrSWkCNSKAMFphSHkxVRBYAcQjz9s9ycmJIpFL7+oyiQ7wxBX5ZL1S9Az+Qa0YXy5qGM47tMgmOcDlkAM1E4bhBDiQb8KRUHw+eMJ5vn8cNxTKA8E4yCczmIeynZHAzgphsBnJwMQ7ro9t/6dkDAP3XenqScxiauSwE0IoJ93yqesEoqQYQKVBIT0Au+VHlpiKAfiWE9uOgQoDQjJx6sLF0g8XimxyrhVFKglQYXWJTNycKU2JWogGzXwLXSMigOfDgcAKwJCCNkSQHhqaGiIfB6FAygUDx5BvjgIpwHsBXVCAJYEpp+Pw4rAPLvx/E60t7tShGzK2lWrpBL9vIa4KgrUalDrExUEZPhBJQEhRZLTBmPwYILOCsfUSzMEv77so0xGBs0bN5q6gnoCKwLMMEBJ4JYamHFqsQOIqAFv1EAXhMsGy+cLYMyYMXokhJAtBfpRWC+Fn0fAx4vJDx9BMB4meM4qB3JKAjyjs328Cn2cDCD56erKaD3RiQCnIEA9sjtmFN/PEzJUoJKAkCLxAwcc8fBHJ4DOwM4yxOW//77BlSQkx5rVK00dQT2xA01VFJi64wcM+QYO4YFtT4Nen4djVBz4dDAEGTVqlIsRQsiWBRZMEMyjnlHBY1Q+COcFz3mi8sJYwa7c+SWw/bxaFJjj048/4koRkgPWgrqUMNvPuyWFph7ZsSMVBGT4QSUBIb3BPOcx+6szDG7JAToEmCJuXL/OFSIkx3NPPq71pLLS1BNVELjBg1M4RQ0eihnIgkKDYsSD+eG0x+fD3Bf1mhBCBovgjgdRwRNMh88FCZbxhMsG0/o8DvTzeFbrhIAT/t547RVXkpAcLzz7lE4WWWUSLAZNcAoCVCgqCchwhCNCQopEBTrzh4FD0C8BTCRjJqCDSKfTrjQhlpUrlps6UmUGmJVSAYuCmPNhgfpUVtwjOGqAW+jo4yAq7Y8+VFVVaf0lhJDBBP1s0KLJP6OCcZ8G4bhPB/OjCJ8PprWnx/PZWwxC+IOS1zzDM+zjSQSJjg6rJHBjQTgqVseX2s9TQUCGJ1QSENIL/MO+2+BBg+0Ybr/5Oj1PCHj2jafkZ0/+TO566w5VJqGe+KUGfuvD8ACi0ODVx/OVCZeNSocD3r+urs6VIoSQwQWK+NraWn0+ecJxH4JpTzA/6lgIPA998JYEmAyIx6uMAGiVqU888qArTYjIguefzSqRtI93EwFYrqLOiQ3hfp6Q4QCVBIT0Ajt4sA7ndN97+CSA8GcCZotbWza6koSIfOuir0pZRZncvuzf8tW7j5ENqXVqgaIDCFikbObAId/AOJwfDOE8+iEghAw1qqur9VkZfFb54AmngU/3dATBOPBp38/jqBaDceukWBW9JmBLW0I8zz71mFUQQImkOxhhuQF2L0I/T0sCMnyhkoCQXoIHPjTEEPJisCaIQUFgzczQOSxftsSVJCOZTCYty9e/KWUxM0gwIV2Wlq/e+Tk57Ib97eyCDkT7bkUQPoJwPBg8wTj2J+cAhhAyFIF/gvBzLBg84bzguSjC10ah/bx5TquSwPTzakIOq0EsHYvFpHnjBleSjGSSyaSgB7UTRXYMiPqBbY7z9fOEDBeoJCCkF+Bhr8FZEqAzgIKgsqpaqqqr1ZrgwfvucqXJSOYfd14o5bEyqYCSIG7qC44VIpmytLz/X7vJ9+7+iphhrSu96WA1aiBb6BiOB0NUPgY0GAQTQshQZezYsZs8u8LBE0yH48FjmGA+4r6fx1IDWH1Z30NV6rulyvT1leZ4/93/c1eQkcxD996p9QF1A+NAxO2ywgrruND5tyBkOMIRIiG9xA4gzODBBJ1l0AGEXW5QWVUpXZmMpJJJV5qMRDDQPP36X1jFgAnlFeaovgrtgAFjhidWPCjvu3JHueONmzcZvIYHrVH4/HBZH4IE833AdmOEEDLUifKZEvVM80TF8x2jwLnss7ocywqx5MBaEWDGuMoE7GbU2dnpriAjkS5z/99cujg3/jNH1A+/1ACTSahDhAxXqCQgpA/gwa+zDLrcAH4JzODBaZLRSfzv1htdSTISee6NZ1RBYJUEpr4gVJjBAp64GDP4YPjFQ6fKwVftIos3vGoz8hA1uA3mBfOBz4sKmJ0jhJDhAPwTgOAzLEgw358Lx6MI5keVwWQAZoNz1gSVakkAZQHijz90vytJRiIvPveMsyCokqrqGp0kwtIUTB5Zn0Ob73eIkMGESgJCeomfYUAnYNcsxqQyjsGDNUWsMgOI9evXcjvEEcynfvvhrC+C8rg5wpLAPG0RvHIgSKYrLcfe+lE54T+fkHRnrt6EB7nhIwjHwyFMQ0ODixFCyPAA/lOinm8IQcJ5UfF858NoX18O54V2MkDXnRtBsBJLC01/v2jhi+Z6WhOMVJ587CGrOFIFAaxMqlWZ5B0To6+nkoAMZ6gkIKQP6INfBxDl6vUYTo10zWKN9U1QXVUtd99+iytNRhIb1q+TH+/1Izlsm8OsgsApC7Kmh/oveuCwaN0COfiqneX0R35YcPAKcD446M1X3p9DwMAFgxpCCBlO4NnZ2NjY7XkWFTxR6ahjkKg89PG+n4cAiEkAWDb4SYEFzz3rSpKRxKKFC2wdwHgPSiNYk5pxIOqJX2qAJamEDGdYgwnpAzrDYP5gimhnGZzzQhOqa2q181i54m1Jp1LuCjJSuP6qS3Vm4YBZ75MLPvAP2XPq3tYfgbMigJ4gj44gO0i97fXrVFlwz5LbIwe3wcFsOF4owFs4IYQMR3SHASOEFcI/6zzhdBSFzqOfxzZ26Ot1mzvt52ukyvXzmE2mb4KRxwN33+EUBKYuoE6YOMaB6rCwwi41IGS4w1pMSB/RNWeYHfazDLAmcJ2FdhpmAHEnrQlGFCvfWq5mh5htgqKgprpWTt3rJ3LFR2+V2sp6+8TtQUGgmGhnV6f87MFvyceufbdsTNjttsKDXw/iPQUsM6DpIyFkONOTNYGnUDp8DBLM889LmI+XYa15rEItsewadN/XV8lTjz2k5cjI4LmnnpDqatfP11glARRIsXhM64qODTGRxP6WDHOoJCBkM1DHRhXWmiAOU0Q3eLDWBNWy8u23pKO9zZUmpc5tN11r64AZOFTXWAdXmP0aVTNarjvsXrnk0Jt0Zqo3tKaa5fDr9pXP3HSIpsOD3WA6H5jd4DIDQshwB4LXQCw7iCoDvLBnrQZhyYDJgCpdUhh//EGpuvR8eeE7X5Ouzoy7gpQ6Tz5q7ru5/9VQEJjxnvojwFIDMw6EQ2s6LCSlApUEhPQRdALQGCNACItXxlWbjPVp1bU1UlNbKzWmE7n60r+5K0gp89RjD+tgoaamVmrNva+sqrEDSeyZDDPEWIVMbZwpdxz1vHxu+y+7qyzBQSmsCLrh0ivb3tZdEC5+7k+axjXhgW2+MGrUKFeKEEKGNxDIEILPOE8wLyrfx6OIyvfCnu5m1JmR2L23SOzHX5H4b74jNU8ZYdGcrjbP9iuPeL+WI6XNrTf8S8d2mAjSY3WtWg3arQ/tcgOvWCJkuEMlASGbibUmqJCK8goVCFXDbDqNau1AqiVmzq1dvcqVJqUIBpfPPPmYVRCZwYPOMFTZrZGwDAV1w88uIByz44lyx6eel9lN87oPTMNjVJcOZl/x4l/l/VfvKq+sfVHTuL5Q4G4GhJBSA9YEQfzzLkjwOeiJigfzPNlz7a3S9b/rJHPix0W+/Rkpu/WfEi8vl6oKhAqpjtl4eu1qSbXRarCUwY5Vq1a87axFYS3oxngxa2ECaxNaEZBSosw8CDd9OhJCigZOizo7M5JKpSWV7JB2M1Bo3rhBvdyvX7tGjxs2rJdjTvg6O48S5YZ/XqbLSppGjZam0WP02Ng0Smpr63VAgVmG7LZIIVa3rZDjbj1MNibXmxGpy/S4tB78OZfAk7sh3iTnHXy1jKoeo4NaH1AnccT7YeswQggpNZLJpDQ3N2eVr4UCiEpHHc3DXLruu006r7/E5NksPG/hJybV2SWpTKe0pzPSkkjLhmRa1idT5vmdlpZOkS/c+YS9gJQc//jrn6WqqtL076aPN/38aBMampqkBv08rAYr7faHmDQipBSgJQEhm4kddJSrxQDWLEIgVKd1WG5QW6fm51h2cNuN17orSCnx9vJlsnH9emt+6ALi8EcAKwJ1ehWwIggCQX5szQS57rD75Ud7/6G7vwKnFPC6ASWgIADNyQ3ymZsPkZ/e/y3JdKb19RA8VBAQQkoV+FmBIjT4zPP4Z2H4mQh8ult+KiWZW66Q9Nc+KplvHaUKgjB4fscQzHsiVFaUqyVBDSwKTIh3ZuTxv5zjSpNS4sXnntH775cZIMD3kPU7FHPLDGhFQEoLKgkI2Uy88Kf74pqOAmZnMDXHkgPfmaBjWb3ybWlrbXFXkVLh1huusT4odPBQZ5eamIABLBwZBdcohgerHuTvN+0g+e+nnpWPz/2My4U6wIFI+FKfNseHl98rH7lmL7l6wd/0tRCgmCKEkFLGK0L9c8+HMOFzekynJXPdxZL6+uGS/uYnpPPfV9pzgYetfykr++E5bgbO5r9K099jmQEUBDUxpyyIVchz//iLZJJJvYaUBplMRh65/y7tU63PIUz+5HY1wOSQdVho+3lCSgUuNyCkH0Azgol3JpOWVColiQ4sO2jVZQcb16+V9WvXykYTR/oLXznZXUWGOzf96wppbt4oTU1NaoI4aswYqWtokvr6BrtWUa0JYmZQuekMQ/DR6+P+mEh3yJduPUyWty4zmZrljhjk+rjDxO1liIhUmL8z3nuJ7DprDz1NCCGlTFtbm7S3t2eFtILB9NGdV54vXU/ep3Fgcu3RHIJP6WA+wHO2E89gLDkwIZHOSFsqIy1JLDtIyYZESjZ2iiTf8375/A9+Zi8iw57LLjpPLVbgALhx1GjTz4+V+sYmqaur1wkB67TQ9vNRSwoJGa5QSUBIP4GmBCVBGr4JUknpMIOW1pZmVQysX7dGNsJHwfr1UldfLx/75GfdVWS48tabS+X2m69T3wPeF0GDidc3NNrdDSqru+2bHCT42I2K44jwVssyOfqWD5kMzTaElATmaC9BJHf47zFPSU28FicIIaTkWbNmTXdlQCCArkvOlK7nH1PFAHK8MgCnTalsXI/2kM0H/hyet13qm0DUN0FHOiOtps9v+cRxsqFhlE4GbNywXmbOnif7HPA+exEZtjz12CPy3FOPmX4eEwE5n0Po5+G8MNzP+/pGSClAlRch/YQdkJTrVncwM6+sjGsngqC+CUyA8AhHhoteXuCuIsMRmB/ect3V7r7WSm2dPeqgIV6pS07U/NAMGoqdWQgqCDyT6qbIfz75lPxgr9NNqoCCwIHY9KbZVBAQQkYUWHbglas+pC87R1L/71OS/uYnpfPpB0XSKS2L52TuqYl4MJUjmG+ftQ7T11fEK6Tye7+X6jMuk9rTL5babXeSmrp6u+zMhFdeekFWr1rpLiDDEUzwPPXYg9q36/it3txfc7Q+h9DPV3br56kgIKUGLQkI6UfQnDKdGelMZyRlBiSJ9nZp02UH6+0uB+vW6SwDZhs+d9xXpbKyyl1JhhPnn3W6NDQ26jZcmFWA+WFdQ6M1PzQDCNzX4OxC8DEbFY86huMI373ny/LMisc0H+NXWwSR3OHeL76o70sIISOJNatWSeamS0Xuv02tACCyQW6zR5cOxIFN+7j5y8b90cdMvKpKKk48TWTOdrnlhcmkLi9sbWuRlg3Y1WitCaaPN/18S/NGOfYrJ6sQSYYX6G//es4fTD/fYIK1Ihg1eozUN8Ja0C0njOeWExY7GUDIcIK1mpB+BIMP7TAqytVhHbTNEBghONbVNeiMM6wJak364vPP1oEGGV5cfvFfrAOj7OxCg+5mgUFDpRlE6n7JAU/HXtgPU0x+uMyv9jtXbjniMRlbNd6cQ475D0d3+Pa7f0IFASFkRDJmVJNuXdgTeK7q49MRfMz6uM/qahoj5V/+gcT+fIPEzvynlG29vT7XEfCcrzDPe2x9h7Xp8HavfUIdnNtZh8UX/vnMTZ7jZGiD+/XXP52hfbrez9p6c0/rpRpWBNjSOA4LAjglNn28KpZyiiRCSgkqCQjpZ+wAwioJ4MymsqpSzQ+rzaChzgiUMFnTYPKuuOQCdxUZDjz+8AOSaG9TZQ+sBmA9oOaH5t6q9YBbZoBdLqLMD6MGiz4veC4c98Fz8aE3y58OukJiZXFTQP+Zh3m5fHS7T9kChBAywigzwlvNoUeaZyWeiVYRYOM4ujQKBgimbQnD+MlSfuwpEvvTDRL75UVStuM7NDv4DLbPdigKytXsHMvM1PM9+oX6Rj2in8AuN9dc8Xd7ERkW3HbTdRKPx804DQoC09c3OCUBlhNqPx+TWAX9EJDSh0oCQvoZqyQwwXQeak1gBg/oWNDZaIdjBhB1iJsBRDqZkv+YDokMfd54bZE8/cQjet/qEOobpB7Kntpa3QoJVgS92fIwimC+DmpD5YJ50xtnybUfv08+vd3xmv7joRyIEkJGNo1HHGuVAeY/CP25eA6bl1UJKF3jt5LyY74lsXOuk4of/VnKd9sn+6wN4vP8Mx4KYfghihmhEv1Ajekb1GLQ9A+2n6iX5g3r5cF779TryNDmhWeelLeWLbb3TicCcB8b1HJQtzysjKv1CLc8JCMB+iQgZIDAUoLOzoyk09jxwO120NoqLRutTwLsdrBxwwbdQm+b7XaUd7/nve5KMtTAGtOr//FX9WhsfRE0SSN2M4AfAmx3WFMjcbc+EYqCqPWJwUetj0cdfQing3moW+H8sWPH6pEQQkYy7Q/dKRsv+I0R4DDXjz8I9Yg74R5HhHGTpOKjn5fyXd7VTeALxz3hvNwzuFNS2NUomZBEB/r5FtPPmz4+0M+3tDTL/u/7gMyZN1+vJUMPTAT895YbpKHJ9PMNTbq1MbY8xHaHuq2x6efhhwBOqWEtSisCUurQkoCQAQKdh192UF4R15lmrGezM9ANesQsA+IvPf+sPP3Eo+5KMpSAcueKiy9wliDwLWGXGSANb9ZZPwQx3OecFUFv8cK+J5wGflAaBvs3E0IIEanZ60DpKq8wz0rzzNQ/PDvtOalvUh8DFWf+Uyp+eI6U7fxOd6L7M9fH8z2HgX/Wo5+PYVcj9U9Q5ZYd2JnoelgOmn4e8btuv0VWvLVcryVDi1UrV8jtN19v7pO/b9aKAMsMamrqXD9fKTHt46kgICODitMMLk4I6UdywqI52hyTxqE8O2LBYENDZ6csfn2RetAdM3acniODD7xWX3LB2TpwgEdjeDluaIJ3Yzvwq4KzQqxRjMd1naIfPIQJDjR9PHwEwThAuqeA94PyghBCiCW+zU7S8cDt2ueW1TXprgQVnzxeyg/8iFoQ5AT8nKAXTIfjwSOIPGeex9m4SyOO/h3WBnheP/fUEzJl+gztQ8jQYPWqFXLtFZfYSRvt52ExaPp5c8SyETiltEqCmJ0MMH1uVD9PSKnB5QaEDDC67MAMEDK67CAlyUSHtLW1SVtrszRv3KjrFXW7pBaTbm6W9x7yYZkzbxt3NRksksmEXPinM62CAIMGM3iA6WGjGTzUYoahtk7XKMKKILjdoQ4KQ4/VYNrHg8dwvFCeD37JAZYZ+IEqIYQQy+qFL0rZmAnqHwjPyGICCMejjiAYt89kv7wwLYlEu3S0t0mL6dOx37728+aIfr61uUU+duRnZeKkye5qMlisWb1K/nnpRdZ6QPv5Ru3noSiob2jSfl4VBG4igM4KyUiClgSEDDDZwUV5bpCBbRIx69xtwOGOLy94XjuiyVtNdTlkS5Nob9etq6yCoMEqCBpHSWNTk84AYeYeAweYlurAAUtK8gwcMHj0+Hj4CBAPpoHPiwoA743tGAkhhHSnsmm0dHR0uJTte8MhTDA/6ujjICpejn7e/NM+Hn8mjT9TAA90LYMjLAqmz5ilJu1kcFi7Zo1c/Y8L7XIQExqhGHD9PJaDYtkIrAVj8Urd7YAKAjLSoJKAkC2EDhW0c8GAwY4ZoCgAOnQwA4dOHUR0qQMdrIWfPnM2zpAtCKw7Lr7gHFUQYOsjzCx408O6BjN4MPkYOGDXiigFgRfgw4TzfToqPxii8OfGjBnjcgghhATBc9krCfIJdsgPh2C+j0cdQVTcHnL5yMA589TGw1uz8Px+7ukndAnbuPETNI9sOZYtXSzXXvF3VfjXB/p53A9sUQ0/BNU11lIwHrIUJGSkQCUBIVuA7gMJ/d/NMJiYdjx2QGO1BZbly5bI8jeXyTbbbu9yyECz+PVX5dorzcAha0GAgYP1Q6DOCqEggAVBvFIqsD6xAn4Iyuy9iyBKyM+XF5UP/LlgAHCISSsCQgjJD57X7e3tGsezOiqECeYHj+E8EIwDm0ZZczCParUs0P7eWhboCfMM13Lm+MpLL0oymZRpM2bhcrIFeOKRh+Tu229xzgmtBYEqCNSCoFEnAmApCH9DakHgHBLn6+cJKVWoJCBkC4FOJjuAMAMHM0zQ8UKu87FpDCxwwH/r1qyR555+Unba9R3uWjJQ3Hfnf+XBe+/QtYmYScgOHEyAKSK8HMOCAH4I7N7YMTUpDQ4cvAAfJpzv04Xyw+eAz0fgloeEEFIY9JvwAVSo/8S5cAjm+3jUEUTFcSxH3AQbN/2ESUJpgL7fPMS1HKJvLlksr7y8QHbYeTebRwaMa6/8hyx6+UVrKWj6dWx1mLUUrIevoVrrqLCy2jopRAj184SMFOi4kJAtjHc4BydH2Fs5k0qqF/127K/cslFamk2AQ0NzbGtpkRYTMMg54RunqGab9D+XXnSe+e2b1UkRvBtjAKEDB8TVBwFMD2sEWyDpzEKegUPwcRoVjzr6EE4XChh0cqkBIYT0DPrctWvXWmHdPLNxDAfgn+fh/OAxnAeCcYC0d1jcmc5IJpORZLJDkomEtLe3SWtzs+nX4bTY9PXmiL6nrbXNjAdS8pVvnupehfQ35//xdwIVDRT+sCJA/w7nhDhiFwNMEOhSQlgQxPL384SMFGhJQMgWJjjI8LMKOGq+DmAw4+BmIQA6KCMYPvLAvdq5TaBH5H6jra1VLvjjH6SrM62zCvVmoJBdmwgnhTqzUCfV6rzImR66gQPul7+XAMJ7bwiX9wqAcNzj8xBoRUAIIcWB53Qx1gT+6EMw7eNRRxCOZ9Po23EorzAnzKDbr21Hvp6z51E+k0nLg/feJVOmTZfGplF6Odl8Vq9cIX8774/af0MRYHcuaLSOiBu9M2LrawgTAZXxyrz9PCEjCVoSEDJIRFoUJDqkwwTMNGB2Qa0KTGiFNUFrqw50mkaPkU8f8yX3KqSvPP7wA/LIA/fouv4aWBC4JQVZ5YAJ8G4MBUEFvBvH4mp+6HelCA8cgo/SqHjU0Ydwuqcwbtw4vYYQQkjP9GRNAHw+CJ8Lx4NHEIwDnw5aFGB7RCgCEh3t6icB2yBji0RYDrYibvr89tY2tTaYNnO2fOjjn9TXIH3nf/++UV5e8IIuI4BPIfU3BKsBnQywyoEa0+9b/wPWGXEFHBVSQUAIlQSEDCZhRUE6ldT9+bGzQXtbq1MUYF9lM4hoa5G2FqsogKOjL3z5JF1DR3oHfu9zz/it6fy7VAmQHTiYQQN+TzU9NIOG6mq7zSEGDzpwKFJBAIJpHw8ew/FwGvXCp30d8QHLDGj+SAghvWP16tXZ53exAYTjUUeQL+4VBRnTxyOeTtslhpgUsBMALdkJAUwGtJp0u+nnMSY44eunSLyy0r0SKRYoZM4/6/Ssg1/rV6jWHK0VgfczhH6+qhoKgiotq34Iyq2jwuA9JGQkQiUBIYMMmqAVBDutRUE6pWsXOxKYaTCDBTNowAyDtS7A4KFV2trbzLFdxk+cJJ/4zDHszIrktVdekpuv+5daB9TUmgGDKgjsHslWOdCgcTgn9NscYgcDb3oIon7r8GPUpwsdfQinewq0IiCEkN4DwXH9+vVZATAc8lkShPN8PHgEwTgIpvHsVmVBJywKMrl+vqPt/7N3FgBSG10c/8O5YSe4uxd3dy1SKBQr7k7hAwq0haLFpUALhVKKlEKR4u7uDoe7c5wL/fLeJLfZvd1zZ350OpNJNptNcvPevHnzhqe9sZwP9Rr0ZkMBxSmgJRzzFSyMOg2bhjm/xDxHDuzFuVPHFDnvwAYCbSCAVy5gWZ+KvQc5QKEdxRkSBgIZg0AiMUYaCSSSRIBegQhht8QgBAWK6QfkeuhLRgIaYeCRBkV58FUVC18/5ZgAtOnUFekzZFLPJjGFPDN+mTudVyUQ0wscVfdDMhCQ66EIWmSv1DnYO/LIjbWNDU8xSGGlKA2qB4E5TJtQ/bZW1uemZXN1wmhkvJ9SmjRp2KtBIpFIJFEnqt4EhLnt8HIN021Du07eBCTrAxEYoMp5Mv6TccCbEsl7MhKQjCdDgSLn/QPQpc9A0JK8EvPQvftl3gxe9tLewd7gKehoGAgg4wDJfRoIIE9Ba0XGW9tY8xKV0kAgkRgjjQQSSSKB/hQ1jwKeu6goEUFBAWwE4DmMqhuiUCQoGrKiQPC0BF8+hj77da/+PN9OIqB7smndajy4d4e9BygJpcGR5yGy4uCcShgHFIWClAZSMCh4EY8sKIkUPVIcLDWVpvXadni5lky3I0rSi0AikUiijzCwiyCGpknzJNASYWlbK+tzwlJZw9RQ8DEkOHRAgIwBYpqhIudVQwHJd21AgLwKSD516tGPZZVEQNMvV/++BF7v3rAHIA0E0GpEvJyxmoTXoAvvJw8CGgiwIgOBiZyXSCQGpJFAIklE0J+jZiigZZOCafqBokQEKgoEGQJ4+gGPOIhRB05+ivLAow2kZPjD3T09WrX/mkfCP1XoPh4/vB8njhyCPXX87WlkgQwB5HqoKQ5iRIG8CthAQLEHlHsWOrKgjiqQ8hBeM6nfZ66sz03LluoMiqQhUWBFMnJIJBKJJHpQW/r69Wtu16OSCNNyeLmG6TZhaNc1j4Ig9h4U0w8UOe5H8t0XFMyQBgeE3BcBDWl/QEAgcufNj/pNmisd3U/Xs4zk5M6tG3Hz6mUxRVCR9WQc4EEAByc4uaiyXtm2dyT56aDIeVthILCyDiPnJRKJMdJIIJEkMjQFIjQicgiNNojpB/7+Yg4jGQVodIGTt7eiVCgKBI9C+LKiQUpElmw50PSLL7nT+ylxcO8unD15DLTckT0bBxxYOWBjgKOiOKhGAs17QLgd0qiCLY8qaAEK9YqDpWbStF7bjkwe1SS9CCQSiSTmeHl58egzte9aMvUi0BJhqc5cTlgqm8LGYOWfJudphaNADl4cyIMBJNe1AQEyFpCRgLwHafocexgqqWCR4qhVvxF7vn0q/Kfct707t+HS+TNsGOBBANVDgKcSsvGfYhAouSLjaYCA5LyNLa1QRCsVWRt5D4T3jCSSTxlpJJBIEiH6ziHHKSAFQklBgQE8h5FWQPDzIyXCENyQFQhfX46aLEYbhBKRzs0dX7b/WukIJ+9R6H//WYeb167AztY2dNqAvaOiNCiKA48ukOKgKAuOiuJgR4oDGQdo2SOKP2AtljckhcFcZGNLzaS+3lzZXK5P5uoomXoSkAJEngQSiUQiiRnUvmrLIUY1EaZlDXN1hOm2Hm7v/1Pae+WaxDRDWuUoiGW8iElEUw3FQABNQ6ApCbz6ERkKSNYrx5BOkDFzFnzZoYt61uTL+tV/8PRBW6XDT/KbYg+wcUCR8STfOeYAed1xmaYQCg8DCkKckrwHSM7TFAM1zlB4z0Yi+dSRRgKJJBHDCgR3GD/iY4hQIsgtUXNNFOst+wpjAc1b9BGGAw50RFMU/IWhIEhROsi9rlaDxshfsLB69qTPhw9eWLdyOd6/eyvcCNl7QKxMwCMLpDgoSoNIjqxMkAeBna0YVdBiD7D3ABkIzCgOlppI03r9tlbW56blqCRXV1epzEgkEkksQUYCkq1ae2/Jk0BLhLnt8HIN020NrV4zCtOAAMt5GhRQgxeTV0EAeQ+SkUCT7yTrSe6rAwLCezCAj7VTZFzTFq2RKWs2Pndy4Pmzp9j415/sVSE6/DZiEIC9BDUPAkXGOzmpMl9MNxBTCK1VA4Ei58l7QJXz9LwlEkn4SCOBRJLI0TqKPP1A9SgQ8QoUJYJcE9V4BQE8uiCUCfIo0EYcWHmg0YZAYVgIUpSPVKnTomP3PixskyLbNq3H9auXFWGfgo0DnDTvAVVpoJEEnlKgGQcU5YGUBi2iMQUtsrJKKRQHnXHAVKGz1ESa1mvb4eWmZUtJ70lA10NGAolEIpHEDtShpmkH+nafkt793HSflvT7tLI+JyyVTdH2Gdp9WuXoIwcupnhE2kpHwnvQD4E8MKAkmo7Acp4MBYqcJ88DP0XOKzpBUEAg6wgZMmdGq6++VmRd0otbQLrO32v+wKP791hGk65C0wLZA5BkfahxgKYTCCMBbVM9TyEkD0G99wA/V/FspYFAIokc0kggkSQRDEqEkpORQEkUGZldE0kxUJQENgqQcYAUh1BDgVj9gJQiqieFgzwLKJFnQuo0wmBAS+uFp8wkJPSbd2//FxfOnOBlCUlh4BECRREgw4DmUkgKBM8/VF0Q7XikQcmVehpNYO8BJWfvgQiMA0R4zaN+n7myPjctRyWlTp06yRpzJBKJJLHy8uVLo/Y/Im8CSoRpObxcw3Rbw7TeYCAWwYspCTkfrMpx8hAUhgH2KuCBAc1zUEmKHkDTD0zlfJas2fFFu06JuoNMv3v96hW4d8eT9RGKHWBjZwtbRWazp6Ai4x3ICMBJHQhQvQns7CnugAg+TIMBZBgxlfPSOCCRRA1pJJBIkhBCeRBJxCog7wKxAgIpA+wpoCgHpDCQ9wAFMyQPA1IihEsieRSIUQkxOiEUCJ4LyecJQc26DTkYElnoEwq6vmePH2Pz+rWsDHFAQSUJBYBGCMSoAikPYuRAGApYYSAjgWo0oDoRd4C8BhSlwdqGz5XCyvzUAlMsNY+m9dp2eLlpObyk9yRwd3fnz0kkEokk9jAXwJCS3lhA6PeZq9fK+pywVNZjrt5YFmhyPkSR09T5F9MNQ40ClJOMJ8MBDwgIGc/xi0jGk04QJGS8SEHKN6RAo+ZfIHuO3CwzEwq6/ocP7uHfDev4ukg2ixWGaIqAGAywtVfkOBkJVJlO16t5EWi5DXkIqlMLrFU5z8aBSMp5iURiHmkkkEiSIEJ5UDqS9E9RIHi0QVEmeAqCImy1qQiaEsEGAlYi/Fh54DoyKqjGAlYe+DPCUEAGA5obGaJ8R648+VC8VFm4urkhTdp06hXEHhRXwOvdO1y+cA4Xz52GlaKgafMH2TBgTYk8ABSFgY0DotNPngFsDFBHFdjFUNlH20JhUD0OWGGgaMaGqQWaEhgRlppHfb25sj43LeuTvl5vGNASKUUuLi58nEQikUhiF703QWQ8CSgRpmUt18qEvkyYbmtYqg+VC6qcJznNXgWUlLLwFhBynmR56GAAb6tyXz1Gk/PCyCDkPJ9POT/pDvkLFUWxEqVYxpN3YWzj9f4d3r19g0vnz+LqpQvGcp5kPE8LEN6BJOcpZ09BNvLbsnGABwLYOEB1wjDAxynHCxlP3gNRl/MSicQ80kggkSRRtI6kSIoi8fE/VegLF0XNUCBGHcgYQMYBoUAILwKxTfXskhh6vPis8CwQigl9B52XDAcf1e8jAe2RISOvnuDo6KQoF0KxoCUGNUKUz7ArpPKd3t7eePP6FV6/fM7KAgtxRYBTICFSGDigkJLIKCBcBcU6xjS9QOvw88gCGQIUZYGUBPYWIEWB6zTFgVYrEJ9nJSQlRTNWzx+FUYXwmkb9PnNlysMrR5Q0g4H0IpBIJJK449WrV5yTTAjPSEDQfsK0PqJcw3Rbw1I9YSwbtCkImgehUlbkO3sRKrKbjALkQUjyXS/ztcEAYSwQx7OhQEmaoUCT83ROWmlBk/OOjs5wT58Bbh4eLGtTp0nDhneStxrsuaCc29fXl4Mnv3r1Ai+fPVVk/gflt4WV82IAQMkVOU2ymgcBKCf5rshv8hxgYwHJd9WDgAcHVM9BbRBAyHnhNUDPhuS8fnWi8O6rRCKJGGkkkEiSOAYFQgh1HhkgJULJQ0KEMkCKwcePwUKJIIGuGgkMZX/QnEeqo1wETFIVCDI4KEkLmqh1YDmnpF4Ho16HBgtpE0HNwjwlCXDKDYkFvbWVMAqonXwRmVg1EJAxQFUSQrd1CoV2PCkcpCjwaAJ9D50/CsYBDf3v0GNar22Hl2vJdNtc0u4v4ebmxrlEIpFIYh/qRNO0A5JBmoyIbCJMy/qcsFTWY6leT6h84AEBSkqHnnPh+SfkvOYVqE0zIG9B8irQyfwAMXBAcp5zkutGcl4MDsREzlNJGP3p3hjLeZLtZLwXxgE1qR1+MQhAAwAk04XBnwcBSMbbKUmR7XSMNojAngP03GIg5yUSiWWkkUAiSSbQn7IhqcYCStyxJ0UgRJ2KoBoBSJFgpSKIFQihUAgjgeZJQHVkXCDvAlIU6POknGjnVr6Iv49GHZQN7UK4xGLaSHEQwltTHligWylKA48CiE69pjzY0NKEaodfcyekxB4FvE3eAqRYUB0pDPR5RWkwMQ7Q92mKQ1Sx1DTq682V9blpObKJ7m2qVKmMRmskEolEEvtoUw6iYiggwitrWCqbEt4+PcaywljOC+8/MY1A8xII9RRU5TwZRYSRQE3qcULOk7GAlmAMjracJ3lL2/R7zMl5ku/aNAOS82wg0GS7Itdt1eDCmtzX5Lw2JYEMBHQeflaxIOclEollpJFAIklmGBQILWlKBOWqN4CqUJDyoCkVZDQgI0AIKw5UJxQIVjw4F3XsiqgkGm1QTs7nJ4QCoUJlncCmEgtwVZCTq6GmPFDnXnTyRUdfG1UQrohCeeDRBlYWSMlQ95NRQFU8eJRCOZdQTGLubhhes6jfZ64s7rnlckSJ7i3lcqqBRCKRxD2vX7/mNlcvN8wlkjOEvk6/rZXN5Rqm2xqW6i2hlxkiabGJlLJOzgsjgEHOk9GAjACanGeZr+5nOU/Hs5Eg+nKevAeo3pyc12S3YaoBlQ1yXgwAiGOFPqAZBYScJ2OB9h0iN9x7iUQSu0gjgUSSTDFSIOgfdT5DXRQpKUqEplgoigArESGkMKgjEmwYoFxsk8LAIw1KLpLwLhAtCHVuLTcloYJc+Y879NpIgFJHCgELf7XTL5QGgyLByoJyPCkHoceRIYDPIxQ3U4WBvysGWGoWTeu1bXN5eGV90owCpkkaCSQSiSTuofaWYhNoMikqidDnpnWEpbIeS/URYSo3qDNvKuepLGIKCUMBy3Uuq7Ke5HtomXIyNkRfztNPEfI5rJwnI7/mSWBOzhuMAuLzcSnnJRJJ+EgjgUSSzNH+xA1KhFAkuHOqCHzRSTUoBJyrSoJBWSDFgepVIwErIvQ5wzmV/7H7oTmEMCeXQEWwqy6CNMLAgl9JpCCwYkAjDjoFQTMMiHmNpgoDaSLKuegf5WqKDfj3mEFfb66sz03LUUmurq6x9lskEolEEj76VQ4oaTLGUiIsbWvo6zX0ZVPC2xcRevlh2CbZbSrnNRkvymxA0Mv5YCqr22bkvHZ+c9D1GyWS1yZyXhj5RZ1ICSfnJRJJ+EgjgUTyiWEq7LWRB/onXBU1ZULktM31SpkMBXycolSQRYA/FdqE6Mt6SKhruZKUf/QfKwPKNikDQjkQigQrB8q2UhD19BlVYaAT8T/KlcRnVfPYwvxvEOj3Ge6fcZ2+3tK2aRL32rAtvQgkEokk/njz5g23w5psiUoiTMv6nLBU1mOpPjro5YnYJlkuZA1PGeB9YeW8MBAo+5R/5uS8yEXZGPr9Wq4k5R/9F0bOa1MQwpHztM1nojo1SSSS+EcaCSSSTxi94BeJ5h2mEIYC5Z8wDijHqPu040hJEIYFKoq5iuE1JKEinpQDzkQNKQOsAJAiQP/ISMDbYlqCdozI40dhEL8vLPp6c2V9blo2rTM1CugT/e506dLxsRKJRCKJH2IawFC/rc8JS2U9lupjCskVLRdJJ+eVbTIa8DHqPu04pSLZynmJRBIx0kggkUhCMSgHoixyVaFg5YFrDIqDBn1OLaoHCXSCXi/0qSQUCFIGaB8pCMrnSDmgvfyfQVGIT4XBUpOorzdX1udaMt0OL2mGA1r2UCpIEolEEr+YTjnQJ3OGA8Lcdni5huk2Ya4utiEZYz6PPzmvGQToAGVP6Gfi4/dLJJLII40EEonEIvrmwVSp0GC1gevCE/DiM6HKgYqRQmGhHN9YahIjuhdU1tdb2tYncx4FcqqBRCKRxD9v377lwH5R8STQEmFa1ueEpbIeS/VxCckdDa2sryMU6USVSim861P2K9dP//RE9R5IJJLEgTQSSCSSKBMbzUZiVBAs/a4wCpO6HV5umvT1lqYbyKkGEolEkjBQu0zLIZJsohRZYwFhblufE5bKeizVJwQkk2JKYvo9EokkahgP60kkEkkkIMEf05Rc0Tr8pmj14e1LlSqVWiORSCSS+ESbH6+hb7MpmcO0Xts2zZMi5uR2VJNEIkm6SCOBRCKRRAFLyl9E23ponz5p0BJREolEIkkYqA221HabttuWjosMlj4bk3NKJBJJbCKNBBKJRKIQXaUtvP20LypKnxx5kUgkkoTD2dmZc63tjmz7HZljI3suiUQiSQxII4FEIpFEkugqgZoCqSVzdXKqgUQikSQstra2oW20htZGm8PcPm3bNJdIJJKkhDQSSCQSSRSxpBQSVI5IKTS3n5RTiUQikSQ85tpxrU6fTDFXZwlLx0blHBKJRBJXSCOBRCKRWCAiZS28/bTPUtKj1cmpBhKJRJLwaFMOCHNtdkyIzXNJJBJJXCKNBBKJ5JMnNhS3qJ5Dr3za2dlxLpFIJJKEhdpj0/Y8vPZda8v1x0Tl8xKJRJIYkUYCiUQiiQSWlLzwFENLmB7n6OioliQSiUSSkGirzJi207RtLoVHTPdLJBJJQiGNBBKJRBINLCl3muJobr9pvbZtY2Oj1kgkEokkobG2tuZca6P17XZEROVYS8TGOSQSiSQmSCOBRCKRmMGSkmauPrxj9UnDdFsikUgkiQcHBwe1FDVM23lzyLZfIpEkBaSRQCKRfNIktMJmb2+vliQSiUSSGKB2mWSDaaffnLzQ6s3tIyzVSyQSSWJGGgkkEokkAiKj/EVGEaRjTD8j4xEIAgOD4OPri/deH/DqzRu8ei3S67dvuc7Xzw8fP35Uj05+3PS8o5YkEklCo19txly7rU/mMFcflWMlEokkoZFGAolEIjEhIqUtImWPcnNJQ7+tzX39VPDz98elazfQfcgIZPmsPA4eOwmrjLngkD0/UuUugnT5iyN94dJIX0Qkj0KluM4lV2Fs3rkb+SrU4OPT5i2KSbPnw/PeffXMSZu5vy5XSxKJJDGQ0G2zXmZIJBJJfCONBBKJ5JMlqkqYueNN66JyTv1oVXLmyvWbOHnuPKwz5YZzzkL4rGYDLF31F96+e4+8uXKoR0VMwbx58PL1ay57efvg28nT2Wgwa/FS2GfNhylzF+Ldey/eL5FIJDFBm3KgQeXItO+mnzFHZM4jkUgkCYk0EkgkEkk4RFUpjAj9scl5VYPXb96iTc/+POpfrEZ9VGnaGnlyGhsE/AMCkDG9h7oVMfly54LXB291S+CaNi2GjpuAoOBgjJo4Fa4FPuPvlEgkSZOjJ88gXf7PULRaPeQuVxWZipbFoydP1b3xhxa8kNpsfbutbZsmbZ85LNVLJBJJYkUaCSQSiSQaREXp05RI7TNaOTnGIzhw9DiCQ0LgUbgU/tr0r1oLBCud+OYN66lbBlb+/Q9G9O+tbglGDeyLkQP6qFuClo0b4OqNW+qWgUZ1aqolYwIDA9lYUK1Za7x49UqtlUgkiZlf/liFKfMX4s2N87h0YAc8TxzEk0snUb5hc5w4e149Kn6IqqeX1r5rmG4T5uoIS/USiUSSUEgjgUQikcQCeiWPyvpkCVtbW7WU9Nl35BgccxRAzZZfoWbzNlj800R1j4HmDeqif7evuTysdw+EPL2DJnVrY+Kob/D8yhl8/eUXeKp0CEYM6I0JI4fhxdUzqFu9Kh5fOIG1v8xnrwP6zMJpP/I5+nbpiN9mT0O+XDl5W2P+pPFo0FZ8z+ETp5GxaFkUqlJHTkWQSBIxmjfQxuW/sLGR4pGQN0FgUBAenjuGqp+3Uo+MP0wDGMY3CfGdEolEQkgjgUQikeiwpJRp9fr9psfStqXPa0S0P6lB0wpc83+G2l+0Q0BAINcdOXUGHVq35LKGna0typQojlnjx3JH/+u2X/BIf/02HXm/W7q0WDJrKk6dv4jUuYvwvi0792DbqmXI4OHOx3Qe+A3XZ3AXxoI5P37H9VcO7eLPL5gyAY4ODviq5efYr3Qy9Ny47clTEUrWbqTWSCSSxMS9h48wZvAALpPBYM0v87Bz7QocOn6SO+sdWrXgffEJBS80bfMj04abfsYckTmPRCKRJBTSSCCRSD5JEkJB039ncghaWKJWY55W8M4r7Ai9rY0NHOzt8ebGBWz+Ywm8PC8b/eYiVetyTi7EV28aphG07GKYetBl0HC1JFZFoNUNiGZfd+dcI2XKlPhl+mQcP3MWH+5cgZOjmEtsjgtXrrGhYdWGzWqNRCJJDNAUIXc3V3ULbHikFVBqVq7I2yWLFuE8PtGmhJnKC9o2TRr6skQikSRVpJFAIpFILGBJ2YuKQkj7taRBZTs7O3Ur6eHt48Md7YtXr6o15vG+exXlGzZDy8694OPnp9aGZfz0uWoJCAoKUksC7b6NmTydc1Nov1OOgmjeuSd+X7teSX/DysoKgY/Cxi/Q077PQF5pgWIlSCSShMfD1RVL/1yrbgG7163k6UY+vr68PXLCFM7jE307rW/DzUH7TY/Rb2vliM4jkUgkiQFpJJBIJJIYYk4x1JIpWp0WOTup0X/UOKTOU1TdMs+La2c5f/7iJW563uU5xenyFcetO/e43pQsmTKopbBo3gfuSgfCHPOW/s6rJGgEBgojAxkK7p4+zNMSKBXOn4/r9ZB3gue9B7j74KFaI5FIEgryIjh94SLevHuH2lUro0alCjzdyNnJCXfuP0CWzBnVI+MXfTturk2PaxLiOyUSiUQaCSQSiSQCNCUtPGWRtrVkCf2+pLj8YUBgIJasXKNuGciWOVNoZ/zemSNwTZOG621tjX9jgUqGlQjy5MjOOc35pSCFGtS5N8eI/r1gZycCPXroXJJ/XblaLQmqVSyvlsAdi4zFymLQmB9wcf92tdbA6EH9eB50nnLVMGL8ZLVWIpEkFC+vnkXhKnXxw4w5ePD4CTzv3cc3309E/TadcOXgLvWo+IWmM+nb7ojaeQ3Tz5gjMsdIJBJJQpBCaZRkqySRSD45oqK0mctNyxGljx8/GpXTp0/Pn08KkLtv+iKl4WjvwCsO0FQDPS+unMHMxUswafYCpZNeDrvX/YmUqgeAc86C8PM3jPSTISE8yCugWacebJBYvXgu0ru5qXvMc/biZZSp15TLRQrkx4V927jcddBwLFuzjsvE25sX0X/0OBw5cZo9ByZ/+z80b1gX+SsaDBflS5XAkS1/q1vxS/+R4zB30vfqlkRiHnrfj585hxu3xd9RzmxZkC1LZlSvVB7pVONccuDh4yf4Z7swCnT6siVSOTtzOSF4/fo1QkJC2FhAnk3mkuk+wtK2VtawVNZjqV4ikUjiCmkkkEgknxyWmj3Tem3bXK4l023TpDcO6OuSipHg1es3bCDQqFKuDPb/swZfDxjG7voUVKxnx6/CGA40Y8CZi5dQtt7nXKblCjuarHqg8f6DN46fvYA7jx7j6fMXqFymJA6fEtMWcmTNjEY1qnJHwcHefCyHl69ehwY9e/v+PdwKlOCyxuHN61ChdEl1C9i+dz8ateuibhnIrnS47pw6pG7FH7FpJDh38QpK12uiblmmXctm+H3eDHUr8lAsB3r2RERGH3MUqlwbNzwj/lyj2jWw5pf5HAAzOmzZtQefdxRBLsePGIpRg/pyObKYvtOWIE+a/l2/xpDe3dSa8NGf1/vOVTg4hP/7qINarkEznLt0Ra0xD3Uk+3XphFkTxqo1Ydmx7yAafiWWByUW/TQR3dq1UbcipvvQ/xnFDXhw7hgyZ4haWzZ/6XIMGG38rkfnPYov/JV33cvLi+9vZAwFhOk+fZ1W1rBU1mOpXiKRSOIKaSSQSCSfHJaaPX29ubI+1ydzdeaMA1o9KZNuEYyQJwbevlM62wWNO9tEm+ZNsHLBbHVLYNqhKlaoAM7t2apuhWXm0hVYv303bqhxCv6YMQnth4zkMlGueFGcuHBJ3QL6tP8SC/4QUx2sraxQpngR9Gn3JepVq8R1enKXrcrTCPSY64S8fvuW12LXQ8aEph27sXdEfCrmCWEk0Jj87Qh807enuhU+Xh+8kTZfMXULOL1zM0oULaxuRY7IGgk0fhgxhKeGRJV0ynWS8YlIncqFV9qICpE1EuiZ8cMYDOzeWd0yT1SMBEv/XKN0zA1/F5HhzslDyJ41s7plDAX2pKVE9QQ/8YzUu+7r5weXXMbP2vPEQeTIlkXdihwUaFQfR4RIzEYC4vnz56FGgPAMBeYSYVo2lxP6sh5L9RKJRBJXyJgEEolEEgWoo2+KaZ25YwitXltWKzHj4+uHbXv3w95WxAHQOL7tH0wbOwpHT51RawQUW0DPxavX1ZKBcTPnI1uluvAoXQ2TFvwaaiAg8uTIppYEZT8zDo5IxhWN4JAQHDt7AR2GjuJzFa3fAo+ePlf3Ak3q1lJLguKFC6olpdO1ai130ih5eX1QawXk6VC1aSu8efsOrgU+U2uTNtT5Mk0vr53F0pnT1COA/02YgvVbw8ZsMEef4aM5L5Q/L+d1W3fgPDpUKlva7PW9vn7eyMNh7JQZuHQt7PsUEZqBgHhv8qzjiiFjx1tciSOqkBeOOQPB0F7dcHL7Rlw7vJvzbu2NPQGyhhPg7+mLl2rJwMgfp6ql8Gn+dVhDko+fWHkgspAHiqmBgPhpwWK1lPihdtxSGy+RSCTJBWkkkEgkknDQlEG9UmhOQdQUR3P7CH19YjcS0LWmzl0YHfoORuXyZWGnMxSULl4UWUtUQBWlM+2m60if2blZLQlo5Fajfqde6DH6e/y8cq3ZDoJGxxYitsBPI4fi2349MKpPd5zdshb/LJqNrl+an6ZAPH/1GncfP0H6MtXZEDFrwji4ODmpe4ET2zZyTrEVug/5H5eJb5XOJ3VKg5548pKJc379DR/V50SdyuwlxfrsyQ2au96pTUujZSJbd4ucK/6qf8Rz1mI3UCT62CZN6lQ8FSLg4U21BqjWLPIu8cTYqcLIULRgAWRI78FlCmAZXUwNGVqia/y8fh31KMHE2fPx+OkzdSv6lKvfTC0JTu/cxN85ddwolFL+DvPlzsX5omkTud7/wQ10bfclj3Rb4v37sMaSafMXqSXL+Pn5Y/fBw+qWgTPnDd4+kWHVhk1qiYKR9lZLwOhJP6mlpIOltl5PZI7RExn5IZFIJPGBNBJIJBJJHELKXVJT8Kwz5YZ2xdQxmPbd6NBOkd7t9e17L9T+oh2XixTMj6ljR/KqDRk93Hk0uGbbLjzSf/bKNUwdMZSP0xg7sBfmjBsJK6uUeHH6AHJly4I1W7Zj6dQf0LFlU/6e9s0bo2Tj1vhu9s/InjkjH7f3zyV4dnIf2jSpr54JGNO/FzoNGcX3mQwR9J0nd20JvWYbG+HlYDoSOrCbmJtNQRZpVYWcWbPytsYjpaP3ZfeozWNPStBvvrBXTAmhe3fnfvhLQV6/dVstgeNDaCtRrPz7H85jG/JOmTpGjKS/9/LiPLLMXPgr5+eV33dUNWjM/XUZ57EJXeP63xbh8Oa/1BpB5aat1FL0oGvVtxtvb11EiaJF1C3z0N/e4p8mqVvmuX7b8AwddbEeKjRsrpbMk7FoGbWkfE43PeJtFJ+L3kg3cZRh2kNwcLBaSryYa8epTkummKszR2SPk0gkkvhEGgkkEsknRWwpZJE5T0wUx4Qib/nqasnAhXACpu07ckwtAUN7d+fRzEWzpmLNvztw+Zanugco1bQ1zm35C0Xz50XZ4kXg5e2DEVNm4PZ+0Uk9dOosr2jQZfhYnvtMFKojAh6e101daNZjADKUrYGJwwbiwOrf2HCQg9yrdVN2a1cqh8qtOiJ96WrsZaBRsYwhcCFRtqTxlIIvmzeBa1pDhPiv27TCz1MnYOO2hFl6LT4omD+fWgL2656lOYZ9N5HzX2eI5SLXLJ7P+dBxEziPC/p0NkxnoGkmkSEwKEh5h0RgRYKCUWo8f/FKLcUuFUqXQu7shikzDx49jtHf+nc/zVJLQNo0qWMtuv91dVUE4s5pg2fAyXMXEKKb0qOHAid+8PFRt4Dtq39XS8CtO3fVUsToz5HaRXga5c+Tm3NibCxN04gLNONoZJ9pUmz7JRKJRI80EkgkEomCXoGLqTJHn0+KSuKd+w+wecUSdctA9crGbvcNa9dQS0pHu0RxtSQ6cbmq1kfnb8ZiwHeT0KBaZa4vmCcnti5doHTAU2PPyl+xZcl8zFqygpdG1AwBLk6GKRgzlH16MqV353zM9LlsXCC6jxynnDcXxypYu3Un/l4wA1kzZuCAhtr0CLrbFK/gwInTvP3dN4PZ26FmlYrsYaCx4q/1KF23KRYtX4m7SsepesXyPM979KC+cC9UCi269Iy3Oe3xjZXONZ3WpQ8PilFBfNlMBEWkJSSJl6/fcB4XkKeJxl3l/YwMfYZ/y3mzBuL6iLIlhEFo6HfjOY8LNv+xVC0Jnjx/oZaizrv3hhH6V9fOqaWY463rqFtbW6GwzkhkyZvAMYchpkePDm2MDGmnzl9USxGzZOVqtQRM/17Etvh1usHzYdYvxvcvMeGsM9KE176Ht09DK5s7TiKRSBIL0kggkUgk0SQqSl5iVwg/eHuzF8G3k3/iaOdEmlSp4Hf/OiqXK8XLEmqQIWHbquXY9PuvOLZ1A9dd97yLBStWw9tXeAEQLRvU4ZH+Tb/MQ5XWnThooeloMBkKHjx5is8KFYBrmtRc900PMQ1g36qlqF+tMrb9tpC3N+89wDnx/PVbzpt2H4AdB4+gXqdeOLN5Df5dMh+/TTOMbJPnwoYdu1GkXnP2VCBvh11r/1D3Ag7Z8vNyjucuXcbew8dQpWlr/DpzCs/z1ntVZEum8Qn00Ii1JQ4cPcG5k6MjHB0cuKxn2Pc/qqXYRf++5M2VUy2Fz/K1YnoBPUeNX2aIzuiqDcaxM2KT/HmMV0PQT8+ICjExLkSEPlZC2tSpcXG/IWDlmQuXeEUTPc9fvgqdCkCj6T9PnWgUU+V0FIwEQ8cZ3pHObVtzXrGsYXlVCpaaWDEXR0Z28iUSSXJGGgkkEokkkphTCqkuImVRv9/WZLWAxILWId6wdQc+q9kQPveu4faJA6jTugNylq6CLJ+Vh33WfNhz6AgfV7d6FTSqU5PL/+zai6pffo1Xb94iS0bDmulNa4tzkgFBY8OOPWrJgK21DefXdm9io4LmCVA4b278Pv1HZPQQy0U21XkwrJ0rovOf1C2TqPHi9Rv8NX8GZo8dgQ2LZuPPTdu4LmvFOnj/weARQJHWyTVdz+CeXZAzW9YwSyjSCOy3idgdOrro3fJLFTNeUUJP18HDOZ/+vRil19iyUoz+Lly2kvPYpl3vQWopctxXnpu2EgZ1gjWKFMivlsyvvBEX7Nx3UC1FjYPHjqul+KFyOUO8garNROddo3BVQ1BGWoqSyJY5E+dRwV/5W9MwNUZpUw+IwTEILhnXWGr/IyIyx0gkEkliQxoJJJJkBikk5pIk6mj3LTL3z9K9Nt221wULSyws+O13I5fxy9dvwN7OjpV5vQdBUHAwL3mn/00LV65Fj5Fiff+Ff/6FExv+xP3DO/F5nRqhbv4lCxfgnHBxFqsO3D+8A8O6d8KmX+binbc3Ji5ahjVbd6Lm131QoU1Xo3Ti4hV0HzsR6dN74MqOf/Dw6C64pUvL5ymQW4wu9+0got9/0WcIew206jsEbZs2DLPkW94ajXmVA8LB5FlQJPwOrVpwOUfWsGu/T5o9P06i+Sckv/zxp1qizqJhVFcPzUm/+0AENfzaZJWJ2lUqcU4GF2+fqC2HFxEUm2LTDhEPomfHrziPiCHqaDVF+TellnqtQ8bF3ZQDPTfvRG/t/xu3Iz/PPzY48M8atQRcvXGLpx0RF65cC/UsoCCVowZGP4jnmCmGJS2H9zMOILp7ncHAtGTVWrWUODFtzwlzdTEhts+X1KH7YS5JJJK4RRoJJJIkgqmApNEyLYV8DGFFnpK+Xp94v3Kcvs70nJLYxdw9TYxGgv6jvlNLYTmyZZ1aCssf/2zB2JkieJ1GUFAw7j9+jI279ikd9aFo3nMgR12/uvMfHF+/EvWrio7acaXjf/j8FWw5cASdR43H5n2HkDdHdp5+YAoFPLt80xN/bNrOxoLqHXujzWAxp/ngmmXsfTBuoFhO7eDJM5xr5M+VQy0ZyFm1gVpSOqL3r+OXGZNx9fBujoSvJ0eWsIaCfBUM3gxJnZuedzBkrJiaUbmsYTTZlAPHxFSDLJky8rPUQ9sOdnZcHv6DCGwYG/QYOhIuuQpzmQxCC6ZELjjiP9t2cK6NeuuZNFp4Q+w7HH6Axtji8TNjA1Vk0YxY4fH2/XucVf6GLKWoQtNwNLSlFys3MRiE/lw4Ry1FjxnqahPE0N491JKgZDHDqg0+Pr5GXgeJEXPtuiX5GVm5+inKX/rN+qTXTaROI5EkPNJIIJEkQvRCjoWhThCGhASrgpMEaDCCg4MQEkx1ItH8UXOJ93NZf7w4ByVxbsP3SCFrnsjeF3PHJMb7GdESf+6urnh78yJsrMUygoe3rOO5yXcePMKQCcLlX4NiCtDyaAVyG+ZmHzlznnPq6NEyh5MWL0PboWMwasYCvHz7Dp4PH/P+UoUKcMyAXm1aoFqZEjiwYiF7M0wc3Js9GFI5O8LO1tBBffrqNXsZVG3fA0fPGeZFZ8kg1sQ/vckQJI2MCLRsooO96MwStEwiQVMburRtjfy6a/597d+Y/vMv8Dx1EF6el9VaAY2sUuT6pMxPCxYjdZ6iKFi5tlqjdJw3rFJLYanfphPn339j3vV/x1oRaHLR7wavhMhw9NQZ2GfLb5SsMubitORPMbpNa+k/v2Js+LEERejXyOAugl3qKVXcMJ3i5DnxXiZV9h46ijL1mlhMUWXyGMPShOQtM27aDKOpKF80NhjWYoKzk6NRsExzDFYNV0md2JYBiVF+RBa6dkoGPcaCThNGRzHWY0L1GUq0n7fD6jTmvke7BolEEjmkkUAiSWD0wlMIOC1pAjEIwUFBCFJSoNKJCgxQUmAAAgIClHIAgrhOlAP8/ZTcfBL7lOPpWOXz2mfofDT6S+fWvkt8N+UhCFYFb3IWsrH9m8ydLzHeN3LnXrdlm7olGNq7m1HkfyKVizP8H97k+gqlSvK7UL5FO3Uv0KphHTw5vgffD+7L7wpxetMadlGe/8Mo3j5w6hx36jftPYR7j5+geP48bHiY/r9BOLZ6Ce4/fYohk2ehU7NGXF+tQy/M+3YYapQrjR/mL0GlUp9h/+8L8c/8aTiwYhG6tWzK5w0KDsHQKbP53B98fHF2y19sFMiWKSNOX7rKxgBKdTp0R8PqVfgzGt9MNrhAE4WUTjN1UDsP/AbDf5jEZQrUZ0rOMsbnScxonW59GjF+cmiUe+q00XNNaaHjRoYb7ZnSkpDmqKQLPnftZuSD9dHfBLVr+qTH78ENo7X0I2LQt8IjZnDPrpyb4/N6wjBSu6Xh/ZUoymCKFJjzo8GjaMKMeWoJeHJReJJEl7a9BqgloMtXYaeBEJcOCA8QYvGKqBmbEgJ6d03bdK3O3L5PCe33m9NpKCcdg/QL1l1MdRolZx1FSQH+/hZ1mgBK4eg0dF46v0GnUb5X1Wm0JA0HEkn4SCOBRJIA6IUoC1L2FBBJE2rUcSchZ0j+ivBTkpIHKJ07Sv5+vvDz9RFJKftznZ+yTfUiadv+fv6c+/Lxvixg6fN8TkXgivMrAjdIFbCq0q636GuCVS9gkxuR/U1R+e36Y7X1thMDLTsbzw3OmS0Lpo4dZdSh9ChUCm9MIp5P+tngOkw0rlkdmcrXQr9xE5GxXE1s2XdQ6aRnwNMTe9G8bi006DEQ/5tu6HSQt8H8scPZQ+DKLWGQePXW8B1kUCCm/Po73qmBBrcdOMp5ra/7oFqHnujQrCGGdm7HngPaHa3btT/WbNvF95ui4jfsLKYgEO6u6fDzhDGoWaEs0ru54vmp/di69wCadO3H+39ZsQo3PCM/h5yCNCYFKO6CafJwc0Orpo3YOPD+trGnhCmad0BOMzEa9GjB6IaPNyxpFxFkXKBr0Kfp343mDitBK09EFnrmJ84KT4IxQwydUlPGjxRGBx+lXaT3Ly4p85nlQJAxhYIHtvuieWhqoho/wsM3gtUD+nbpqJYMWFtZIb0Zr4yo8Nemf9USMPOHMWrJmPx5cqslQWJcctRa9aaKDTSZEBU5kpih30FJ83oUHXEa0Tej05COwboGdeiNdRrSY3x1uoslnUYkCzqNqiuJ8wudRnyv8v3KddD1aJ6Yn4JOI5FEF2kkkEjiERJAJIj0QpSToqwKAUrClISZItxUgUfJ18eHhSIJuJQpreDo5Ix0bu5wdU8PN48McE+fEe5ariSPDJlCk7btnp72i2PcPNIrn/dAqjRpYWNry9dCwlQzOASQoPVXhKwibMlKL4wUqkVeuVZh0DB250sKwjUm12jus5E5X2K9LzRCvPPAYXVLUCBvHrVk4PXbt3AvWCI0gFnjrn3wy6p18DywFdXKlcZf86ejQfXKyJ09K+8nunwjOgIvlY70uWs38c7Lm7fbN6mP3yaOwe6l8xRlUkSgHztnEedNalRG7YpluVyuuJij3Kp+LaRxceHAhyPVZRF9dTELaPrAkxcvMWGwMAakdnHGuas3UKNTnzDGmLnjhEfD6rnTMOe7/yF9merK9b3DiQuXOMDifTNTCIoVEgEXG+pWVdDIXzFpxCbwvns1THp66SRWL5qrHhE+WrT5b/r1ZDd0S2nuRBG8cuvufZxHl0E9uyJIXYKTaNbJMFc+PMj9niADA3VUzF0jpYzpDR3eQ8dPqqW4oXTxYmopauTKkU0tWaZMieL4fe700DRt7Eh1j2X8A8PG+zBl2Zyf1JLg9smIV2ggGWAJf0V+aG0geRZNX/CL2TRr4RI+RuPbycZTmRIDtDKNaXueWNv3+IB+OyUjXYD0GkVHoI64eZ1GHdRQO/vkLWllZQ0nl1Ss07gpOo3QUwz6ijmdRqSwOo1LqtSwtrLha6DYFsKwQPqTj6LL0GBIAF+PGAhRrtOMTqPpM5/ys5VIiBTKH4H8K5BI4hDtT4wFD/1TBdDHj5RCeJsEK+0ngUk5KbkcEMzRCQ4OjvE++kxGAR+fD2w4UJoJRYinREpFwSMlj1KKFCmRIqUVUqZMwW7KvK1coz4lRiw1d/p6c2XKTcuRTXqFg1L69IYlAhOScVNnYsJM444ijRoGPLrFHgSmLJk5BVUqlkeFFu15m57xvlVLUUhdG/7Rs+co2diwfNrhv1ag08jvudNGUwo8HzxC1TIl0HqQ6KzTFIPvF/yKgIBATBzch+vuPHqi/D38h93HT6NM0YI4efEqiuTNxdeVK6uiIKZLy8YNmo5A86XrdO3Pn6NzEbuPncSY2cLoQO/l0gmjMH7uYowd0Av5cmbH39t3o8+YCbw04+7Dx3k0WePW3s1Il/8zdQvI4OGOxxcMbtZL/lyLhctW8Lz2SaNHwOuDN3c4Y2tJy/4jx2HuJNHRjinnLl5BaXVeOo3OxwRz70JEnNy+0Wj+vyk0rYO8NsiT4OBG89HsyTgx59dlXI7Mb0iTtxg+eAtjVFQI79z63x7Z+6j/zNVDu8KMkBP6Y7zvXFXaeONgpnsPH0WdVuLvjIjMd9+6cxcFKtVSt8x/hpb1zF22qrpl+by2mfOwEY+8Q15dE149puh/g9/96xb/DmgJ1b3qsqlRJbL3PL6gTuf79+9VmWcs78zV6RNhbttcTujLeizVxyd6ecb/VBnHOo2iy/z3n2osIF0mmAZDqO4jvyMOTs6wt3dQzxR/0NQFPz9vJQ9Q7mFKoctYkw4jyklVp5FI4hLpSSCRxBFCaGoWdqXzrwjKYNXdjefMkZudIrjYU8DXR6kPhL2DA1vGM2TMDFc3Dzg6OiWIcCLvgjRpXVXLfUb2OFDUE/Zo8PUhtz7VnY+8DCimgdJxE/P9DEYOTYlI6sTkN5h+NjHdj0a1a4SOlBMlihbmOeDEmV1bONdToXQp1GrXTd0Cen3VCnXad+f5/rOW/oEsGdLj7sHtmP/DaF7JYMVmEesgvbsrrnneRZMaVZBVOUbjwo3bGNenGxpWq4whU+ai74QZmL5sNd4pne+LNz1x79ETXLp1Bw+fvVDOtQPfL/iNj/lJOebxi1fwUpfbIwMW8b+f5rGBoKzyO4hUzk7oPnYS/pg5iQ0E/+49iN7fjudnQCsvDFM9E9zTpcWXTepjxJTZ8PK8whHwDygdV72BgOj6VWssnj6ZAzlmLFoGucpWQbHq9dW9yROKzRAd2vU2H+AwKswcP1YtAcvX/q2WzEOGo+gYCIjY/Ju8ffe+WhJkzphRLUWNKuWFR01s8+69l1qiqUUGzx9T1i9bzPnFfds5jwhq8y2x/0j0V5J4olt+NTGgrexh7p1JTG17XEG/UdNpNHd9g04jpg6Qyz+N3tMKHWQccHJ2Zh0ivaLTpHV1TxADAWFnb6/oNG58HXQ9zqlSKTrZR9ZpxFQFnU6jeU2yPmPwMKDf/yk8Z4lEQxoJJJJYJjxBSq5uJEwD/IULHBkGnFOlZsFF0wacnF3UsyQubGxskTadKzJkygJXN3dY0Uiujzf8FYUgQJ37R4JVE64fafRAFa5JVbDG9JrNfd50+biE4p2XFzoNGIYJ/xvGo3WUTu/czCMoxGdFCuH+maMcsJCYN+kHHD57AfWVDn2e7NmQN0c2dGvzReic7okLfsHZy9fg5OiAVg3rokmfYdh99CT+XTgD6+dMweK1/6BetwE8stS9VTMUy58Xj5TOP3X6n758jQDlnWlQpTwyp3dHvhxZlY5+QbSoUx2FcudgT4LmtauiZ+vP+bvyZM2Myb/+gSlLVmLWqCEczPDN+/c4cFqMeM4ePYQ9C955feCgho17iaXwHj59xjmxa8Vi9O3QhgMckhFjzebtWL9jN8cxGN6vFyqrgfhevHqFFp17omTtRli9YTPcXNNh4uz5ob/71t17nCdXaJUHYu0v80Pfk/DS30t/5uNv3b3Lf/sxJbWLaA97D/+Wc0v8u2sv53Z2dmavy1zS4h5MmBG5aReRoWUX4xgfFBQyOmgriWj0Hi6W+4wp/rqpOuG1RY3r1ETlcmWQSWfUM0W/z1JTSX8/+vfg3J6tESY95O2UmNAb7KMiH6IjSxKTzKRr0XQa1mdoKoEq74VOoxkHfPDxv49IlSZd6ECHvUP0/gY0TO8DbcfGvbGzs+fpDaTTpE3nRg9XTEtQfgcbC2iKhE6nod+t12kkkk8BaSSQSGIJvSBl44DSkdAC9XBgHlWIUufayTlV6Nw6ElZJCZp2kCp1GmTMnBVpFOFKowU+HDPBh38nGwwUAUuGEXY5ZGu8uC+finA19zupLrEYCfKWq8Zr5Dft2I3dhueqbt16smTKwEsfUoeq99ftMfqnOVi/fTdu33+Aw3/9jqwZ0+P36T+qRysdInUVgPU7DXPS06nB7GhpRIKmEnRp2QQODg64fIsi6qdA0by5MGN4f+w8ehJ2yv25cvsuTl66xsdf9byH1+/e47JSt2jtRsz/dgi7rNraWKN1/Zr4fdMOzF7xF9KlTo1yxQpj2jciYN2s5aswZ/RQ2CvHVi39Gb6ZNhe92rXGwh/H4N+l81G8oCEg3uUbhmj8nXWd0ZmLliBj0bLYuH0XLly5hnZ9BiJrprAjw4dPnFJLyZeWkVz+rlmDempJuS8nT6ul6HPvjHBTp6jnnncfcNkcrbqJ6SqDunfmPDLUqFyR8+9+msV5TFm0/E9cvn5T3QIWTInZMn5FCxq8fBavsLw8ZVTQxyQooE4TssSBf8QSlJbQT5GgzpM5vh4wTC0BeXLmYM+liFL/bsLDh1iqLoMpSRjM6TQ84GGi01CwQRdFJ6DBDjIMxNYULIIMM3QdWoqMZyUdFxVo0EMbBEmdNh38/CkOlDf/NqHTUPwCMhaoOo00Fkg+EaSRQCKJISQoTAUpW6DZEk2ClKYU+MFfETzkLZApSzaeVpAc5rhRtGcKGESjBjTX0MebBCutmECeBSRcDYJVc9tLyoI1uteufS42o2PHBNPVCkgxt86Umw0GlDIUMSxpR2zYsYefnYb2e8iz4Maezbi5dzPy5cqOAROm46ff/sDqGRPw16yJqN25Hxav2YAtC2fgyJ+/4N6Tp9hx5ASP8NOqBFOG9MbcP//G2/deCAn5yDEJyhcvjAn9RbC6GcP7oXqZErj7UAQVDFD+rnYfO4WJA3uignJc0xqVUSxfbgyYOIu9CiqXKo7aXfpizbbdvJzi+nlTsWH3ARw+c55XUWhRrzbKFCuCqYuXIne1Bshfqwlu7TeMXn7bzzASPOw7gwGEcHF2MlqHX6PnNyLGQnKD4gYQbuloqlHkKagGv6zzRcyXGNQ8WYg6rc2fj7w/NMb/z9ApjYjNK4wD5cWEfBVqoM//jL0denRoq5aix6pFs9WSIG2+4mop+ly4LIxvsUHa1KnUEnDs1Fm1ZMzOfYagh/olDsNjeF9jb4wHj5+opYTHVGabygNz8iGydYkJuj69ThPqOaDoNOQ5yPP7FTmvdNs5YHLGTFlha2unfjr2ofuuJW3bFLrm2Liv5DVJv4cGcWjapTYdgb0LAmkAJAghik4jPQsknwLSSCCRRBNTQUrGAW29XxIoPC9P6TR//C+EBU7GzNlC3bmTGyS0nZyckTlrdp536OPjzcsYieWIlPsRKCIJs2Bl7wIRs+BTIzZHWKKLuftOdfr6l6/fIEepSuoW4OHmqjxjUR43sBfWbNmOXFXrY8GKNdxZSJMqFd56eeHU5avKeYAdh47DycGBAwP+tkHENzh37RZm/r4Wm/YdwbzRg3H0/GU42NnBztYGGdxdMWfkQLx5eI+NFB6FSnDumL0Ailavh1UrVgDe79gNu3G1iryqQf+Js3Dx5m28V5Q4msZAUxdoGkDz2tXZlfzQysV8fo1uY34M/Y0/LV6ODz6+bJzoPGw0vhvUG1uWzEP9Tr3ww9yFfMxnRURsA413ty6hbInieH/7Er/vlGi0OLLztpMa2nKQ+9ZHbRR7jrrKAXXeKRBrTJk8egTntPqEuXdXW33B2ckpND5FZLCzs+WAmESDtobRa0vUaNGWU6EqdUKNaVryvGcci8D3/nV+P2JCwbx5jVz6vT584O9q/nVPtQ0l1+8QDP9+ItfrgxZa4sLVq2oJyJ87bEDFqJApfQa1RMuXhl0OlLxv9E/LNpJeVKZTHOj3JRbomZq+g+a29Sm2iYtzatC5+d0ifYamFSgdYtJpyHMgIEDzhPTh+f1i6qEHUkRCp9Ffc1xdv9Yma2UN+j5zKSLoHKnTpOZGpooAAP/0SURBVGWPSWcXF7Eso6LP0FRRTacJnYbAf4+fpk4jSd5II4FEEkVIEJgaB3hagSIwyNWevAZImJCQIQHj5m5Qpj4FaLScjAUUu4DuA92PQHXpIbbCK/eL7t2nYoVPbL9vzi+/GSlRX3/Zird7dvhKrRFYq0o9rVfevOdATPnfEKyePRW9vmqNgT9MgbevH76bvQAzlygdeIWvhopAc9QZqFG+NBsP/l08ExMH98bzN2+xdMO/bBD4skFN/j66gos3PNG5SV3u5GQrWREe7q4YP2Io/B/cQJ2qlXiOcv0a1XB4yzr8tWkLMhYtjdadusJH+e7KJYthaKc28HzwODRewaDJc9D3q1Y4supX/LxqHWp06o3pIwbyPmK5cg2Ei9KhJDK4uWL9wlloVqcmGnftx3XzlotO8Zldm7F87gx8980gnnKhQZ3R4Cee/Fz7jPgWtlnyKgpjkLo3eaDv9BbKn08tRY6alSuoJeD3vzaopegzpLchWCbFhzBlwW/i/Rs5QCyDGRVqqNe6+6DxUqDmOHjsBKcbtw3LM5qSRnnn6V2xiyVj4MNzx8LEJ9i0Yxe/c7ZZ8nA+feGv6h4DGdN7qCVjKMCjhul5Y8KV6yLgqZ4R4yerJbFSSFTo17WTWgL+2mwcpyA5k1CyIjydhjrENOBBydbOHpmyUKfZ4EViCp1LSxrU3mvbetkTH7CsMZPMob9mPbTKVCZFl3N0dBaDH/6KPhPgj2Dd4Afft09Ep5F8OkgjgUQSBajxZ0H6nxCmNFIWxK54Aaql3Vc55qOwsrubV9Q+FaytbdhY4JxKWOFp/mJoQCBF+aDghnQPNeUkoQRrdL43utdqSTmJT8ZOnYGKZUpi0x9LuEOzZNYUrl8wdQJm/jCGy+QZcPv4fi4v+vMvzodPmoElSqePlouqrHxeo2zxIrh57yHeffjA25sWTEfHEd+hQpuueP7qDaqULoHDZ4Sbfu82zbFm214MmjIHc0cPRu9hw/FZzQYorHRE/zegD96+e4/Ff6yCt48Pdh08gvy5c3FsgNPnLvI78uOob3jZwVS5C8P2YxCm/bYaD54+Z8+BNg1qoX6lchg1exG2HjiC3zeK1RX2HDfMjV+0dgM/O88DWzlo4cXt67n+0o1bnGu8fvuO8/ZfNMOYISLOgZ6p88Uyixrjps1QS8mDll16ce6kxpmIKsULF+K8+xDhBRAT6H3LpsaC2LRjN+caek8Fen+iyvbVv3NO75Y+8n9USK20b9UrlsfzK6fx+vp5tTb28H94EzXV+AkRUTh/Xtw7fRiPzh9Xa4y5dtNg4MiVI5taih6ZMhjk26ETYeNP7DpwSC0p33t4j1qKHIN7dFVLgjfvxN9jYiW68kD7XHQ/HxvQd5vqNDRCbtBpfNhDhwY8KBaRJfS/wVxHPDHIvvCg64/oGsmjgHQamloRaixIhtMqJRKNFMqLLN9kiSQSaA0/GQFo6RxyLwsOFi5n5HpG+ylwT3KdUhBT3r5+yYKVAjXa2NqwEYECBvEaxbQusfJPrE8cd8qEuebOtE7bNpfrk7k6Sob3xLhMyd3dPcHfDxq11yCvjwClExIetMShHupcm9Jq4Eg8Upcr27V0Lup06c/l9K7pOAbAk5ev0f2LJrxSwaRfVsDH1x9z58xG1Qrl8L/+vVCz5Ve4c+oQNm7fiQHdzAef8/Xzg0uuwrw8Iy0192WPvuj9dQd81foLXhVh6tI/kTNzRtx9/BQju3dQrul/yJ8zG5ZNGqd81h+L125AxRLFlHctBcoUKYTnyjUtX7+Jgyd2atkU3f73HY6dFcYM2p42ciiX/QMC8EXX3vD64I22zZuiZ8evkLN0ZTzSrZZQSOmcXdofuTnXlug/chzmThKu+hKJOXYfOIx1W7aFztOneBH07n3VoimyZc7MdZK45dmzZyyjNFmlJdPt8BIRUU7oy3os1UcFvVzS6zTkDanpNPQ9NFUyou+jc8TGNSU1Xr54ysYBMhqQTmNlbcsGFZKrKVIYvw8SSVJEGgkkkgjQBClZ2v9TBCnNtSV3PDIQkAWZgvhQZNzEunxhYuPJowesUJFgJZd2YSywEsYCRbDGpaHAXHNnWqdt63PTsqU6U6NAYjcSEKd3bkKJokXULWPIPTlrxTrqFjDj22GoVKokjp+7gEY1qyKVszP/DYyYPh8t6tZA+eJFeJ73/SfPMPXX39G9dTNs2HMIpQrmx0GlA+7nH8ArFKTOUwSVy5VF1kwZuI46O+OGDTIKVGeOU8r30jKEecpVQ9BjT9hkzo11S37Go7cfeCnFiYN6Yv6ff+Pqnfv8PcQU5TqeKfuyKd+1dpsYiaYlEs0ZP/R1mjHErUAJvH1vHOgx6PFt5btFgD4N/ZSE6CCNBBJJ4seSkcBSnblERJQT+rIeS/WRJVQ+mdFptLhKHukzwlYX08USdJ6YXk9ig34TEZnfRZ4Xz58+5pWLKNAhGQisyVig6DS0EpTyxONUp5FI4hI55CmRhINemIp5euRWRkFrROwBEhDkfiYNBJGHVndwSZUavn4+bGDhJRN5LWIxr4861pRiG03wxyba+6GV9ZjbTmhF4dT5sNH53dKlQ69vRoeubmCf1TAH/drtu2oJGNqtE46cOY9yzb/imAR5qjfCD7N/xrbDx3Hs/CVMX/oHmvX9hqcZvH73DvPHDsfKf3fj1dv3aFqzMn4c0AM9WjXlefw9OnwFb29vdGnbGj99NxrTv/82QgMBUaZEceTMlpU75GQgOLplPY/yf169Ir7t2QlzV/6NQnlywkZR0F6+eYddR07in90HcPzCZaR2NpyfvAP0ZHB342CMerTnZ2ogIMirwEpR/HJlz8ZxC8i7QSKRfDqYtu+RJbqfiy3o+4WM1WIPiKkFFDeIdJqUVimRJVuOCA0EdJ6E/i1xRVTktBaDyUa5XzQ1g5ZrFd4YYrlI9tKII51GIolrpJFAIrGAqTClBp8DEyodW19fb6RKnRYZM2WRFuJoQEaVTJmzKZ01CvLoB8NaxOq8PlWwJhUlJKlc56r1m9SSoFu7L7Hr4GH88seq0N9AKwS0UOekr94s5vUT2w4cRgY3N3VLsGXfQazeItzsSxcphMwZRICyvj9M4/PkyZYZFT8ryisPDPtpPornz4NFv/+JZy9eYsKob9hF0901HX8mqry6fg7TF/6CkQP7okjVunj26g2u372PvNmywMbaBt8vWIrq5UqiYomiHCehS8sm+HncCLimSc1Gg8J5RXT3Nk0a4OK2v1HQwrrx21cvV0uCZXN+4gB1AY9uYePyxfh52QrUad3eKCicRCKRJDb0Oo2IPRDMspfm1vsoHdx0bh5wczdeXcISpPdoKTli+rvo3oUn59OmdYVHhszw9fEWOg0FNlR0mtDBjySm00gkhJxuIJGYQWvMhTBVGvgQEqZkbQ9QOgMByJI1R4K7jScX3r55JZZVUmMV2Nja8dQDilcQm656lpo6fb25MuWm5cgk7R3Sb6dPnz5RKFU+vr64++ARhowdj9GD+nJMAD1zJ/6APp3bI3P5WtzZJyhi+8OjuzDv99X4Yc7PXHd2yxq0GjQajvZ22LNsAdeR27+Ha1ocOXcJa7btQZuGtZE/R1bcefQEY8ZPwt7DR/n52iuf8bp9mT8THXx9/eCSuzAenjvKS9PtXvcnsmbKiLuPnmLRuk344O0TOuVgzdbdqFmuFPpNmMaBDimy+8E/jIMPEv/uO4h5y/9Urt8VM8cMR7o0qdU9wq2URo00ClSsiVt376lbwJ51K1G9kiGyf1SR0w0kksSPNt2Akun0gshMNyBMy+ZyQl/WY6k+PDR5xEsbsk5DHgSB7FVFndks2XJG67ySsDx+eJ9j39jZ2vOyx9Y2FKvACimt5fQDSdJC9nIkEh1aZ46tvhyYkLwIRNwBWrkgWClny55LGghikbTp3JAhU2al0yemHwgLfBBCdK569FySEpauN6EVg+wlK/KUglS5i6BD30HYuXYFqlUsDy/Py8icUSzVWbtqJTYQEJqBgHhwZCfn/Tq24fn6lGgVBMLXPwBbDx7Fd3MXY8WmreyKTwYCym/cuY/vF/yGHEoHngwEE0d9A+87V/Du5kX+bHRxdHTAi6tnkLVERWRRrr1l557ssfDTslUY1V1c/4FT59hrYNbvq9C07zBMGCSWydN+FynI6ctU51gEA7+fhDOXruLslevYfuAwugwXKz1o6A0EhN5AQNy6a7xWvkQiSd4kBblkqtOE6HQaCiTs4OCIrIpOY0k2JTXZG1+Ed194CWhXD9ZpyPNUeEqK5Z9Jp6HPyvsqSQrIno5EohIqTGl6AbnhBVEQH3KH9+XpBWnSuSqNfw71aElsYmVljWw5cgmhyq56NK+PAigFiedB7nrxaCzQvie2vi+xKAQ0l17j4tXraNj2ay7TUncPzh7luf471oh15wlnpb51o3ooXbSQ8vcQhGY9BiBnlXpKx190kEmxLFUoPxzs7bDvxBnsOHICG3bt52dFhCg5RXsm9ij7PitSSEmFUbxGg1gxtLmmTQu/+9exftlinLl4Gf3atsCPA7ojlZMTB1A8eOYiB1Msmi8PvunaHnmzZ0VqZyf100C2SnVDn82qzdtRRjmWtqnmqLrSweMnz1CxcUsUrVoPR0+f5d82aY7wmtBz98EDtSSRSCTGJIQMoO/UdBpesUCRqbysoaLT+Ph4wyNDRqRJG/50LznibZ6I7oudvT0yZ8nGuiPrNIEi9hIbC0JoCkLSG/yQfHpII4FEoqAJU7LykqWdXIvJFY+t7YowzZg5GxwdDZ0LSdyQI1devu+kxNC9D+ElJg1xCqRQjRmm92/H/oNqyTzevr5Y++8OPH/1Gj1Gfs8dZx8/f1Rp3Yn3377/CGeu3oBHunSY9k1/DOvSHlOH9WcDQMlC+dHvqxb4vGYVzB01GI8e3MeV6zfReeAw7N2wij8fGxSsVAvVm7VBg1rVkTtbZoye8wt7FFDEbi9vYRQZP6Cnch1V8efm7Xjv7cN1xJIpP3BO0w8OrVmOhSvX8raGt3JstlIVceLMOVy9dQtVmnzBqxoM7NEFXdt9qR4lePBILEsnkUiSL+Q2bonYlk8xOZ+m04gpk2r8gQB/pcNKXpFKu5YjN2xsbNWjJdFFe0bmnhWtbpA9Zx6O+eCv6DTkUUDGGp7uoQ58UJJIEivSSCD55DESpoogFdF+SZiSB4EPu+KFpxhIYpesOcT9FqsfqJGCeQ6lMBRIoRp9PvgYOshEujRpOJ86byFPQ9DSX5u3cr3Gw6fPsWjiWDg6OKg1gnuPn3J+/8lTpfPtjQK5sivH2HPd2as34PnwCcbM/RUzf1+Dy9dvIG+unFi1aC7SmwRAjAm0MsLsCWOxbc9+3PK8i6wZPNC3bQveF6S8N12/nYBm/b5B5XY9UCSfCFao0aRWNZ428fj4HuTPnQMbF89B9fJlUChvbjSsXgX/7tmnHmnMqAlTsPinSeqWRCL5VIlKRz4qx8YErfMpDASqFwEHKPRnTwLquFoivq4xuaB5FITnWUD3m6Ya0JRV8pLUBzTU9E+JJDEijQSSTxqtgSYPAo4/ECJWMKDotGQkyJ4zt4w/kACkz5gZTo7OynPwUYUqGQuER4EUqrHHy2tnUe/Ljhj541S1RtCmRz+1JFg8cRzs7exw79D20HgEBE1BIArnyYn+P0xDt29/RL/x03D7/kOkTZ0K9SqVxZQhvdG/XUt4+/iioNL5rtmiLZp93YM/Fxv0Gj4aYyZPV7eACsWLILWLE4rly82xB2g1Aw1ay9qUI6fP4cR5Q3yE05eu4OotT2zdfwg1KpVXa40ZO3Qgxk6ZoW5JJBKJZeKz4y30GZKRwoOA4g+QDOUlm5XOaXgGAkJOL4gbsmSnwJBgL0mOu6Q8F2kokCR2ZO9H8sliZCBQGmsSoMItTCxfkyN3PqVRl38iCUU6N3ekTpOOl2aiqQdsKKAYBQlkKIiuohfdz8UXuw8eVkthoXn9xIwlv3Ouof2m9OryheRR0KRmVS4TmdO74+17L0xZ8gemLlmJCQuXw801LTbv3IPbJw7gn2WL1SNjzoj+vdGmeRPUrV4VDg72WLdzHyYuXoHbDx/xNAKa/nBs9RJOdx8+Vj8lePbyJZr3GoQm3fojT/WGOHDiNBszNDzc3LBo2kQuO9jbo0eHtvDyvIJ9R47ix1nzuF4ikUg0ErK9NzIQsE4TxDoNdUxpAIS8IiVxS3jPP1OW7LC1s+NBqADludCAFOs00lAgSaTIHpDkk0RrkEMNBME0xSCAO6PsQZArr3qkJCFJlToN0qR15WkfbCgIDuTpINKjIHqkcnZWS4LVGzbh7mnLRgKa109c97yLddt2oUbbLrwSAK0IQKRN7cI5xSloWbdGaGecOtRZMnggf45sSJPKBTXKlUSTOrWQ3t0NecpVw8mz5/lzsUHeXDmQJnVq7Nx/ENmzZMbc0YN56UO3NGmQM0tG+AUEoPPIHzB29iI0rFYJtcqXVj8JXo5Kw8vbB65pxfQLPd3at+GAjt53r+LnqT/CydEBLRs3VPcaMOelIJFIJOYIrzMZEeY+S3VCJmoGAgq87M9yUxoI4o+IPDE80meEnZ0dfBU906DTSI8CSeJEGgkknxyhwlQ1EJAApcizNF+PLO458+RXj5QkBlKnToN0ad342YQK1WCDoYCSJHLY29upJUG7PoOQLXMm7gSTseDc7n9x4+he3jalVJFCuHLLU90CHjx+wq78GTzcsHLa93jz3gsNewxS0mDe/+jZCxw4dR5DOn2JQ2cv8DKX9Kzo3D8vX8nHxAafd+wOX18/XqLwm+kLOGjh5Vt38ODpc7x9/wEXrt/C9bv3sevYSdx99Bh7T5xBGhdhLCGjxeUdGzD/h9E4s3kNGzSO/f0Hp2/79+RjLJHSRBnMmN5dLUkkkuQKufAnNlifUTqXbCCgGAQ0xYB1Gj+ebkBBCi0h5WfcEJ5u4p4+Iy8P7Kc8H5oKEmISo0A+E0liQRoJJJ8c1ACHrhmsGgio80kRf3NJA0GixCVNGjg4OIUaCkKCgniUm56h8AiRQjUyODs5qiVBlkwZ1RLYWFCscEHkyWlY5pPicbRuXA9DunZUOtzvMaZ/D7imTY21837i4z3SpcWzF6/Q7ptxWLJuE956fVCSV+hoCD2Vmb+vxfNXb7H/9Hk8evoMc35dhrOXr/L+mDJx9nwEPLzJ11a3RlWM7d0Z5YsX5usgPq9VGeWKFcbBPxbh0MrF+HHhb/yuvNMtBenhmg6tGtZF1owZsGzdRlRo2Z7TrbtimcfHyjVbZ8rNAR1ts+TFk2fPuT7w8W2M+0YYRIic2bKpJYlE8ikTn/KIvouT8i+EdBr2iqSpkyJQYTYLMQi0a5QxCOIGuq/avTX3PtBy2rSXYxQoOijHKKAAzR+lTiNJPEgjgeSTgRpdzdoeEiSWOGRru58ffLw/IHe+glJgJmJoTWfqtHJQSZrPR8sJBQvre1IRqgl9jTTHXs/VQ7vUEuD14QNev30H/4AAtQbInikD1m7ZwTEJyFOgf6d2uLZrE68AQNDovUaDKhVCpxvQcxrYoRXX04g7uf8P7dQGowb1xeAxP6BauTLc6Y4JdC8nzJyLOq3aY8T4yfh5ygSMnr0YdSuWwZYDx/iYEgXy4cCpc9h74hTHV5g9aiivvlAgd3aeNqGlqYt+w9MXLzFnmcHDoUOzJpxnK1kx9LmREp61RAX2XCCDAUUKf3bpFLw8L6ObyZKIEokkeWLajofXrsdlm0/n1nQaij/AOg0FKaQ4BL4+yJ23gHqkMfQ5qevEH3Svzb0HNAWEB6goRgEFMySPAkWnoWmw0lAgSQxII4Hkk4EFqtr4krJPQlXzIJBTDJIGJFS1UZLAABKoQqhK63vkaNW0EZrWq40bR/cg+Ikn7j18hMDAINhnzYe0+YrDo1BJOOUoCB9fEbyvY4vPOSe+GjgCb969x40790I713U79kDlksVQtfRn6lHAsKmzUaFNV+TJmpm3K5YoytMABkyahfEjhrLClDFDegQ+uoWrN2/xMdGBRvdP7tiEg8dPIn/uXMiSMQOcHR3w24atoAVJ6LqIkTPm47u5v2L9zn2o3aUffP388b9unXifxk+/LONAi1ZWBpFYpngRzin4oSm2tjb8vk2esxAZipZBqtxFpNItkUjiFZJ3Bg+CEASpwZdJp8mTv5B6lAE+XkmyrYpfNL3EnH5Cz4niYJEuSs+P9FLNUKA9L4kkoZBGAsknATW02hQDChJDncuAgABFmPoiY+asvC6/JGmQO18B5bl5szIUGBioPFOKK0Fz+YQBSGKZQT26oFihgqjU+AvuZO89fBTjps3gpQL1NO3YnfNalcpxruHi7IQqrQ0d7PNXb6BlvVo4ePo8en43GVv2H8aRs2I5QfImqFSiKJb9sxVtG9RGry8/5w76msVzMf3nxWjbawB7AFy9EXVDwfgZc/Ho/AlMnbsQ7b9ojrO7/8VPv63CjwN7oGKJIvDy9kWNMiX42LnfDkOebFmQwd2Vt4ncynbZ4kXVLTHSkyNLZqWhUCt0PLt8GpkypIeTgwOqVSiH97cvo2LjlupeiUQiiX9I1rFOQzEIyDNS6WBSR9PXx9vioAe1c9JAEP9o99zSvc+VtwA/N/JqpefI0yhDxPOVRgJJQiKNBJJkDxsIaJRZSdSZ/BhCHgTkkucLR2dnODg6qUdKkgp58hWCr683K0VkKKBRFEqJ3fKeGK6NXPRfvXnL5Ymz5mHkgL4cREnP3B+/47xA7pycawQEBKolQfZMGVFeHXEnsqT3wIjuHbFv+QLeblazCue+ynPKmsGDPQoqlCuLGhUr4N/dezFp1HAUrV4Pl6/fxLrNW/nY8Bj23Y/45vsf8duqtdhz6LCSjqBTm5ZIoVz/3cdPsf3wCazbeQC5s2bGmDmLULldd2TycMOKqd/zCgyThvRBy3o1eerBliXz8OL0AU7PT+1HqSatEaIzMmkKXZrUqfDw3DF43bmCvetXcVyHEkUL8z4Nc94GEolEEhdock7TaWjQg1YyoPntGTJnZQOtJHERnnGGnle2nLnZA4Smi7BHAXlI8uCH9CaQJBwplJdPvn2SZI1mcaf1aMWyQAG8pF5goD9y5y2oHiVJapBAffLoAZycXWDv4AgbG1tehs5K6bCR0DUVypaaOn29VjaXm5bDS2yUMlN2d3dPcK8V01gAowb2xfj/DcWOfQfx4NFjFC2UH+VLlVT3Ajmq1GMPAKJq2VIctPCi0qnPmyMbnBxFIMRj5y9h34kzuH3/IRZ9PxI37t1H9zETed833Tpiz/EzaFy9IvwDAtG8VlVMWbISJ48cwuYdu7Fh+WJ8O+knZMmYkTvf330ziJ8fKb8fvH24k04UqVYXsyeMQ93WHdC0Xh2cOn8RP30/Gocu3UThPDnQp00L7D95Dn/t3IcJA7rzSgsEvQb923+JOSvW8PbSH8egYO4cWLhyLZrXq4X0bsLDgKZPaEz8ZgC6fRm+t4D+PpYvVQJHtvytbkWP/iPHYe6k79Wt2CUwKAjzlizD9r0H4ak8m4DAQKRLnRq5cmRH7WqV0a9LR/VIy5y5cAnPXr5Ut8KSLk1aVCgtvDeiy9pN/+LPv//BDc87/Oxtlb/nAnnzoInynHp3aq8eFTFkgIoKjWrXVEvGhHeerJkyoVgh83O+JcmXp0+fsmzRZIyWLG0T+not6eu1sj7XMN3WZAl5zpFXpLZ0MxnNrayskSWbIfAsQcdqmJ5LknDQczF9Hi+fP4P3h/es09jZO8DGVtFprG2QUtEZzOk0EklcI40EkmQNvd7USaNVDIICAnjUmQwEFKgwb4HCstFN4pCRgAL+ODk5w97BAdY2djxfPEWKlGGEqqWmTl+vlc3lpuXwUmI2ErgV+Izn32uYW+5Qz9K//sH/psxUt4BnJ/fxvSUo2F9GD3f4+Pmhdud+XFdK6TidvXaDfy9BgQzHzP0VWTK4c8yAK7fu4r3SAZw2tA/2Hz2GJu27ckyBFfNnomz9zzlWAQUF7N6+LTbt2MXLFHZt9yX2HTqGnp2+QoO2X/N5aXQ/Y3oPDJo8G8EhH5EulQveeH1Al+aNUKpwflz1vIshk2bCUfnOLi0a48eFy/hzdD2F6zXDy9fCm6JFvdpY+OMY5K3eSLkuseqB54GtcHFywpCx4zH7l9+4btTAPhj/v2FcJv43YQqv8JDKxRnZs2RGlfJl1T3RIy6MBPQMCletgxu3w3/GREYPD1w8sF3p7KdRa4z5omtvbNi6Q90Kny5ftcYv0yerWxHz9YBhWPHXenXLMg1r18DmFUvULctENSimpb+ByJ6nddPGWLVojrolSc6QkcCSQcBcHWG6z7ReK+tzDdNtIU8UnYZjECg6jaLX+Pj4cOeyYBFDbBhCa4MJ0/NIEg56Lpaex61rl2Fr76DILcdQncbGhgY+hKFAIolP5BsnSbZQQ0wClVy2yHWL5l0HBFIcAh9ky5FLCs1kQKYs2djNUgtkGBqfgP7pFKTEQmK4pkE9u6olYMmsqWrJwIXL15CpWFl0GzyCtzs2F1H+NUhR2bb/EI+8F2/4BZp2H8Dz9Wl0nrh25x7mfDsUXyud9b3qtIMxvTrh4g1PHD13GT1bf47v+3bBw2cvcO3hc3jfvQprayv8OHMuTwMoWbsxJo4ejsMnT6FFo/rs5TBt/mJs3L4TazZuwZQx/+OgixOXrMTASbMxe+QgpEudig0EjvZ2KFkoH5r3Gw5F/cb2X+fA1to61EAwZZgwZPz30fAc/tm1F3uOHMe0UUOwera4H2QgIDQDATFx9gKs27IVL1+/gU3mPMo1LUL/UePQqf/QGBsI4gqKO6E3EFBsBfIcWTprGgZ174x8uQ2d4KcvXiC1i4u6FTOW/rmWA2BG5n1Pm6+YkYGAvAeG9OrG19ivq3GAya279yFNXhGQMjGxdtMWDv4pkZgSm3oG/T1R4ikGNPARpOg0NM1A0WnyFwr7d0HfrSVJ4iG855G3YBGOuUQrb1GQZtJptPgEpM9KJPGJ9CSQJFvYQKAkXhooKJAFqa+vL69Nmz2X+bWDJUkPasJuXrsEl1Rp4ODoCDs7sr5bs+ulfjTHUlOnr9fK5nLTcnhJjPaELadNm1a5Pjs+T0Ky7/BxNPiqk/J3EcT3hzrq9sp1kWHgt9V/qUcB65b8jOYN66F8i3Ycn2Dud6M4nkG55l+pR9AItBsubP1b+Z3/odJX3dRaMWK/ee8hTFy8DOP6dUe10p9h2E/CaDBjRH8MmTIXzg4O6PtVcyxauwnj+3fDmQuX8XmnbujcthUmz/mZj/2sSCFkz5oF/bp3RY3ypTHnj7/g+egJpn/TD2Pn/Yo6Fcri7137leedErP/NxCb9x3CpMXL+bN0DbTSAkFxAw7+sYjLBHlB0PSIInlzo0Cdz/n50HKNW39bgJLKdxKmI8n0Kl07vAcFKtVSawQReWNEhtj2JNBf++KfJqJruzbqVlho+kHxGg1w/cgetSYsek8CS7+XOi/lGjbDuYtXeNstXTo8v3Kay+YoW+9znLl4icvkMULeIeY8bei8afIU5dgWROvPG2PVQssj99pvv3/mCLJkysjl6KCdJ7zfW69NR+XvSSy56aH8hqcXT3JZkjyJjCeB6Tah3zat08r6XEO/Te+bptNQHAIKvExeke7pMyryL7V6lAFq00zPJ0n8kL56784tuLikZm8CTafRvAnkM5XEF9KTQJIsYQPBf4owDaaVDILYJY8s7v5+PtJAkMwggZkqdVqeRkIrVpALZnAwKVOJb1lEUvISA7VbfcUGAoLujzbqqzcQEEdOnuF8/6rfsO/YKeSu1oANBI+P7UadyhXQv2NbNhAQKVOmQOcWjblMUMeTDATE05ev4GBvj/nfDuHntWDVBmT2cMOUob2x59gZnn4QGBSCZf/uxvyZP2HM0IHwvnsNfg9uoHevnlg6+yf8vecQVmzajszp3ZX7+JGDLdIqBmQgqFKyGOaMHARvXz80qVEFY3p3QdUyJbBozQb8NWsiGwa3LprJ78PEBb/iyXMxTaJKmZK4fMsz9B35qOSagYAIenwbeXJkV7eApnVr8+/QU+azxDey3UxdnYJ4d+tiuAYCws7WNlwDQWShDv7pHZtRtKCIrv7qzRvOzUH3WjMQ5MiaBU+UzrWlqThU/+HuVaRJJeJTrN24haeOJTR0Xbv/WokB3cQUmBfKe37/0WMuS5IfsSlLotrRE7JM6DQ0fVIEX/bj0WZTAwFdJyXZmUwamL5XFF8phfKPAlGSh6TQaWipZ+lNIIlfpJFAkuzQBKRYRoamGgSx6xYtL5Mnv3FUcknygJaxpJgTmtIUojzz2F7tILoKl/5ziaFjQ1SrWEEtCZydnPD8hXFQOkcHe/z03Sgu29vZGq2AsGjVOqycNRljBvTiaTylmn6J72f/jB6tm3Mn/pcJozhGweoZE3g0v3PzxqjesTea9B6CeaMHc2f+8YtX6DthBvyUv81ZIwbgg48Pn5uWLhwx/WeMnLUIj5XO/Llrt5DGxZljDmRO74GqpT5DlVLF0X/iLGRRvqthlfJo07A2fvt7M+p27Y+RMxagYbVKyOTujmUbtqDVoFGYPXoor0rQvNcgzFq6Ap81+kJ5FsJIUjR/3tBn1Ktda841aNTmxrF9PJJMaf2yxajWzPiYLX8sVUuJh827RIe/esVycHF25nJ8cnTrBrUkjEXmaNdroFoCPE8eVEvhc//sUbUErP5ni1pKeKZ//61aQqgHjCT5ERlZEhcdc02OsScB6TRBmk7jy7GVTKFriIvrkMQN5p5V7nwF4c8DH/5s0A8hI4Hy7GNTp5FIIkIaCSTJDtGIUrBCsrqrXgRK55FGlq3lUmXJlnyFiiKALO9Kp4SUKE2hSkxCVRu9T2h2rBbu+BreSgfd3sEeB/5ZgzFDBuDi/h34cOequlewZt5Pagno1OJztQTkr9kED588w/wVq/HsxUusmz0Z3b+diGDl3n8zdS4f4/ngEXcW37z/wNvVyxRH1+YNkcrZCa/evsfAybPx3YKlqFGuJI5dvKLs/wzfdG4Lt3Rp2Ahw+fYdjjmwad8hfP/zb/isQB7kzZ4VtcuXwoSfl2DT3oO8tCFx4NRZnL92A+7KZ4lShQugTFHhHVCsgGHeeKVWHTHohynIV7Mx0qZ2weAuHTB2QC84Zi/AbuaUrt68pR4toN+wYdli9jDw8ryMymVLw801nbo3cXDuknD1J/b8vUotxS+OOm+L0+eFt4Ap2/bs45xWtYgsZOjJlN6Dy50HGoJIJjRkTNK4dO26WpJIBDHtsIfRaQKFTpM2rRtHvpckbczpJ/TOZM6eiw1B5E1Az51kamL0kJQkX6SRQJKsoIZTC/BCAV+os0jBCsmLwFxgH0nygVx/U6aw4tgTpESRN0FiE6rkMpgYoGjJBN0zChJHLunkyl25XBlegrBw/ry831f5u2ncvgunPNmzoN3njdCkVjXkrt6AAxfeffgI3r6+fCy5rGfwcOcyeQ8QLs6OHBPgwvVbyJLBA/8unIEbd+9h+LS56Dt+GiYN6okRXdpxsEFi34mz2LL/KA6euYiJv6zA/2YsxNZDx3Ho9AXeb21ljfqVyyFf9qwY1KEVJiwUo/gUg4AMDhRzYOF3/0Pv76di7h9rMbpnZ5QtXADtB4/E67fvMH5IP/w4bAB3NKeNHII/N23lz79558WrFDT66mujke+i1erh8dNnXF7zz2Y2IJSo1YgDF3oUKoV5k3/gfYmJnxYsVkuJG81z5Pi2iFc10NO9Q1u1JJHEL5Y6c5ElOsYCTachozfJNPKU8w/w5xFmj4yZ1KMkSRl6L8y9W6lSpRY6LHtIBrFOS4ai/xJpYGZJ8kMaCSTJBham1BlUErmah1rclY6Oq7sYfZIkb/IWLMwGIVKgAoMoMrBqIFD+SYx5cPYoByx87/UBGYuW5ZHzdZtFp5m4cPkqXHIVxrY9+zm5FSiBKf8bgs17DqhHgFc56Nq6BQZ83Y6XDSRa9BqM/LWaYN2sSbh6+y7XTV/2J+aPGQ4XpSP/13bhCk8rGhDrd+9HwyoVOF4BpdE9OuLrZg04df+iCXq3aY7OzRvxvunD+6FexTKo9FV3LP17M1bP+JHPQazbsRe9xk2Gna0Nb6d3S4eyxQph2MSfsPPQURSsI7wfurdpifP//oU7Dx7yNuHs6Ii+HdrwygWmFKtRX1HKA/BVb4N7PEF1RQsmvnXyz18RHiBFCoi4AAlN6c+KqiXzZEyfXi1Fjvo1q6klMU87sUErdEiSJ1qgV0tExwgQESy/KLq9IstYp1Hkmr+vL7LnDBtbSXYckx+58xdibwLSachgwN6RZChQnrV83pK4RhoJJMkGbjSVfyRUyeJKFndqWCn4i5tHBvUoSXLHPUNGFqr0/CkCNFveSdGSQtWIjOk94JAtP5b8uQZ+atT4L3v0Q8O2X/N9KlnHEIRQ48nTp+yWr7Hr8HGMH9oP3/brwUvXtR04HIdPn8Xb914c4PDQH4uRJpULfujfA5/3HYbKSue+l9JJr1OxLO+79/gJ5qxYg5YDxHKLdbr0x/Bpc1A8fx4MnjQDvb+bjBevXit7/uPPUoyBgCDhjbFk3UY42Nlh3phvsGzSWMxavgpXPe+i86jx+E3Z/mfeNB590zNv+Z945+WF2u2745c16+G5fys8XNPh5Ebhlj9vUljPgHfKb6GVH0xxdHBQS4mLO/cfcF63emXOE4Je34xWS8LDxJSbntFfDSJvzpxqKfF45ugpW9J4rXpJ8oEC40aX6HoR8DQDRX7Ru846jb8fyzNHp7CxRuLCSCGJHyw9O1ul/bRWEsVboqmUISHCQ1LqM5L4QBoJJMkGbjQV4Snm7dEawkHsRZAzd75kKTyDAwIxvUQlDE3hEiYNs0qNRfUM88Y/Jdw9MoR6EwjLu5LYSCAMBZFBe19i671JjO8fzaMeOaCPumWgcIH8OH76nLplTNbMmTGyTzdeLeDM5jV47+WNTOVqoma7rjw1Yc+RE+JABVsba/YW2LZ4Fs7fuKnWAk16D8We46fw8NlzvFU+T5ARgaCpC54PRXR4+jsmbt57AM8Hj1lR3qmc38XJEWP7dkOZYoXwwccX/cZPw9cjf+D9xJIfv0WBnGJFAlrB4LuBvblM0PFNuw/Axes34Xn/IXJXb4j5P4yGW1oRv6BimVIcayB3dsOKBjvW/K6WjHl53fw9Smi0gIwJxYmzF/DLH8LoMriXWH7SFL0XR1RJm8YQyT1Q+ftODGhLQxLm/qYkyQM/pY2LL7RO4H8fRRDmUC8CP19eS1/y6ZArT34Rb0nRabRpBzSNUntHJJK4QhoJJMkCrbH8yG55wkBA8/b8/P3g7CKWzUpOrPq6J0bYu+LF9Rv49uE1TAt+h+n/feA0NfANhl08jps797LB4NSyleqnPg2oQ541R24eceEghsHqPD5F2YovgRqeUSAxCfXx/xuqlgzkz5MLZUoYx+8gL4Fnl0/BykqIjOenD6B00za4fOs2b1++cRu37z/issadg9vVEjD063bY//tCXiaR+Kg8i84jx+P7+b/iy4Z1ULtiWa7Pkt4DreqLAISN1ZHwHl82R+G8Yr36sX1Ep3PW8j9x6tI1XLhhCCxIgQyP/PkLCuXOieyV6nLMBKJPhzZ4emIv7h3azgaO655iCgThkS4tqpUrrW4JnBwdcfO4YUUDumKKQaCHVoOwNzNC/ilz5sIlnp5SsVFz3s6TIwemjRWrY5hC3hnxQfZSlUKDUFpKMWXxilX4oqswROXMns3IiCFJXphOb4lL46/QadRYBCEUi4Dmpvvztn6p0MQkTyQxR3ue+udKBn17B0exelMQeRPQSgdRG/iQSKJDCuUFk2+YJMlDwpujvwYFs7XVx8cbH7ze89J4qdOkVY9K+tCf68S8n+GN5x2M8rwI11wG11tznF31F1Z+1QXVvxmEJlPHq7WfBudPH0cq5dk7O6eCg6MDrG3seGTbysraSLkzbQK1bX1uWo5MEt4LYbfTp09vFA09oZn+8y8Y/sMkdUvge/+6WTdxPeQ5kKNKfXULyODuitMb17AhgZRY+q05q9ZXjvNHk9rVsWTy93zcq7fv0HLA/9CzdXPMXbmW6+pVLo8dh49zedX08Wg7dAxslGf15/QJaDVwJJrWrILrd+6zV4GedEqHzNbaGhvmTVVrBJqBgJZtfHpyH9/7DGVrcJ0GXSMZD+g6nXMW4hgDxMurZ5FO9Sw4f/kKStVpwmU9r66di/XOYP+R4zB3krhHMUHr+A7p1RXTxhnc/vVY6hxnz5IZd04dUreMoY6wfsTcEg4O9rhxZB8yZ7Qca2D1P5vRTo3xQIaYqKJd//vbl9hgY4q2n97hiDpyPveuqaWwaOcZ3q8n5xpXb97Glp0itoYGvfeBj4TRTJI8efr0Kb9PWqJ2PLxtc4kwLZvmmrwgDwLqFJJnnJ+fD96/e4sixUvxcZJPj0vnTsFF0WlcFJ3Gzt4eNja2sLKxVuScVej7I5HEJtKTQJLkYYH6HwlUsrqTF0EgGwpoJDk5GQiI1Z17482du+wxEJGBgCjZthXGPrqB/dNm4bIuKN2nQOZsOYR7nvI+kDdBaBBD5X2JTUg4mxPQ+rp3Dx/ht2Zt8EOmvAhUVwNILAzt3T1MsDWK4k/xCvRQJ7pCw+ao1KQl30Oak09TDjSevXyNLBVrI1e1hrx95Mw5NhAQOw4c4ZymBNDf6YEVC9GmUR1UKlmcO3IBOrfxvSfOcB4UHMIGAmLT3kOoXMow1zt75owY0OFLXi2BDAQ+ihI9cupsPH35MnQ/EToFYa1h3X6CvpMMBMT5y1dDDQSEe6GSPFpHfPfTLM711KhcUY4Wh0O3dm3CNRDEJzeP7WMjQHgpMkydt8gomRoIqlesIA0Enxhx2Smj9lWLRUBtEU2bI0MBecZJEheaPmGaxwXWNrYI9PdX3oMA4U1A+kwc6DQSiYY0EkiSPNxAKkkIVGEkoPno6TNlUY9IHoQoisLp5Ssx8mbU5kKnzpwJTWZMwm9Nv1RrPg0oNgG5Z5KhgGMT6JZCjC2hqlcUTZXGF9dv4o+vumCcR07MKl0VD06c5vrTf/7FeWLC3Hr6+vneT5+/gFOOgjh57gLHK7DOlJvrs2bMgCPrjOfsa0EQL90QnSby3ri0XSxzl7l8LRSp3xx9xv7Io25Tv+mPUd06oG2D2lj647do27geHj97geyZMiopA6cCuXKgwmdF0bBqBexaOo+XV7x/9y5+nPMzgoJF4Lp8NRpjydr1KN7gC94+tXE17hzYhmu7N2LQD1NQXjd9wtHBHvcPG0bE3VzDGhLXbd7GeckiYef+bl+9XC0lXbSpFFrq9GVLdU/kMP08JVo+k5j76zJs37ufy5Yokl8seRlT4rKjpqdS2dJG6fP6dTCsdw9cObiTf/uevz+tKV2S6BPRO6vJJ82TIERp44KCA7ljWLykmJalJ7ZkmSRqaM9Je1YhH4Pj/FkULFKcdVuKTUFes6GGAvU6JJLYRhoJJEma0Eaa5mcpDSZPN+AIwP7IkDGzelTy4MecReCYLh3c8ogOWlSoPrgfrGxtsbJDN7Xm04Bc84RQDdIJ1Khb3s0pdubqXly7gT879MCYdFkxr1Jt3NolRqv1HF6yTC0lHiqXK41SxS0vVZe3nGHZOVPy5siOC9v+Vjr94n5QJ/x/U2chR+ZMbBx4cnwv0qYWcUHo/hMnzl/kvHzzr9B+yEhebeDt+/cY0L41xvTpitUzJvDyhpR+mzgGM/43CJnTe8DZ0QHNew6E54NHePH6Dep/3YvPkyd7Ns71XPO8g4K1P8efm7Zi8aq/UKJwQZ4S4Xlgm9F0j6yZMmHj8l/ULUHtqpWQr0INjB02ENmyGNYi/2fZ4kS/xJ2DvT3nH7x9OI8vDvyzBgXyitgNjdp14dwSGTNEf0naO7opJxFNiYktDm5ca5TW/7YIU8b+L/T3SiSxZbAK1Wmo40mDHsFBvKoCeRLoYxFoxJehTGJA0x8o9w58i723fsP4vY3w4sP9OF9umabVBtHAh5KzTiNjE0jiEGkkkCRphEBV3fI+ivl7ZCAwtzxQUuf94ycYcV24YkeHz2dMwrlEOIodl2TPnovfBxKqIipwWG+CqCpZpse/uHkLv7fuiNGpMmFOhVq4tkWMQlvi3snoP8O45OT2jUa/rWihAryUIeFnsvTXygXGbvgZ3d3w8OhupHJxZsPA0rUb0GnYaBSt30I9wpgdyxdyfu/RE86JJ89ecN5+8P84psAzXvoQ6DV6PG8XayBGu6mzr/HwyXPO/144k3MyUDx88ozLjbr05ZxYs2UHJg8fiIvb1nOcgnsPH6FB206YuWgJ729ct5bRqDjVe967z94Td08dRp1qVVCiaGE0qVebj0/MZFOnWqzasJnz+GT/htVqCXigtFeWcE0b/WlgR08b/n6sra3VkkQSt+iXU43tjrn+fJpOw0YC8iIIDGBvuJx5jKd/SeIfTW+g6a1+QR+w33MFphxshe2ei+ET9B5XXhygg9Sj44YChYuzTkODH/R+0HtiqtNIJLGFNBJIkiyhDTY1kJoXAcUjCEy+AtVZ6YxFl0p9e/D8tU8JK7UTQa6abHknoapa3mPC+8dP8Uv95hjplB6zSlbB9W271D1hiV11Mm65cUR4PuTImhWntm9E+sKl8MNPs/H6+nn8PHUCtv65DP4Pb6JN86Z83Ocdu/Mx/xs/GTbKvb6971/8OM94VH7noaPcyS9ctxm2/fYzDq1dDjczncRGNYW3ws5Dxziv/EVHztfv2M35s5evOB87QHgPEKlcRNA6WsLwxekDOPLXCpRq+iV/X/9ObXkfsXbuT0bGhdxlq2Ln/kMY9t2PYVzj81esgUlzFnCZYhXYZsmLSd8Ox+md8d/pjg6FCoi2z9snfj0JCHfXdKHxGkrUErEpIkJbLjGyrPlni1qSSOIP33BiyUTXaGDuc4pWIzp+FItAkVfkRUCdwrTpXNUjBLJDGH+YdsBvvjiBqYfaYuP12bC3dkLdPN1hncIGBdwqsx+B6fGxiQOvckDTKANAq3jxcois08j3QRL7SCOBJEkjBCrFIxBeBEHUcAYGJbsRpjd376klSVShAIakaAUFqksHkVGJ1p6OosHE59VrzC5fAyPs3TA5b3HcOSiC8UWVxGw0yJ0zOw5uWovbJ/bDMUdBHj37fvpspC9SCs0a1EW9GlXZGEAcPXUaW3btwas3bzFtwWJcuX6T6yePGBQagyBLhvRoP1gEH3ypHPd5j/7Ikz0rxs1agEad+2DZtAm8b/WcaXCwt+OyxtgBIqL88p9+5FzP7f3/okPzJji2bgUylq3BHgt3Hz5Cicat1COAuctXYUSvLnh8fA+qVxDz5c3Rvs9gtSTQu7MTdA+yZhSj80mBgd2/VksJw3R1RQVa5lAf18IUt3TpOB/47Q+cR5ate/ZxPrinWA5TIokPvL29OTft2Jvr6FNddAwH3NFTEuk0wkhASx8GcsC6yHyvJPbRd779g3zw68mBWHSmPwp7VMLo6hvQKG8/XHy6F4pWgZ2ev+D5+7tx3mGnZb3Jw4SMBCSfhCfBR/ZwkEhiE2kkkCRZqCHmyK5KCgkWVncaMfbIkHQU+shin0YsySaJOm7u6Y1XOfgoDAVERMI8QFEMpxYpi+F2rvghcz48OX9J3ZN8qVSmNNLmK25kRAlW/r5u3TE2VFVp2lotCd55Gda+T+/miuen9mPTr/PUGsHvMyYhW+V6+PmPNTh16QoOnjqNx8f2oN+4CQhQI3encnZG3hzZ0LGF8FZoUL0y1v88E9uW/czbZHTIU70Rzl+7zksw0lSj569eo0LL9lg9dxofQ3ju34oiubLzKg20lN30BQYPBxcXw3QkioWgp0qFcmpJ8NevC+DmKjq0SYEq5QzBzVxyFVZL8UenNiJ4JFG5qcFoY8og1ZhBBjwKjBkZvpsmppUQ3/TpoZYkkrhnybnv8CHgjbplHlPjQFQ78iSPqN2lILscj4A9IwOQJ18B9QhV71GTJG7R7jF1vi8+3YcfD7SAT/AHjK62AYXcqmHlhXFYcfFbPPO5jcCP/rjwfDemH++A9wGvYu0ZmTtH/kJFud0MZp2GgjKLgQ9yY5DvhSQ2kUYCSZJEa4DJzSokJIgtqiRMadnDLNkiXhowqeGortsuiR529g7ssklBLYWhQFjezQnUAG8fTClUGt/YpMW3abPi1c3b9MLxvsiqfOaO0+qc03uY/d7ExLtbF8MEyQoMDGIXdurMm14/BQKkqO9Ek/ZduVNOKyBUa/oFTwNYNHEsxwKgz9HfqsbStf8gc4VaePX2PbJWrMP7R/frjtdv3+GnX5bzsTR1oEXvwWjwdW9cveXJ0xeIS9dvha5uQNDoG93jm3u38HdSfIKG7bqEXuvw8ZMQHCLmFb+7afh9ubJnw64Dh/maKR04ehxF8guX/ab166BFo/pcTkqUKS5Wc/D188PQccJbIz6hZSKJM2qASnOMHNRPLQFZPisfrtcBceLseYyfMZfLFPsivYc7lyWS+OCZ9z3MPTUUEw51UlJH/H1tAYI+hm0LTTFnKDBXR+ehRDoNuZDT3wO5lJNO4+AoplURmiEiqgYISdTQnqvyVHDv9UWsvjwe+dKVRJ+yC3Ho/mosuzACvkFeKJu5CbKlLoLaeTqjZPp6ygdC8PjN9Th/PvReBJA3AQcwVFI4Oo1EEl2kkUCSJBECVQRsIXcrzS0vuTeQ/h8+qKWoc3ThEqSw+jT/5LPnzMPCVMQlIPc84wCGr+/cw9QiZTDMKjW+TZNZGAZiC0VZ8CiYH8OvncG4p7cx5NyRUNfVxEzgo1twUDraRK0qFdGiS0+kzlMUjtkLoOug4Zjwv2G8L0umjAh6LO4XGRA0d3CCAgQ+ffYczevWwtOT+1CicAEUzJNL3RsWCpQ4YvJMvFHyqYuWYvOeA+oewS2TqQCErY01WtSrxYaBGhXKIk0qF66n52vK0LHj1ZL4fRSkkNbS/7KHocNK3H3wALv++gMbfluk1iQtjm//J1RJnbV4KdIXKR0mkCAZEG7c9kTGomWwfM3fam3ssFu5dxrzfrW8ZOSmFSJwJEEeH/+bMJmnKeh5orw/xarXR8VGhiCYjy+cUEvh8+rNG7x49SrCJJFElWuvjmPyka4Yf6gDvj/YDvvv/Q0vC54Gkekwhuo0SiIZRUsek07j5CxWhtFI7jpOYsBwj/9DQJAvlp4bjka5e6NFoRGYdawjrj8/hsHll2NU9b/RpvgY9K+4BI3y9UWHUhOQwSkn7nldZONCbEDvjrlnToNhQQGBYhql8r78p+g04h0SSSKJDVIoL5N8myRJDp6HpSSal0VBXHy8P+D9uzdIlSYdsuWw3AlJyvyQrQD8373HRK+nak3UoJHxSv16otnMyWrNp8WpYweRWnk/UqVOA0dHJ7y8dgubBo/AwxOn1SPCYq5x1NdpZdOcStkqlsPns6YgXc4coYJbM0wQGZPAPHcaeZ80az7+3LARNz3vqrWCV9fOhQap05g0ewG+nfyTuiW4fXw/cppZopDOPW7mfOw9dhKe9x9y3Y09m5G/VhMuE3tX/oqa7QzLdlKsg3LNvkKB3DnRvnljtG/WWN0juH33HnJkyxq6TGG6/MXx3stgWKMl83zvX1e3lHZEeR6ZlE4yxVXQU61COexdH7WAejGl/8hxmDvpe3UrdiDPiMhCnh6Lpk9GZ910AT1fdO2NDVt3cJmMKxFBU1a8PnzgZxHw6JZaG5Ypc3/GqImGaSLhQd4fZNTJkTWLWmOeqPxuwtLv0c4Tmd8rSb7QGvgD1zUSnX36j5NWNq6j3NrKDnVytUER94pI7eAqjlEQ+w1eAPqcdBqaYhAcFAR/P194K38779+9RZ78BXkOugbJD+1zkrhBk9fkKTDnWBc0zTcIGVPlwZzjXVHIoxJaFR3FXmvKk+P/a9BzmXO0Gzwcs6N18dHK3rjz+CAvu0vnTiF12nRwcUmt6DSOsLGz42DNVimt5DsiiRWkJ4EkyaF1sqjDxVb30Ll7gcnWQECMfXAdAR+88fjcBbUm8uydOhMfg4M/WQMBkVIRnA/OnMfSFu0xKm1WzKlYCw/CMRBEBU0cF2pcH99cOYnxbx+h25Z1cMtt/D5qglt7hxM71MEbM3QAXr95p9YYqNOqnVoycODYcbUkcEuXNtRA8OzFSyz4bYXScRReFHTuH4cNwLG//2AvAEppU6fC6Y2rcXz9SqycNQW5smXh8r1D23k/xTq4d3gHti9fGMZAQF4O+SvWhF2WvDxKTtw9fZhzjbIlP8Ptu/dRsHIt7gDmLlMVz6+cQYE8udUjgK5ffRnvBoK4IviJJ7q3N6zyYI7CBfLxuv+Bj29bNBBEh6XK8yPIGHTpmsEwY8qI/r3h5XkZ5ZRnY4mUyt/NwB5d2PsjIgOBRBLbHLljsqxtBB2w4I8B2O65HD8d74Wx+1th5on+OPVkl9LpNO8JqMkDEVBXxFfiQMyBAUYGAknsoRkCKLFHqs67kPj4XzAWHOuB8pk+R6EMlbH++nQU9KiIVkVGcudfk/ok0w0d8v8QEOwLOxvD9JC4wsbGhr0ItLgE4vqVa1d/k0QSG0hPAkmSg15ZsrqzYSDAH74+PvB6/w7v3r5BuUpiGbXkyuZvRmP/9DkY/+o+HNXo4BFx9+hxzKtUB732bEFedZm5T5Gts+Zh9eARsFOEu62ybaXk2qx7SyqfucbRtK5I8yaoPWYE3PLm5neTkqZshLedKVMm9QxJA3L5vnJDrGCQwcMDd08dhFvBEvDxFR3y0YP68dSD3sNFdHtaYeT19XNwdnKCn78/nHMW4nrC/8ENVnII2nf+8hVUKF2KtzVad++Lv7dsQ5aMGXDrxAHYqscTz168gJ9fAHJmz8rbl6/fQPEaDbhM0LF+yncQQUHBGDzmB9x9+BB/L1mI5p178PKHGk6ODkon9QqcchTEuGEDMbyfYYnF+CQuPAlM0U85yJY58b5/SeU6JZ8G32/tjJc+T1lOpKChNeoY0g7lf9xJVIfbRIdRq+ea0G0qcJVC5lS5US5zfZTIUB1WKcVqMWKwg+IQkGekt6LTvOU4OiXLivgeGiQ/DJ1SSXjQvdLQ3zNDPeUp8M7nOe6+v4Ci6avD2oq0A2DLtbls7GmYvx+effDE7ttL0ankZFhZ0fOi52r8DLRzjttVD/Xz9kD5HC3oqFh7Vuae++XzZ5T//4dUadLC2TkV7B0cYWNrwwMipjGFJJLoID0JJEkOaiw5QAtb3T+y1Z2sqSnMdumSF02m/YhiLZtjjFsOtSZ83j54xAaC6kP6f9IGAqKh0omlWer0loic/kWPwp834tgCk3xf4Ks/foV7vjzqHvMkB6Xu4v7t6NHhKy4/On8MDtkLhBoIiGnzFyn722LhtIn4c+EcBDy8yQYC4otufTjXOHNBrBJx5/4DNh5UbtIKTjkLch3x5/qNbCAgHj19hjxlDe8uxUPIXLw88pSvhqqfixUWCuY1vv/6IHg2NtYoU6IY/l35G1as22BkICDoN+QuWwXvPS8nmIEgvqAOt5YSM0nlOiWfBh/8w3pShRKNpv2x0ulcf30+xu5vjdH7WmDh6ZG4+uKk0GlChCcBTTtwT288Jc1cR1ESFqEjKvdS0RN5m/4p21zWcuXf8w/3MeNwe0w90hp/nB+DUw//5X13Xp2D59vzaFZkGGyt7XDmyVY0LjgAKZTOtzkDgZ43ga+Ry7UkfUEYQq9LN2gQWbTv1H8mW87cbFhiT4KQYI5LQOeWSGILaSSQJDm0RlIL8CNc84KQv1Bxrk/udPrrd1jb2mJZy/ZqjWVmK52rfHVqoMn0iWrNpw29OYp45lxLkSVfnZoYcf0spvi/QofVy+BRIJ+6J3rQEkZJjZ+nToDPvWvwKKQoQSZQx/yzmg1RqlgRnLt4mVdC0Ni+Z79aEpQpIf5Wp85byDnh7x8QGhtg045dnGs8fvZMLQHrVOMBceSkmC5CoyYbli3msin5KtRAl0HDeXpBr29GqbUGHOztcH7vNp7+IJFIJKb4B/uKgknf0GxnUamKTD8+1K9A0Wfuv7+OPy9Pxdh9bTDhYBf8fm4yHrz1RPoMxkYyaSCIGE0/pNw74C2O3l+PI3f+4nun3+f58gzmnegBL6VTnyN1MWRwyoGrrw7hlfcjLLvwP3T87Ee1w50CLrZu8HDOjpSay4gJdD7698b7GZxtnJDGIb36Hph/XilSiICIUX2e9D36z7i4pGKP2uCgYPauJZ2YDE18PepvlUhigjQSSJIUWsPHllgl8XrCtLKB0kFJnTYt7/sU6PT3H7i0fqO6ZZkPz1+g9RKxvrwEsE+TKtSbQEvhka1caXz/4g6mBr5Bt3/XIV3O7FwfkXA3t9+0LimscGAOezs7PLtsPpYDzT0vU68ppi1YjDR5i6q1QLFChnW+L+3fYdEVUuuop0kVuXm4+nvatF5tntv+Td+eeHXtPB4+foIzFy/D89599YiwfNXic3jfvQYXZ2e1RiKRSIwZVfk3jKi4GN1LTICjjdo2mREBxk08jTirRT3m6hRItSH9hgY9Hnvdw19XFsFWaWv1yI6fZbibrtwfkgmU7r6+gBlH2+OvyxNx/91l9SjB9Zcn8OuZIUhj647hlf5C93JzUDhDNVinsMPhe2uQNXUBpHXMoAYABGrl/Vr9pLHM0UPffenFfhT3qAVbKwd6+uoegfbsKD/3aDdefLgXrVF//TuQImVKEZeAYxLQ0pkUp4vug/QmkMQO0kggSVJQA0mJArRobnnsbqU0lIkNus7ji3/DvGr1cXnjFgQHBHDwwNjALgqdGms7w1zumEDXTr/hzIrV/Jte3orFZQLjibr9+4BWyqdEolafNNzz58W04Hec+h/eBUcT45MlJcEUTVnRo21TToE2kyrUyaeI7zvW/K7WhIV0mQ59B+Pi1Ws4t2crH0+pkHJ/NSaM/EYt0T0B0qQWCjhNWdDTs5MhSGK7ls3UElCvelW1JOgxdCROX7iEel92QNl6n8PZ0VHdYwxF8qdrWTF/plojkUgkYfH1FV4E1iltkN45K4aUn4exVVco6Q+0KjgAtimNO/JhiIy4UNpKai9pFDgkRElBH5HawRBzSOsYRlb2fGrw/eF7KKYYzD7aGQtO9UJQsB86FPsR7Ur+oN7D/7D79nIsOtkHlbK3whDlGTrYOfF9vfb8CC4/34fb7y6ge+nZhvNyd9/yfadj6F+g8l3/3lyAOnm6hXlOfAynj1h78UcsuzASrk5Zo/w8zR1PgS1DAxjylIOoT2WQSCwhAxdKkhRkeeUAP4FBCPD3g7e3Fy8T9ObVS1StVV89KnEw3E4R8ilSwsXDHX7v3vHKBHqsbGxQsv2XqNS3B9JkzsSBCK1sI9ehn5i3OJzdXDHg2F61xjzD7VyV83fH5zMit6oBGV5837zF24cPcWTeYpz9Yw2v16zHXunI2bm44P2jx8hbuwZ67dqk7kkatEvhBFr931YR/BSCyDqlFbKUKI4++7bCzkl0KvXNolam3LQc2cSeL2a2k1rwQktUa94Gh4+fVLcMjBrYF+8/fMD8pcKY4GBnhw93r4YqOy9evcb2vfsx/IdJuHpoF9LpDDJDx43HrMW/wcHeHt7KZ/TQ6gTkXnnl4G6OOUDsO3IMtb8wGBPoO97cuIC0+YqpNaJuycwp6PRl7EXxjy3iI3ChRCKJGi9fvuSBiJQpU3L7oeX6pNUduL8ep5/tgk8QxTCgfZwJ6FjOeYv2cs4ygQc9/kOQfwiCfIMR4BOC0llroE/jsXwMQcfRd0jCwvdQ+RcQ5INpB9vgfcBL1MzdGQ3z9wq9b2Q8ePbuDqYcbY3uJWahcKYqPH2A9gcGB2DM3trc0e9T9mfkcS3Nn4nM/ebvVtLJBxux8doMTKi3TzmvYQlC2ifyj5h1uAMef7iNr4p/jxKZ6vF7E1OePXmExw/vI62iPzq7pIGjkxNsbG1hbW0jgxdKYow0EkiSFDzv6mMIAgMCeC3hD17veVUDW1s7FCpWQj0q4fE8cBgLqjfA9P/CLnkU5OePc6vX4eL6jXh9+w5eKcnUwyBrmVIo1vJz5KpaEa45c8IlgwfX05/r370H49iiJfjx/RPYp3LhekvcOXwM86vURYe1v+OzVs3VWsD75Su8ufcAD06extmVa3D/mHEHL6W1Ndzy5IKrkoq1+Bwl27XmOAh63j9+gh+y5Df7GxMzX5GRQBHgBatVQcflC+Hi5s6R9jVFj9A3iwYhL5QBfdlSnalRwLQuuRkJNCo1bonjZ86pW2J9edM16z+vX4eXs6vZQizNN3/yeLRoVJ9jA5Dq/NOCxZgwcy7e3boYOg2gVsuv8OL1a2xd+RuyZs4UusoCrbhANK5TE06OjlizcQtva7y/fRnuBUsgSPn76tbuyzAeCokJaSSQSBIfT548Ce0whmcgME1BvAzi77j15iy8gkSsFZYuar9TOUr5vyILFPHxX4iSB/+HoIBgBPoEI+BDMPrW+wFl8n3awYYjgyZTg0ICsPbSeJx9thNtC32HElnqwtrKMOjiG/gBPx1ph5rZ26NCjhahq0oQW2/8jH13fkc+13LoXGoaf46eYUTwd6teBFMPtlY6/vXRMH8fNj7Q52k/H6f823ptHvbc/R0N8/VB7TyduZ6IzPfooXPqP+Pj7YUrF84hTTpXpEqdBk6KzLSxsWNDgV6nkUiigzQSSJIM9KpS54rmX5F7la+PNz540dKHb1GoaAk4WHAtTigenbvAI9RR4dmVa7iyeZvSaT+BJxcv463SkTeFOvDDLp1A+kgGzjux9Hes7dpX3TLGJWMGZCpWhI0R+evWRtbSUTO0XFy/CcVaNFW3kga7NvyFDDlzIk0asry7wM7eEdY21qCljTSBqm8WtbI+1ydzdeaMBPp6LU+TJg0cE9l7Gxu06zMQfyvv8bPLp+BawPidslHeXxFkyVj0mDMolP6sKE6fFyshaBzbuh7tew+G533jWAM0deHbSdPULUGWjBn5+EwZ0qs1iRdpJJBIEh/hGQksGQjMpdd+T3HowT+4/PIYAkJ8TYwEH/ExSOls+oeEGgmWDzwgLkCF5AWdR2KA7onGustTcPrRv+hQYiIKeVQKvVd0jH+wDxad6ItU9m74utS00ACEtO/Bu2tYcKI7AkMCMbzyamRIlSv0mYWH9jxIlh9/+A82XpuDsTU3wsHahd8L7dqCPwZh941fsfvuMnxecCiq5BQr8hCx9TyPHNiNdK5uSJ0mLZycXWBr58BLIYqYCvKdkUQfaSSQJBnoVaXORUhwMAID/ODj48NrCb998xqly1fmTl5yxf+DN56cv4h0ObIhTdYsam3UuHvkOM9Xc82dE6kzGS+t9Cmxb8e/SOPqirTpXOFCawsrnXS2ultZGSkPGlpZn2vJdFufImMosFW+183Njc+THDlx9jy+6NobT549V2so3sCP6PXNaHVLUL50SfTv2gnteg9UayxDHgOeJw4gQ9Eyao1g5g9jMHjseC7XqVYF08aNQtGC+Xk7KSCNBBJJ4oL0jefPn3NHi5LeKGDOQKDVEab7TOvvK53TM0/34MyT/SLwXNBHBPkJI4G/VxBWDDFeqlViDMlQLb/6/CDWXP4RXxX7AQU8ynO9Bu3frHTgKajg8CqrYWMlYkgo0hjBIQGYdaQTXvk8hJNtWoyq8Q+sUojBAu15WUJ8/3947fMU0w+3Q6UcX7AXgfJJcYDCx/9CsOfWcuzwXISiHjXRvsSEUC+DiM5vCfpe088e3L0d6RQ9InVaRadxSQVbO3sl2RoNfEgk0UEGLpQkOWgEkgMXKp0sWgKRkta5S67YuzgjV5WK0TYQEDkrledzxIeB4NaN25zev3uv1iQe7O0dQo1NvGSQ8j6xwKf/WPBHzsIf0TG0P7xjaF9SXAYxKpQr+RkenjvGXgJb/liKssp2p9Zh4wFULV82zFQBS/j4+sLdzVXdMkDP9M6pQ/xd21cvT1IGAolEkviggQhzxLTtJ7KnKYjmBfrih+pr8EO1NehUZBTypCnOsQkU1UYSSWiu/4brM/Fl0TFhDAQk32+/Po1D91ejXbHvYZVSTD/g56P8O/VgK5753GWDQbmsnyt6pBh5j+jZaXoC6aLbby6EtdIZr5enZ6iBQPv83TcXsPX2AqSzz4zWxUaFjuxHdP7wMP9ZGkCj1Q1oOi7pNDq9RiKJAdJIIEkyiEZPa/yUBpGMBLQEYkgwLwUjSTzULluX07ZNO9SaxINHhozCQKC8PyxQWajGnTA1Fer67ZgoC0mNBrWq49i/62Fra8NLFZ7fsxVjhw5Aeg93lC9VApeuXFePjBgKJDZ34g+4emg3GwUoDe7VDdmzZFaPkEgkkpjh5+enlgxttaU221y9aZ25Y4RO8xFZU+VDs3zd0b/UZPQq/a26VxIeJLfPPN6Kou5VUdCjolprIDg4EOuuTEGJTA2Q07V46GASyf1n3new4cZPsEphhYCPgcoxdSM92CSe43+4xJ4g21EuazM2FGiQXvra7zF+OTUQrg6ZMbDiEthbi/g6lt6fmODkkor1YPpeitlFSAOBJDaQ0w0kSQY2CoSEcDyCAH9ffPjghXdvXvPKBtXrNlKPihklcpVWS+axsrZC1ZpVMWbSKKQ1WRpPYiB7ajG3fMrcyWjT0TAHLzHg7+uLc2dOIB0F+qE5fE5OPIfPytrayF1Uaxr1TSSVtWS6ra9j44PJPn2dvuzq6go7k/WwP3VMPSw+hfvjr/xme/keSCSJhsePH7M80ORCeFMMLCXC3DZB7T9NNQgOCmK55OX1Du/fvVHqQlC2ovHyrhIDLDuVfxQwcPbhrzGw0jLY2Tgoewwd8JCPQZhztBusUtigb4WFoV4C5F3wwec15pzsjHf+z7nezsoRY2tu5akI+udkDk1uv/rwCLOPd0Q6x2wYVHGp8hlNd/gPPv4flH2dEBDkizG1NvM1aOcM79xRga5BO9fVi+fg4+PNUyhJp3FwcISdvT1PN5ArHEhighx+lSQZROMsrO403YBGg9ltXEmxxZvXb8JNL5+/xN+r/sZnOUpxR3jX1l3qJyVJBVtFePK7o1rdeeqK8m5ZwlSo03Zk6kzRH6M/1pJL66cMGQX06VNAGggkksQD6RXhtevh7dMT3jGk0yh9SqHTKEnTZ2ysI7cU8ieNct8O3fkL1XN1DDUQ8L1WEhkQdtz6FV6BL9H+s/GhBgK632SgX3CmF/xDfDGowgq42LujaIYaERoIhP6pDgTgI5aeH4aQ/4LRpsho5TOGwQW6jqVnB8Mn2At9yy+OEwMBoT+XM3sSKO8O6TNKLn6neq3qNUsk0UEaCSRJC7W9o84dN4RKg+iSKrWojEVGjx+Jf/asN0rfTRmLBk0bIE3aNOpRQLe2PTFqkHEQNkniRxgH1OkG/FJpKeqYE/xUZ0kh0Oq1XO/SKpFIJJKEx9fXVy0J9O15RG27KeF9lgzU1I/TvMs+hnyEo4uLuldiCt0jSoEh/jjx6G8UTF+R75+2D/99hJfvKxy+vxbNC36DdE4Z+Z7z55R/M4+0x0ufB6iVoxMyuORAcLA/cqctJU5gAT6vCp3j11OD8cr7AVoV+RaZ0uQ18kDccXMxHnldR+tCo+DunC203vS5xwT99RD2Dg7KexPMq2Tw71TugUQSG0gjgSRJwc280gBSG0lCNURJLqkMnfbYIne+XChR+jOj1LnX11i4Yj4u3DuL269uwNFJLF238rdVePniJZcliR9WGMh7IER4EQihKpKeyAj1iI6h/eEdE5nvkEgkEkn8ovfw0rfTMW3zTaFjWadR/mnGa4pQr8dUNn3q0O196/cUjQoMgotd2jD3e/3VKfBwzIY8rqVCZXtAsC+WnRmBF973UCJjXVTJ2ZY9AWg5ylQ2llcYMtz7/3g5w0Oeq3D91XFUVT5fMnM9pV4YIGgU//yj3dhx6xc0LTAQxTLV5OskovI+RAdbOzu+Bi0Qs/I/zqWxQBJTpJFAkmQgIco5tYGgxlA0iGTFjW9sbGxw7clldQtoWKWJWpIkBYQwFUl9rRTiTpCHpyTQPulNIJFIJIkHbRqjvu02145TnZb0mDvWFCF/1E4dGa7ZaE0DH8ZGgsic61OCvC9uvTqFEplrKVuGe0M6onfAO1x4fgBfl54CB1sX5d4Br30eYebRDrj28hBPT6ClCK2tbGCdwhZONqnhHfRWPYMx3OFW84BgP2y+Ohsbb85CjVwd0Lhgf95H0Pc+976DlZfHoFy2ZqiUozVNflD2RM1gFFlMz2lnZ88eKBSEWXikKJXqtUskMUEaCSRJByFLuSAEqmgUnRLQNa9UuZKcv3j2gnNJ4ocErBCmpJAJj5SIBKomlPXC2Zzwpzpz9YR+n+kx3t7eakkikUgkCQmtnkJYassJfXseGSwdSx1Mkj5sMFBKQh7xLokFqAP+/MNddUvjPwSHBOHX04NQPXtrpLJzV7YDcfLBv5h19Gu883uOmjk7oVGBPvx5eh4prayRz70izj7bTndeSaQTGCd6Hk/e3cL84z1x/NEG1M7ZGY0L9ONzaPj4v8WikwPgYpMWLQoNU2vDf39ignZtGg6OTjzwIeIQqO8Qf3XcfL/k00EaCSRJgtAGkXL6j3OlMVS3E4rsObOrJUlSgoxMLGhJmNI2/199r6JJZBUC7Tj98YGBgWpJIpFIJAkJxSMwbc/17bbpPktEfJy6n9UZg0xydJYxCcKDbmtAiA+7+Ittuo8pcPf1RXi+u4DGBQfiudddpePeD+uuTERgiB9aFRqN+vl78vEatORhUY+quPryCJ68u6OcwfC86Fk8eXcTf10ajzknuuB9wEt0Kj4VDQr0MjqOWH91OvyDP6BPhcWwtrLlusi+I9HB3DtI743y9rBHAW/HQJeRSDSkkUCSpKBmjxs/TaD+JxrGhOLxw8dqSZLUIBkb+u6o71J0MRXYmhA3J8z16Pdr7q0SiUQiSThMPbu0Njq8tpwwt19fZ+48pMewVySpNWS8VpLpsnWyw2cMDQ6ld8qJjUrnPORjMN8f/0AfbLo+Hdlc8mP+sR6YdbQj7ry9gPzu5TC86hqUzFpfue+iy6Pdf/pcXrcyyOCcE/NOdcXEfS0x7WBbTDnQCt/taYBZx7/GicdbUDVbG4youhYFMlSgT/NnCfr8Ac8/cfH5brQt+h3SOWRiA4K59yDOoVeE3hPdV7N+THUSSTSRRgJJkoMaPf5HuepelVCcOHKS8zLlS3MeVWgZRS2VyV9erY08fb/uj5xp8xidJ3uaXPi8Vgv1iOjx7u370PPR+RtVbSpc2GKRW9dvoWi24pwiQ1SOjQh6fwxBC+l3mX+HLAl7fX1kFAI6JrzP0LaMSyCRSCQJi75TZdpum8P0mIiO16M/VhsJNieJonLOT4GUyv0olaUhzjzejumH22PluTGYd6Ibnvp44on3Hbz1f4q6eXpieJVV6FxqOtycsrLXgB7tudlY2aN76VnwcMyBdwFP8Ew5xwvf+6QhoHy25hha6Q80KtQPDtYuYc5x9cUR/HtrAcpmaYLimWsl6HPid0d5d7UpB8qG2CGRxABpJJAkSaj9E01gwjWEeT0KqCVg2bqlain6UFwD6pTPmjxHrQkfOnbLhn/Ddt6VW3L+9Hne/+rlK7Uy+tD5L1+4zMaCWZNnq7Uxh87r9f4Dp8gQlWMjQlMESaTH5xukVyJMFYr379+rJYlEIpEkBNrUL9P22bTt1pKGpbIlDAZqFfoI1SmdU0lEpEBaxwwYXGEFsrrkx83XpzlwYDGP6qiVqyMGV1yF2vm+RnrnXNyx156H6TMjKPB1OqdMGFBhCQaUXYrupWajV+l5GFZhFVoWGY5MqfLxcfrP0lPyDfTCxmszkMbOHU3yDeIBK+UI3h/X6A1ZGuJ9onrlDTKzXyKJDtJIIEkyGASqaAi5ZCjGKu/fvedlDfXp0YPHWL9qA/JnKMQd8MAAoUyMnTwGzi7OXI4q99/fCU0Figijw8xJs7BmxVouW6Jb2x6ck9C6/PCC0XmuPb0CG1sb3l8qT1nOo0qatKmNzpk6tYi2PHPSbIwaNJrLyQYTgWqqRGho9fr9psfStrnj9Jh+Xr9tTvhLJBKJJH54/fq1xTbatL0OD9NzRAwtpSdKXu/eiYIkDPp76eqSEW1LfI+aOTsonflC6FR6KhoX6I/UjmlZluqfl7lnQHWazKXVDjKlzY987uWQ2600UjmlY91S/3m9fF5/dSre+D1Gq6KjYG/rxPu1FNeYXoueuP92yaeENBJIkjy+PrEfGX5wz2EonbecUapUtAoG9xoKfz9/PobmDf6x4Xd07d2Zt2PKjiNbUb8JrbsLDO/3P84tsWvrbs5/XbUYLqmMgxw5Ojrg+tMrSkc/DW69vK7WxoyLD87js1LC1X/lb6vw8P5DLidF4qojrlcOtLKmNGhJQ18mtG0tqrZEIpFI4heSDXr5YNpORxVzn4/pOeMb7Z7oU1xi7vu0pGG4hynw8b8Q7Lq7DM0KitF8rlW9ByJzr7VjKLdKaRWa9OfQn4eu4/aLM7jwdDea5B2APG6lwxwTH+i/z9fHRy1JJLGLNBJIkgxa0BmlpCZBYFDsR4ZPlToV3DzcQpO+Qf6yfSvsOLoVd97cQpWaldXa2GHRHz+rJWDeT/PVkmXcPFzVkjHW1ta4cO8sbG1FpN3YYOPeDWoJaFiliVpK2kRGrlsS/vr6yCoI4X2Gtl+9ivn0EIlEIpFEneDgYLVkvn3WQ9v6pNVFFtNjaVOr8npvft3+qKLvWOsRgRKNO956tHrK9b9Ru+aIPqehP4+Gpc8S+n2m30mYO//ZR9vg4ZgN2dMU4akDpteo/4zp56OC9lk6/7Lzw5HGPj3KZf88wUbu9b8lOFgOLkjiBmkkkCRNlJaZGmeSB+/evBZ1scisxdNx5tbJ0HTk8iF1D+Do7IQChQ3xCGKbeo3rcv7H0pWch0fPdn3iNSr+lv0bOfd678V5UsRIaVDeIr0SEh/ov4/K+m26tpgoMhKJRCKJHtpUg/DaaNNtDa3O3D7C/Gd0Kjg1+3xMCryPBSOBJktOnjyFbdt2hKa9e/bj0SPLqzJp8ocMCZ6ed7B+/T9YvnwFVv25GqdPn+F9hCU5dfuWJ7Zs2YodO3byb6bz0HTNf//dpnz/dvj4+Jj9rFZH+fHjJ7Fq1Vos/32F8v0bcPXqNaPPUJlS8H+B2Ht3JarlaIuUKa3w9MlT/Kt8N33Xw4cP+btpOUvapushXYnqogt956Wn++EX4oVmBYfBztpJqY1/HYLQf6efn1iykxLdpfi/GklyRRoJJEkSim7LjXPKlHj39o2ojEMyZ8nE7vvEbwuXhcYjiAs69/qa86ePn3FujvW7/uL82dNnyJUuL77+ogtOHhUrLcQlRT4ropaUa1ht8CxIWpiOjlAzaCxWqd4c5upN67RtcW6RTLH0GUIuhSiRSCTxj2nbG147HR764yx9xvSYFCmVpP7zem8ck0DfQY4qd+/excWLF3H7tidu3bqFk6eVDvjqNXj16rXF81L99evX8fff63Hv3n3YO9jj8ZMn3Ml//vxFuJ/LkDEDd9DPnb+gdPZP8G/bvnMXLl66hLdv38HJiTrW5qFjFy5cjAMHDuDFy+ckqpVrvo3Nm7fg2LHjfIz23f8p/248O4E3fo+Qx62UUv8R773e4+Lly7ispG3bd3AQyoCAAFxSvvvq1asWrzsi6HOUfIO8sPLiWGRPXRj5PcpZfLZxjenv8PX25vdGuYPKNZE3haLTJNC1SZIX0kggSXKQYYCEBwlV0SjGT2N47s5ptQTULF1bLYXPCaXjTkEOo5LaNP5K/bRlSpUthRXrl6tbwL5d+9GqQRv+PK268OO3E9U9ltG+78Ceg2pNxOjv9dmT59RS0oLm/bMqpvwW+qcRlffI0rFavel+/i41aVg65vlzRTmSSCQSSbyhH2E2basJ0+2IMHe8pbrQpOg0KZUUHIuxabTvbNasKfr27Y0smbNQLxM3b940ez0E1V+7doPULBQqVABffNESzZs3V/IWcHc3nn6ph+qdnBxRt25tXtLx6NFjePbsGZ4rycHeHnXq1Aq3o/7gwQN4eXmxUaLdV23RsWN7lC2ndMYVne/Y8RNGRhy6gv33VyC/ewU42qZRvlt0Z6ievArevH6Lu3fvcY2mK8YE+m1nHm5HUIgf2hYeB6uUIji0pXsRl5h+p2ZUEoYmA0aeKhJJNJBvkCRJQY0jtY8kNKhMc9AoxQf0Pd+MGcrlhw8eYc/2PVwOD3s7O7UEFC9ZHMVLRS2FR9VaVXjlgRPXjqJZ68/VWrCXw+K5v7KHwZs3kfCyiJ5xPUZuewnJXc9b5IqilITywAKXha5aNkNk6i0dY4rpZyL7OYlEIpHEDU+fPuXctD02baO1bdOk7YsaQvganUvRMwL8/LheI+rnDQvFKaJgyymthL4Ukd7k6pqOO5wXLlzEhvX/wNnFCQUKFIiUvpUtWzbY2duzQX7Tpn+5c1/8s+JwcxMGBku/5/KVa3yN2ZXPu7qKeEuFCxVgXYM8ArSYEWRoCFQ66/feXkRx95ps9NCgc2fPno3PQ54MfI+jqeMQwqjxH3wCPmDPnSWwSWkHj9S5SFsQByQApoYW7w9eqoFAvD+Edn2x8e5IPl3ip3clkcQQraHT2jshaISBgKYehGedjk36Du2jloAuX3ZXS5YpVrKYWgL+2fM3Nu3dEKUUGTJkyoDZv8xkg8Hdt7fRoWs7rifBXCJnaS6Hx+kThnmGEaG/z9VqV1FLSYsXT5+wQKURG/EeaeI0+kRVEJser12HhlzlQCKRSOIPkm3m2mU9ptt6tH36Y8zVmULSh3ZrbuKk0/gHiBWUNGKi39AnSd4tXfobJvw4CY8ePeLzlSpVMtzzVqlSGZUrV+LP37x5C8t+W46JE6cgMBKyiTrorVq15E79e693cHR0QsUK5dW95qF75Ovjy2UHBwfOCTqXdv+066Xtp+/vKj0Ya+R2L8V1emhqqIeHO548fYorV67FxEZAD4g/f/rxZnwIeoseJecaXUdCYPq9b16/ZOOAGPSI2AAkkUQW+SZJkgxaw0i5Jky5nNIq3uZx0/dtO/yvugWMGDBSLZlH35j/s1YE/YtL6J5MmDEeR3WBFu/cVoSpGdzc3TifM3Uu55HhxtUbaokCLIrlGqOLq/r9BLkGhse2jdvVUsx5qwhUayt1VIWWOlIEq/KglD3GqoT+2enR6iOz31LS79ej1ckpBxKJRBI/0Nx103ZZ2yZMt2OKdi42DFCHTtnmAQ/SaVivMVbNY+O7S5Qowe7+jRs1xLBhQ2BjY2P2vFodXUvp0qUxbOgQDBrUH1mzZoOtrQ22b9vJ+81h+F0pkCljRqRNmw4fQ/5D7do1Q1dasvRbqOOdIYM7l0kfoG1K/v4BPHWBPkYym6D6Iw/WorBHRaSyDzv94WPIRzRoUB821ta4eOki59FGUQuUp4+br08im0th5PIoIZ6Thd+RICj3Q+gz9A6RUUWp4//FyDwikUgjgSRpQY21sLgrL69VSlhxo5gyVufwRUShogWRPmN6Lq9evgavX4a/usJnpT/jfHBPMVUhIu5a6NSbQoLQEpmzZlZLwMvnL9SSMVPnTVZLwIWzF9VS+NSr2JDz1GlTcx4T3NwNyzdeuXhZLZln/KgJainmCCVMeY+0XJeig/5zWjkq54rJd0skEokkZmhLz5q2w6Zts7ZtmkwxVxcepMNoOes0im6jjVbHFO1K8ufPhzJKp5+mDGidbXPXqX3vsWMnsGjxL9i7dx98ff2QOnUqrndycgj32vTnNJQj91uKFy/OXnSPnzzGmTPn8OLFC+zff4CnSri7uXNO3x3yMRjXXx5ByfQNzJ9a+V43N1dkypQR3h+8ERxiWNoyuqSxdUedPF34+2Pr2cQWmi6TknVj5Z4riXJTY5NEElXkGyRJWpDMURJZS6lBTKlaT69dviD2xxO7jhtGtssXrqSWzLNxz3q1BNStqAi1cHj+9Dmql6qFAhkKw8fbR601hmIOlMhVGg2qNFJrwkLL/mhkyZZVLRlTq37N0M5+0xrN8OHDBy5bon4lw/dtPbhZLcUMaxth4e/cuhvn5ti1bQ8eP3qibsUctrYr740wMOkEKxugNKUmLOHtiypCgBufT19HOQVwkkgkEkncYi6+jmn7HB7hHatv0/Vo22KlJqHTUJ2QTVaKLmC8TGF0O6Yhym8LDg7Bx//Eb7R0PXrou7IpekNIcDBOnT6NX35dgvMXLvC1VaxYMdzP6qHpBrSG/8ePkbt2Z2dnlC8vpiXs3LkTS39bjvv378POzg7Nmzfj76VVDYI++sPvox8Kpa9sdC3CgKD81pAQlvNVq1bhZ0ueptH2NlVPXz9/LxTOWJW/L7K/Pz7w8f6g6jTWSGGlDXzIrp0kdpBvkiTJoDV+ihjlMjeM3DimxN3bBjf4+CB1mtT4skNrLlOnfevGbVy2xOI/F3J+48oNFMpcFNeV3JRJ46agbIEKXLa2sYKTs/mlgv75ayPevH7D5yiVtyxemHgK+Pn5oXxBYbigEYPMWTNx2RxHLhlWNiiSpThWLFmpbhl49OARSuYpg2uXr/F2937dkCVbFi7HlJkLf+I8KDAIrRu2CaMILfn5N3Rr0x0uqVzUmphDCpg21UBzzbMkVKOiDJg7VryzYZOG6TahbUdktJFIJBJJzCBjrL4dttQmm9aZYnqMpePDHEP/qYZqbdCD0sN7kfMoDA86J8UWaPVFC2TKkIG3tRQetD9z5kzo0rUz6tapjQpKx52mKfTt0wsODvbqUeFDv6lx44b48stWHMgwstSoUQ2dO3dCHeV7K1WswMaB3r17ciBFgoz6If8FI5NLPtjY2LLRQCNLlizKb22JUqVL8nbWrFnRpu2XHB+hWbPP+b5G9NvDoJ7exV58f0JDOpJeT3r7+pWq0yjvjXJvxG80GJ+i/HslEh0plJctciY+iSSBERbhYO5QBgT4wVvpRL1/+4YbyTdvXuLzVu3VI6MPLQlILF3zC2rVr8Xl8MiZNk/oKAQFDgyP3dv2oKvS4Y0ImiqgjylgjpmTZmHW5DnqlmVo5QMKbBge5I5XMncZjh4cEeN/+h4du3dQtyyj3ccpcyejTUdhTLFEi7pf4MyJs+qWIK1rWuW5ijgF5GJ47ell5HUvwNsR3efwuHntEu7evqmc311JrkiVKg2cnJxhY2enCFlrs0qEvok0V6bctGxuW5/onYmonsqZMmXia5JIJBJJ7EOB/KjNp6S1/5HdJvTbpvXh5QS180KnCYS/ny8+eHnh3bvXiux7rdQFoG7jFuqR4lj9ZyOCjtfQyvT5yJxD+y6SQdpn9OeICO1Y/TVonwvv8/rPad+rXYMebVt/TabfaXoMQc9PO3dy4fC+nfDz9UU6N0WnSecKF0WncXB0hC3pNIruRAYEiSS6SO1TkqRgi7sqqKnBJy+ClNZiRDghWPSH8BAgKhYJP9p/7Qa1cOfNLbRu30qtMcbB0QGb92+M0EBADB45COfvnkG5yuXUGmMqVK3AHeuIDASEs4szbr64xoYRS7Rs2wI3nl+NlIEgqqzfuQ6T50xUtwSagWDwyIHwfH2Tgx5p8yhfvRTzR6PD9SuX+DxkENA8CkRE4MgpT5aO0ddH5lzaMabH6esof60oixKJRCKJfagDqqFvi/XtcHhEdFzkzqGo4Xwe0mfEVAOSS/opg0RkzqVHuzZKrCupelNk0I7Tf0Y7V2TQjtW+VztPRJ/Xf047Vv9ZrY46+qadfW2/6fdp25S045ITL549VQMxW4d6omi/nf5JJDFBehJIkgz0qtK8MgpSGBjoDx8fH3i9e4u3b17h7auXqFyzHlxSxTygXnxB8/XIK4IgA0FM8Pf3x38f/2OjCc3fiyl+vmKdZhtbGx7Jjy/o+dL0Deq429tHzq0xKmxY/TvSpE2HtK5ubHV3dknNVncbNkJYm1UgTJtIbTu83DSZ1us9BszV6cvkQimRSCSS2OXly5ehKxtQMupghVNnLhHmts3letiTgHSaAH/2jvR6/xbv3rzGa0WnqdekZeiqACQLzH1e8ulA7wChfw/+WbOC9Zl0Skqd1hUuLqlgZ+8gPAloEES+M5IYID0JJEkKavCoA8lzr5RE87B4VFjpyB7cHXvL5MUH1Pkm40BMDQQEdajpPLFhICC064pPAwFBQo2+Ny4MBAQZUdgFT0kU6IfeH+WlUveax5KQ1erDE8L8vprZb6lOq9eXTUeUJBKJRBJzwptip2+DNbQ603rCUn1EiHgEwhChebmRbCLZ++Cup3qUOL/k08b0HSNjkqbPcCLPWgtLOksk0UEaCSRJBq1xZMu+kkiIWlvb8Hq/lAcE+PN+icQc9zxvwtqK3hdbXjeZ3h92z9MpaZHB0nH6eipHdD7tGNNjTctv3rxRtyQSiUQSG3h7e3Oub4P1SU9k6/Ro+ywdo/88r7KjTjMgfcbGRsinOyYBmbWRZImEuHzhrKLLCJ2G3pfQKQf8bsnunSTmyLdIkqQwCF4xx4ysp2QgsFYEq5W1DNAiscyVi+d4yUUWpso7I9xIyeBkUNYsKXRRwdw5qE6fzKHfZ3ocTU2RSCQSSezw7t07i20xobXB4R1DmO6P6HhT+DtozSZFHrGhgHQa6vQpyeeDXAZXYpmnjx+K98XKivVgsVqT0GmIqL6LEokp0kggSXKIRlA1EvBUAyu2plLwllvXrqhHSSTGUARgEqRWbFASVndW0CIhSC0do9Wb5hq0be6zWr25/fptbf/btyKQo0QikUhiBsUA0NDaWNNkDkv7LR2vJ7xjRDBmg06jdfrIs+DdW4MnWWS+R/JpEBQUyAMePECm6TSKLqy9n/JdkcQG0kggSVJww6f8J9zzSKCS5V00ktRYXr18Xj1SIjHw9s1r4UWgvCNiegq55QmlLK6EalTOZ/r9pp+lubPS1VQikUhiDq0aY9rmmkM7xtyx4W2b7jMlzLH0H+kzSidP02lIVlG6dsmg00gZING4f9eTdRoxPYUMSta8MgYPoinvVETvoEQSGaSRQJLkUJo/0QjyHD7RSNrainlZIdItW2KGsyeP8sgMrWIQaiRQR28oRZXoCGBNcIf3Wf1+0+M/fPjAuUQikUiiB60cYzp9K7x2NzxMj4lo2xLKt/E8csN0A9Hxo/Tw/l31KHE+aSj4NDF97qeOHQrVaSjXBj40rxSJJDaQb5IkSUFCUkvsTaA0ijTNgObv2djacUN5U045kJjw+sVz2NI7QnM9yfNEs7orApVHcZT3KSIsHaPV63P9sabbhFZnmjT0ZYK2vbzk/FSJRCKJCRSLQCOidteU/7N3FgCSFNf/f7s763ruwiGHEzQQIAESQoi7uyv5/SK/JP8YcQGSEBKCBIckOMHd3e3ww45zXd+Znd371/dV1UxvX4+t3c7M93MUJV3dMzvdXfXq1atX4fog1zkgWx1/TQS1jjT9kjqjw+BP5Zoa6epKK4jz+TxSeoTvO54RL9NYS4IqVTLZ3Q34nJDRgUoCUnTYDtVqS9EwWq277UwRnnzsIVeTEJEVry1LCVzYcxrPC54b69fCPEvoUQOMZucada1s17fPtj0eTHv6+riDByGEDAfMxmJL2XDbmikfDp6ovMeng2VBMpXrLDBkGiw5gEzjFAUYAD5w9+2uFpcclCPhe/7gvXfqcxFzzwdkGnVaqDKNeY5CMg0hw4VKAlKUoKO1DSIc/KTXZUFZMDgw4GoRIvKQ61Bramu1M/WWBNYT8JYCYL7kOid8PPg5Ph0sCxIsC9Zbt26dKyWEEFII4SVbvl31hPO5CJ87XOznWlNxL9Ogr6qpqdW+a82qla7myD6HFCfhew4H3VAg4fmwkx7eaaEd0vEZIaMFlQSk6LAdaoVUmQ5VLQmgJDCNZW1dnQYMBu+67UZXm5Qz0MD39vboM6HPhte86/o9q3mP6lAzdbK5yjNdK9N5Hl8nWDec9wxQCUYIIQWDJVvhdjVbPlMIEs6HyXUcaB3zn5dpqk3/hL6q1vRbNbVGrjHx+vVrXW1SToStCND/Q57R58PINJB9vUxTlfJJkPuZIyQfqCQgRQkaQd3fvtI6+vFWBNCsovFc9nLa2Q8pX+CwUK0IUksN4JPAKgiilhoUSqbOOFu5P+bTUXXD5cG6K1ascKWEEELyATvEBAm3sSCcz0Smer481/EozLdJyzTws2T6K68owKzxNZdd5GqSciL8zFzyr7OsFUEtFAT2GfGWkVxqQEYbKglI0QLTKrsVYnrJQU0tOlU7Y/zSC8+6mqRceWbJE+ZZsLMx3jxvSIdqOuBsglsUuQTA4PF80gD5YPCE8wB5eOgmhBCSH2vWrEm1p1FtaqaycLknWJ6pTr6kP8vINCaG6XjKJ4Gb+Kg1ss3gIK3Iyo0tLAnMM4BJDy/nWmfMMVUupZ+jkT2PhHioJCBFiW8IMdBTj8CmkVST8tp6a4plwr133Opqk3LkpaXP6yyMLjOos4IWTDl17Z55ZswDlLUzHWlHGzy/0GuF6yPvA1i+fLnGhBBCsgMrglxtKogqA8Hy4LFwvTC5jgfx17YyDSY+oCRwyygh15j0+Wf/09WmA8NyAPc4+Axdf+VlVmHkltVWV9sdvbxlpKlc0DNHSC6oJCBFS7pTNR1qFSwJYIKFTrVetaww11u7ZpWrTcqNO2++PqUkwDPhrQmwxZRfajAaHWqua4SP++c2WwjXC+Lz9E1ACCG5gRUByNamhsuyEazr0+E4TD7XRx2/5CAGawLMGKcUBXVDruHTVBaULrjHwfu7zsizXp7xigLruDC91CCf54yQfKGSgBQ1ap5XhQCnLXD2YzpU05naTrVWNa+k/IA3aNuZpp8FPBtQJlXocoOxce7jr5np2vl+Zrge8j74/MqVaY/XhBBCtqS3t1fjXG0qCJaFQ5iosiC5jnuC9exnVToHhn4JZbAfq5NL/nW2q01KGa8c8M/HbTdeayfB3POg8kzMyr12qQEdFpLRh0oCUrTYDjW95CBWjV0OAtYEphGtNmWbNm5wZ5By4ZrLL1LFgO1Q66XaxDDfTDkszLNDzVQn3844WC/qHJRFhahjHp+GEEFrAkIIyQy2jfVtZlR7CqLKwuRbZ6TgGpj4qDB9Ffos9bOkSgK7lDKe6HM1LaPxmWTiEb6vy15+UWWauvq0FQEsTXQJpZv04LNARhsqCUhRYxtGa03gNe/akJpGFI0ptK2XX/QvV5uUA8uXvWKVAyZoh2qeBzj6gRIJzwg61dHuUHNdK3jcf3a2c6KOBc/zYfXq1e4oIYSQIF1dXS6VuQ3OVh485gmW+XRUvSCZjofLkbcB1gR256agb4K6WtufXfLvtDUBlMU+kNIheD9vue6qlKJIg1MQQKaBFYEqldyzQ8hoQiUBKWp8w2gd0lXrFncwz6szDWldfYPUm4DB4vJXX3FnkFLnpmuuUOWADeb+w5IAHap5PqyCYHTM8jJdw5eHYxB1DsrCIVs58HlYEiQSCVdKCCHEs3HjxiFtZzANfD5cHiTqWKa6nlzHs+E/Dw52sTwOEx2QZ+obGqQOwaT7+nqkp6d7SP2RfCaZePj7mUwmZflrr+jEF+TZerUkSMs0sVGUaQgJQyUBKXpsB2nX8WGNFry/whTLm2Uh3HTtFa42KWVuuf5qvd91akUABYG5/1h2UlMtuu3hMDTu+dbNVS98PNv38MdynYM0rQkIIWQoHR0dGvs207eb4XyQ4LHw8XCZT4fjMJnKM4H6Npi+Sic/YuqcLmUZh/7NDBIvO/8cd4aF1gTFT9T9u/jfZ9t7b+55XYN1wAzFEeTc4co0hOQLlQSk6PENJBpLv3WQmpubzlS172hcTed69aUXujNIKTI4OCivvrRUNe6Ycak3HSqeA/ipsNsEoTMdH427/4xwDJCO+g6+PHwsWO6PBdOgp6fHpQghhLS3tw9pI0FUPhjCRJVH1QuS67gnWz3/uVWmz4L1G5bLqYWkkWMg00C2QV/2zJLH3RnR35UUF+H7t3bNaknE+6xMU29lWbvUoFqVR6NpGUlIFFQSkJLAdpDWNwG07lh2oMsNGhpTioL169dIvG+o0x9SOvznrFP1XqtJnrnvtXUNKlhZ5z4j80WQ6Zxwea5rR9X3IUimchAs83XWr1/vSgghpLzZtGmTxr59zBTCZCsP4vPheLTA9RDUKbPpu7D2HINDmJlbmaZRFQb33nnrFs5raU1Q3Pj7h/iKi/+tywu8HIv772UaWhGQ8YBKAlIS+IYSA0E0nuoRGEsO1IqgQTtUpC845zR3Biklnn/2KbUkQIeaut8mwJLA7iMcM8/H1tG4Z/rMfL+Lf7YzBU9nZ6dLEUJIeYJ+AG1hsG0EUflw8GQry0b4eKb6ua4D7OfBkgDLKKt1YGjXpbtBI2ITrrj4P+4MSz7XJhMXf/9uuf4qlVlTMg0mu0waSw3gf4tWBGQ8oJKAlAzpTtUuOVCPwKZRbQho3nHsnttvdmeQUuGOm68399ea5Kk1gelcgwqCsdS4Z7pmuNzno76HL8sUwgTLfB3MnnEWiRBSzqxZs0Zj3y76EC7Ll3Dd4LXGEv897RbPRqYxfVlNTZ3UYOJDlQUYNDZIZ/tGWbN6pZ4TbP/ZFxQviXhcXn35RasgcFYEdqmBl2loRUDGByoJSMmQ6lRN44n98LFuSz0DQ1HQ2GhCkza2zz79ZMozMCl+/nXGSSowNSDofW6UWnOfrfdfpyAYhX2E8z23kM/I9zv5esH6UWVr167VmBBCyg2Y3vf396faQ0+wjQQ+ny0ECeeDZDqW7Zx8sd/FTnzoFs811TpYVFnGBPR5mGG+8pLz9W/3n0kFQfHg71Xwnp196t9UpoG8ikkuBEx46dLJcfavRMobKglIyWA7VBPMgNB2ql5JgIbWzTAjmDzWr5Pi57GH7pekEQpTJpjamdptL3VHA1gRQEGAf2PYoWa6ti8PxyB8DvLZQpBMZfF4XM1tCSGk3FixYoXGvn0Mt5PhfDaizvVEXaOQ6+YL6mpwEx+wkIRXe6xNV5kGSnEoCkz+zJP+6s5Kn0eKB3+/zjvjZKsggEyD2NxnXTppZFm1IoAvglGY9CAkH6gkICWFmuap5j2mGlfrmwDe7hulqanZdKxN2rnCX8F/L/yXO4sUI52dHfLQfXfprApCYxNi5+DHdKjVRqCKxayPCt+pjpR8rxFVL1gWTudzXV8vWD9chrB8+XI9Rggh5UIikdAYbaCPRxI8mdIgnPdkKh8OXqZBX4a16Nitx5uha99n5JpG0++h/P67b3dnpaFVwcQE9wUh+Ky8tPR56Y/HVY5Rmaa5RdOY6MK23lASwYmll2kIGWv4lJGSA40uQgzWBNC818Lhj3Vk5xtfaGg3bVgvTz+R3kKIFA+YLf/3GadY64HAfdXOtLpmqBWBex7GmkyfES4P5sPpfENU/SAwuSWEkHJh9erVGdvDqLJcBOtnSnvyvXah38GD82BeDpkmFqtRC0nIMNrvOQs6bPn75GMPb7GUcrifScaOsHIAJBJxufnaK809tdYDDZj0UCuCxpSCoCpGZ4VkfKGSgJQctkM1ocouO8CMsl12YDpU0/A2qubd+ie4+46bZOPGDe5MUgyggz3t73/WDlSFJNxPE6AggNUIOlQoCHDvx6JDzfd6UfWCZZnS+YD64XN8GcKqVatcKSGElDZQEHiC7aAPnqhjUcGTKQ3CeU+m8pGAayJgLToGiurEELs3qaIgLdOgTzzvtJNkIJl0Z6ahRcHEwT8jPsakx1knww+BXTbZ0GjvJ6xF4KTSb+M8npMehAAqCUhJ4k301DeBmujB4U+dNsBqlq7KAhNM/qJzT99ir2Eycbny0gvUKWV9Y4OaWUJAsjMpjbqMRDXu5r5jDafvVMeLTJ8VLg/mw+l8gifbMe/lmxBCShX03fDFEm7/QLBdDB/LRrBuprSnkOuOBHyOd2LofRNYJYGVaRrNwBJWBegTzzzlb+6sNOP1PUlmgoqaYPrc006y8inupSp97NJJWMBily4snVWZhssMyDjDp42ULKlOVTXvtap5h4me+idobkk1xNDE//Nvx7mzyETm3jtulbWrVup9a4K2vcncR3P/1A+BOitMd6j2/k9swSj4/Qr5rv5v8yGIL+vr66PyixBS0sBZYbAtDIYwUXXCwZMpDcJ5T6ZykO1YPuB8DWaQiP4Ns8vwveMV5I3N1qIOfSOU6OedfpI7k0wUgs+AT8M31uBAUieumqAg0PtorQhq1YoAvpWwo0FxyDSktKCSgJQsvkFFp4q1fOhUdS2fM1PHABNmXeoluL5BTvnrse5MMhF54dmn5YlHHzL3zWvbbWcK7TvuH3xPwGrEKgjG1oIg32sH6/l0OAaZ6mUKYaKOI1650u6fTQghpUZ7e7vGvs3zBNvCYMiHYL1c5+R7zdFC/w7zz2/zHIOiAJMfZkCpVgTq6A6THw3qyPGygHNmLjfYukT9/jdec4WsW7Na5RjIoVamsZaRdbX1ai2Slmnyf4YJGS2oJCAljV924DtVeACGCRf2GG4yDXNzS7M0NdsASwOsCyMTj+WvvSo3X3+V6UCdgqClRTXu6oTSdKi4d9jyEsqg0dzNYDgU+rnB+j6d6xo4HhU8Pg/BZNOmTa6UEEJKA6zj9koCENUOgmB5thAkmPfpcFwIwzknClzH9m1+KWVMredgqo7+EDINrCSxkxNkmo3r1sr1V/03da4H/QKVBuOD/53x+wd/8ztuuVFeXvq8KggQmnHfjDyqDpjr7KQHnFRCpsH93poyDSlfqCQgJQ8a1nSnWm3X8jlFgWpusfTAKQ02bx6Qc08/2Z1JJgJrVq2UKy8+33SeaQsCCEHeikC3O6xGhwqTPNuRjkdnmu9nBOv5dDgG4eshn08IElXe0dFBgZAQUlJkW2YQDEEylYNweVSdIOHjueqPFvgcnfyorHI7OMXULF1lmgYspbQyTZP2l43y2isvyrWXX+rOtuAa4/V9y53g7+zTzyx5Qp5+4lFpwKQHlARYOumsQGAVWQsFgTorrFIH3LxfZGtRdbTBpQkpSXwDi1BZaWJBo2vK8Q/lps5m/Ns8qHFvT7csefwR2W3PffQ42XqsW7tGLvnP2VaJYzpRaNubW9ukGZYEWC7itwfy6/YmiGOf8HOT6znyxzPVC5fnGvSHj0NR0Nra6nKEEFK8dHd3S29vr7aLweBnW4cTQFQ+KgbBNAjnPZnKRwKuOSR4mcblFe0DVLKR9aYfXbniNdlhx13sMQP6iFRdMm7cffst8uC9d6hyAPJMS4uRZ0zfbC1BWtzSSSvTQAGklrATQKYh5QmfPFIWpDpT09hCOwszLmjf7fq9JtXiNje3mmBN9hLxuJx+4l9yDsbI2PHyiy/IReedYS0IzD1RE8qWFp0pwT2zjgrtmj0oCMbaD0EUw/k8f06m2IO8D2GCx/IJAIoCQggpZtAnr1+/3uUswXYuSLANjApBosoyEXXueOO/L5ZRwjkzrOm8NYG3kPRLD9B/rly+TL3oe7bGdy53br/5enny0QdVftFlrirTmBCSaaggIBMFPn2kbNAOFY2udqjVKUeGqiRIDUBbVZuLRhv1T/rLH+khfisAS45rL7/YCju4N+hQW6DEaTX3q1nX7NXW2Z0MYuZ+TsQ1e+Hvku93Q72oc7OFMFHH4JuAzzIhpJh57bXXhrRvvo0Ll/nybETV8/lMcSEM55xCwPWHbvXsJj+gVIeCwPSZGrsBabyvV07/x1/d2Wk4GTL2XH3ZRfLMk485edNOejS7+6MyjXdUWOV2Z3KWroRsTbjcgJQNqQbX9Iea1Nia6XltLdLaXeJ/FZtl8+Cg3H37rfK6ffbTxpuMPddecak88cgD2pGiQ21paTGdqTPJMx0rLAt0ayDToVYbwchvDbS1NO7D6cj9OZliz3CuDTIJfVx2QAgpVjo7O3WZgVcIh0Om8kwBZMr7tCeqDITzQbIdGw2C18dSSjT7KNOApZXmsNZx3QGS8XifPHz/PbLXfgfYQsNYf89y57zTT9YlHzrhYeQaLJdUmabFyjS6hbORaeCHoLo6vWyS94VsbagkIGWF70ABOlU4JEC+EuXaqVqlAQ4gVl2BCffddYcsWLSdDlzJ2HHaicfLpg3r9HdGR6oKgtY2Z+XRYrcGMp1pTY3pUKtMZxoznamzIpiIhDv5qE7flwWP5XPecIE1QX19vcsRQsjEB4rP1atXa1sYDIUqBqICCKejYhBMg3Dek6l8tMHn+M+CDGMymleZRuUZp0A3vx/SkGkGkkm5545bZZfd91RlO8Dvq8ddTAon/Nslk/1yygl/Mn1uv7McgHKgVVrUrxL8EFgfBDrpUV2rVpG6fKTSTnwQsrWhkoCUHWh8fQNsFQUub4IdbJq8Kgx8PduxPvbQA9Lb2yMLttkWp5JRJGmEln/85Y8q2DQ1u+UfzlzSm+T5zlQVBFivN4EUBP55KoRM5wTLo+qgLJOlQCaC9bF/NnxvDOc7E0LI1mDZsmXaZmUKhSoLQKa8T3uiykA4HyTbsdEGn2U/z8WaN30jYvwurtx/JxzDFpIP3HOnTJk+XSZPnqrHqCAoHP+b+T7W/34b1q/TpR11tbXSaGQa9T+gMk2btDiryDrdyQC7M8FRoZFpqib2pAcpPyrMg12YtElIiYBHHx0ldjXAILXfDJ76+xPS19crPd1d0tXZKd2dHdLV0SHdJt/d1Sk9Pb1moFovn/3KN91VyEh5ZsnjctM1V0pdQ700YAunJigJ0JnCmWSzNMAcTztTb45XPSEtCLI1peFjPh8sD5aF01H5bME+19HHfJg/f75ekxBCJjKwIIjH43kpAqLqAH/Mp8PHgumoGATTIJz3ZCofa3y7Pzg4oDJNsr9fEom49PX2GhkG8kynyjNdXUam6YJM06XLN2bNmSvv+dDH3VUsuA7YWn9LMXPzdVepXAMlgG5F6WSa5lbsymT9LOEYfGLp9s1UEJAJCpUEpKyxHapVFPSbDhWdalIVBX2qKOg1oUOVBe2mY+0yZd26RWJfX1w++YWvStukye5KZDicc9o/pLO9XRoaGqTe7esMbbu3JEDnCgVBte9MYzGpQodqOlMILxNNgMnUnIbLg3mfjorDaZ/3wiAIHvMhl5IAx+Ecac6cOXoNQgiZiEA5ELXMACEfpUGmALKlPVFlIJwPku3YWLOFoiCRUOsx+CKATIPJji5MfpiArSShKIBcg7pf/84PI787rrc1/6aJRrbfA86uAZb0wYGk3b7Z7TZh5Br4WbLbHEI5UCsxKAfcpAeuyd+ZTCS43ICUNb5RRsDSAxtX6XIDOCqEEKLlEEbMP1sHjbnIIw/cK6+98orstOvu7mokXyConPSXY9DbWsVAS7O0mE40vV7PKgrQmdaZzhYa96CCwAuHxUL4uwbzPh2OQaZ0JlAHAkw+QJjE7whzR0IImYisWLFC27VMoVBFAYjK+9inQT7pMNmOjQf4fPsd/G9j+0sEKIZ92i9H0GDK0W/ATwHqzJ47z17MEBwQl7uywPetUb/Bi88/K+eefrLuUKBbaZtg/SpZp8s66WHKoDyATGN9EBiZBksni1CmIeUBLQkIMeA1sBp4u/RgcGBAzfTifX3qhwDWA6p5h9bdDHChgUdZb2+fWh189ivfkta2Nnc1kg14+t20cYPpKOukob7B7evs9naGpr2pSZcdYM9nu2dwrVSbjrSiCkKN7UwnMtma1OCxbGmfD8bh8kJDJuuCuXPnTvjflBBSfmC7Q7RbGDz5QVSmkOk4yFXu01ExCKZBOB8k27HxBG17SqbpT8rAQNIup+ztVZnGWxVgCYJdSokyyDS9KgN9+ajvUYGcB7A+PfXvfzY/+KD6TIJM42UYLJmEJYFaDzQ06NbNVqaxuxh4Bc5EeWYICUMlASEO36kOmsZ+8wCWH8BHQb8k4nHpi5uO1XSgPT3d6qcAPgqQt8qCHjWJxNZ8n/ri11U7TLYEmvbLLz5fdydQUzzze6Hj1E5UFQToSBu1c4X/AZjjVcWwxACzH1t3m8NCyNakho8F8z4dFYfTwRBVnkkhkCnQPwEhZCKxbt06Hbii3fdtv0+PJIBw2sc+DfJJh8l2bGuAtt0rCrCrDQa0/Zj8iCdUUdAHecbIMpj4wHJKTHx4RQEmPxbvvKsc/vZ3D/m7cM2J9neOJZn+XpTfd+ftcv89t+uEBqwDdNkklANQEujSAiPPuOUFkGmgIKiKVVNBQIoGKgkICYDXAQGKAmwTlO5YEylFATpSu5avU30W9KBDNWXoVOGrYK9995eDDn2LuyLZsG6t/OvMU7UzrKur1U4UHWqj6VC1I4WCwJTBJwE6W7sdUI1UVsWKTkHgydasBo9lS/t8MA6nhxvCSgQ4g5w1a5ZemxBCtiYYpK5du1bb/ahQqMIAZMr7dFQMgmkQzgfJdmxrkWrvzT/INN6hoco0fbCS7HGTH51qXaC+mEyZVxRgAgSKgp1328NdMQ2uPRH/5tEg+LeF/86XX3xBLrvgPF0GCYtIKAG8ggBKASwrUCtJk8akCGSaWAwKgiq35MMu+yjV346UDlQSEBICrwSCtyhIDgyYzjWhFgVwAOR3P/CWBb5ThRkfZj7QsaIDPviww2Wv/Q5wVy0/Ojva5cLzztQlGjBb9J0prAcQ69ICtSawAXVqsINBLCYxM2hFZ1qs2vZszWr4WDDv09niYIgqyydEWRq0trZqIISQrQXaJiwzQJtfSAgqDkDwWDD4Yz6OKvME0yCcD5Lt2NbGt/GQaQaTRp7B5IeRaSCnQAmgSyqdHGOXHkC2gaWBlWcQIPu850Mfk0Xb7eCuaq+Lv9vHpc7K5a/JRf86S/9WK9NY6wGd9IDFgLMc0OWSaj1gZRr4t8IOBsUs05DyhEoCQjLgB1LwEmw7VWjgoSyAt+A+pxiwa/usiZ7VykOJ0NdrNfDoWA9802Gy7wEHuauWPhAs/n32P1VJoJr2OnSmUAxYkzzbmWKdHjpSWA/UaWcKU7zKqmr1PwBvv0Z8K+rONFvTGj4WzPt0VBxOB0OwPEoJkE+YOXOmOl4ihJCtwSuvvKJtfjgElQCFBhCVzxaDYBqE80GyHZsooF/QyQ8TQ56BXIPlB5gAgbwCeUatI00fbic/jFwDeaan1x6P9+nEyRHvfp/ssOMu7qoW9B/+N0AaFMNvEkXwbwFQDlx6wXky0N8vNZBnjMwCq0ddNumsIFN+B1SmqTcyTU1KplGLSCgIilymIeUHlQSEZAGvhx1wYfnBgFoVDCb71V+BdprQsvdavwToYDFrbpUEzlQPwdSDb4PtFu8k73zfh9yVS49lr74sV15yoQodNdXVUuM07dYHgek8nTkedjOA0sBq2q3vATjygZbdBqzXGyrQFSPZmtbwsWDep7PFPoTzwwlhhcK8efNUkCGEkPEk6KgwHApVEoBsZT4dFYNgGoTzQbIdm2j49h6TH4OwlFRlgV1+AFlFfRW4CQ9VEmgwZXEjy6ijZigMEurceZ8DDtJJkDC4Pn4TxGAi/T7B7+S/pyecf+LRh+SW66/RspoaI9Po8gKrHNDYWUGqosDIN7WqHNhSpvFLJn0gpFigkoCQHOAVQVAtvLMqQAcJRYFaFfTHTedpOs6+PnUCFDedKJYioDPtdYoCu1TBOgxCh/Kxz31RmptLw7T72isuk6effEw7Q3Sk6CRrVduODtP6ILDBmuVB027N8GrV90AsZpcWVGL3ghJbq5eteQ0fC+Z9OioOp6PyuUJYMRAOCxYs0GsSQsh4sGHDBnWeFxxMFRK8YjPqWLA8nAbBck8wDcJ5T6byiQza+JSywMgyOvkxYC0loSiArGInOowM46wKkI/HMSnSY2Qaa3kAS0koF1raJslnvvwN7ceD4Pr4fXwcJKpsPMj2nTzwobRqxXL11QPLOru0ABaPsCCoU3lGJz1gIWnS8DkAeQeWA9VGnvEKAsg0XF5AihkqCQjJk7QGftB1rNgqEdsKpbXwtgM1HavTxEN5YDXv6FShMHAdqzkHGvw58+bLRz71efcJxcOLLzwnl51/nprQwYeA17JDg47OEgoAtR7QAI2707Lr0gLrmFD3CK7CPsFpTXspdqaZmtiocl8WPBYsy5YOlvlnFYSPI+RSEiBQUUAIGQ/QJ65atUrb/tEMIFs6KgbBNAjng2Q7NpHx7bxffoDJD11WCXmmP6Gxt4r0Mg2WEiIOyjOI+xM4p1/P33WPPeWt73iP+5QtwWeO9W/mPwMxyOfz7r/7DrnjlhtUJqmGPKMKAjuZ4ZdE6lICJ88gTsk0Ndi5oFp3LoByALJNhZFlsGUzPrtYnxFCqCQgpADwuvgARcGAVxgk0akmXYdptfBW6247V3SysCjog/bdBCgVvBYeWnwoDObOXyjvfN8HdW3bRAMzC88/87Rcc/nF2omiE8Q2PhjsQ9OOjtRq3E2H6RwU1sJqwHSi2sFCcWA6XNS36/RMR2quUw6a9mxNbPhYMO/T2eJwOipEHc9HSYD7Nn36dD2fEELGArRFy5YtS/UBoxFAprxPR8UgmAbhfJBsx4oF394HHTVjSSUmQbycYhUCbhmlC/G4m/zwSyq9TIMJEK8weN3e8sY3H67yQD7gewR/U+QByvyxcB1PVN1sQAFy/z13yv133a6yiHeYDOsBWEKqggAyjcovkGkaVbaxMo1VDniZxjpato4JvUUkPj/XdyBkokMlASHDAK+NDrTMP1UWmM41aFUApQGWImAdXwIdLDpWVRSgY8UxU67LFdC5Wi18Un0dYH2gdSi03xveqFr5SZOnqAA1nsC8EOZ2N113lbRv2qidKGb8dZBfbTvTGigInHIAsV1mYBUCqmWHxYDpRL1TQrUcgCmeuxaUA74jLfXONFszGz4WzPt0VJwtPdLglQhTpkzRPZ8JIWS08QqCYD8QFXIpEIDvI8Pl2dKeqDJPVBnIVF6spNt9a1UAfwWQRbxlARQAumTSTXio4sDJNer4EAoCE1Rh4BQFal0AnweDA+b3qpSDDj1cdli8k7ROmuQ+NTf4XqPxW3d2dMiyV16U66+6XP8uL4dguSMUA5BRYD2A2C+HtDKNsxbApIfJW5nHyzSwHjDXqawaItOMt7xGyFhBJQEhwwSvTjpASQAtPJYgWMuAATPot9YCMMlz6/zUP4HVykOJYDtUq33XGAoGpyhIJq3vA7VWMKHRDNZ22X1PXaLQNmmyTJ4y1X2T4YNdGTZuXC+rV67QJQQvL31eOzhowqEVr6qqTFkOYAsfKAS0U0WHqp2p7TRVq44OFUoBk65GRwoNu6s7RMtuYiOqpQS/ciFbUxs+5vPB8mBZ+Lgv83k8LyBYXkjwSgIE7HgAoYkQQkaTTDsZRIWwogAE8+EQPO7T2WIQTINwPki2Y8VKqv1PLUGA7GFkEHVuaBUG3rJA/SxBOZCSZ6yMk5JpMPkBiwTIQJBp9DruWk6mmTZjhizeaVeZMWuOTJ02XZpbWtw3GT5wHr1h/VpZueI1efapJUa2WR6SaexyAC/T2IkPyCkY/Fc75QAUA1AUGJlG81bO8VYDiCHTQJapwnMJuYZLC0gJQiUBISPEd6zauapjQ9ux6gDfdIhqIYBgOk2Y6PXDksB0pqqZ952tyUM5oLE7B3lVNvhrqWbfpgf18/A59nPNtzCxSGtbm3aGLaH97jdt3KBx+6ZNqY6sErEKXqIdHAbwvhO1A3p0pFXOEQ+28bFKAnSm2qGi84SyQLf6SXei6FRTGnZ0pOYz7PXwWeis0zM+5US2pjZ8LJj36XBZsDycDoao8qASIJ8wZ84cvf+EEDIaLF++XPsz3x+NVgDZ0lExCKZBOB8k27FSAG2+9hH4B7kDg3qVQYKyCWQayDKQYdIxlAa2PGBR4M6BPKTWBQGZBp+TSaaprobjY7vNIOQLD75PZ/sm8xkJ9f2E+4HgZRrEOhlhYszw60w/5BqVSarUYsAvLVCryIBMYyc/0nnINDo5YurZyQ57DYSKSnyulWlK/Zkg5QmVBISMEkM6VsSms9NBvSoOTKfqO1Z0mqpddx2pS1slQp/rTF3H6jpXXBdWCtDE2w4VHavtYNGZ2s92n2u/zhZoJ+o6tVSn6jTgfiDvO1EMCL1TQu+tV535aGdqO03VwCNGGTpbrWc19FAwoGO26/OscsB/JkK5kq25DR8L5n06Ks6WjgpAn9OIY9kCt0YkhIwGcFKIGedgn+AHWsMJIFNZOPZpkCkNwvkg2Y6VCmjzQbqvsPKGyiBbyDSQYaxco5MezioybR1p5R5VEiQTeg3IRj6EZRrzaSo/qTyDz9ZvMhTcAdwHHajj2fHWiSavsodJQ5bR2X4ny6SUBBj0x7z8YuUZrwhQpUAtnCunZZq01YCXaawCIhgIKUWoJCBkFEl1rKbD084NnRyUBRrDEgAdpetgnVbda+R9rJ2tdqhWC2+XLpj6UBL4DlWvNZDqTJHHZ6I3xecA/2Jr9xXozNB5pjTugZBWEmCgD0sA+CBAJ2k7TlUY1MBKwJroeU28Pc/GFabzjJnYWg3g86gcCJKtuQ0fC+aj0oiDaR8HQ1TZSAJ3PCCEjIT169dHbnWIPihcli2AXOU+nS0GwTQI54NkO1aKoN0H6cG7UxaYAb2VaewSSygEkPbyi5Vd0jIN0gP9OA5ZB7KMlWe2kGnM56k8Y4L/bC/TBIH8orG5H16GSaV1QO9iTFgYmcUrCRD7SQ6kdQJE5Rwn46hMg/K0TGOvRZmGlB9UEhAyRuDVSgfb4VktPDpX0zmiIzSdYrDDTHWmGnDM5X09E4IdKmJzMTXVs9e1n2cK7ZfwoEPDv0qvJDAdnabTmnHryAcBWndo0a3CoEqtA5xWHZ2qUwignp6vwXaitqMe2omyIx2KvT/RhI8F8+G0zwfjcDpb2XACmD9/vsaEEFIIHR0dsnHjxi36h3wC+hYQdSxcHsz7dFQMgmkQzgfJdqzU8e2/yhlOWRCcANElliaoJaSRTfxEiMbO4sCm0zIN5BlvmZCWaQb0umpZYGLzwfp5iFOY+4B/iPFYVFZ403+TVwUBlAOQbaySQK0BILuojOPkGCgGnCwTlmlwDpQQ6m9Ar0uZhpQnVBIQMsb4AVY6WC15anmAVxggdlYGtpMNpqEcSGvtce7gIJYh+OshbztX/MN/1oTAYNLap2nnZgfydjBvBS/tTFGmHSg6WBdrB2s7TNtx2oCOV89X5YC9hnaciM0/5AE70sxka3bDx4J5n84W+xDOB8tUueTSUUEFwYhyBECLAkJIIcBp7+rVq21fMYoBROV97NMgfBwE0yCcD5LtWLng+4Ch/UJaplE5RGUUI6+YtJdbvEzjFQRWjrFlQZlGLRScTKOTK0GZxmNug7mzqQF8cBllSk4xcogO9qts7GUZnQRRmcaWI7YyDRQN9lqoi2vhmoAyDSlXqCQgZBwZ0rFqx2cHZNoh6sDMd7ZOm+47UZSZumpJgHqat3X1PPzTtOvA9dqaHNKx6UAeA3t0qNohmoBO1lkTpDpMc47mA+XaGbtjXmvvO2b/GexE8yNXsxs+Hsz7dLbYh3Del+G5AeFjPuhzFchH1aWigBCSD1QQlC5D+gUvh5h0JplGJzpMXuUa1HPyTUqm0XJYSOLaaZkmCq8kgNLA+1ZKyTVefknJLbYcOzb5PCY6tL65t1EyDe85KXeoJCBkK5HqWN0rmNKao+NEuetgbR2vENhyAGfrm04V56JP08516GttO7xAGp0p/pm0VQCgzKdtp2kytlw7V1s3eB6Cvx4pnPA9ChI+FsxHpYNxOB2VjwrBOlHPWDAAzLZg1wNCCMkEHBTCUaHvM0YjgEx5n84Wg2AahPNhch0noT7GCiKRMk26f8kk06COOx8/uyZtvwP0XuA/FJm0Zr1sAjnGKQS8EgH1kbd100qBVBllGkIioZKAkAmAfw1tB2mC72A1mCQ6URx3sUng/6n6LmPTpoNDJxsEHSOOoyO1BfgPnSfS6FwR205SFQTmP+1AtdjH7ERHm9S9iyB8LJj36WxxtvRoBTiAmjVrll6bEEKCjJYFAUj3R0PLo/JRMYgq80SVebIdI1uCviEc459JqFIA/1QJgGMhmQbKBNRT/HlGIAnKNCl5BvfF3xsTq+yiaSvTeHkHkxw2Dsg0OBX/3Dm8x4RsCZUEhEwwgq+kdq5D8ugobYeZKkYdjfJ7ldEZ2v4QXaRGttM0VwkqBKJiMrpku2dRx4Y+CzadLQ6no/IjDdhTeubMmXpdQggB2MN+5cqVqb4DAzTb9+QfQFQ5QvBYVDoYg0xpEM4HyXaM5Af6CY/vNzQNyUXTQZkGxxHp0Zzo3TH3yN4mE+P/TikAKNMQMnyoJCCkCAh3skGiXuFwWVSHGCzLlCZjT7YmONu9jkoH42zpbGXDCVQUEEI8QQsCgDhKSeCPIQSPB8vDIXwsmPdpT7YyTzgfJtdxMjzQb3gypYMEyzPdk0z3mfeQkOFBJQEhJUChrzE7zYlFtvsXPhbMR6URB9M+DqeDIVN5IYGKAkKIVxAA9DM+RC0XKDQEz49KZ4tBMO2JKvNkO0bGFvQp+cL7RMjYQCUBIYRsZXI1w+HjwbxPh8vC5b4sKh8uhyMpny4k0EcBIeWLX2IAMHAbjRB1LV/m46gyT6Y0COeDZDtGCCHlgFXtEkII2WqMRCD152YSgIPlSEflo8qDhOv54+EyDBJeffVVPUYIKR9gQbBixQpNh9uF4QRPpjIfB9PBGGRKg3A+SLZjhBBSLtCSgBBCJgjZmuPwsUz5bHG2dFTIdTxbWLhwoZ5PCClturq6ZP369Tq49gNsnx5uiLqGL/NxVJknUxqE82FyHSeEkHKAlgSEEDJByCac5ivo+vKoOCoNfD4cPFHHcoWXX37ZnU0IKVU2bdo05goCT/BYmKh6IFw36twguY4TQki5QEsCQgiZQORqksPHg3mfzlaG2IdgPpjOFPKpEw4LFiyg4E1ICbL6xdekr2pA06PtmDBbPp8YBNOeqDJPtmOEEFJu0JKAEEImELkE1fDxYN6n8ykLlkcdiwrB457g8ajwyiuvSDKZdLUJIaXACwf+SdbucKxIcjDyvc83BAmXh+sEy7PFmch1nBBCSBoqCQghZIJRqDAbrJ9LYA4eD6d9HgTLgiF8LJzfIgwk5NX/20niK57WuoSQ4uaZbY6WvvteFfN2S/eB/9T3HGzx7ucImc4Jlkelo+Iw4fJM9Ty5jhNCSLlBJQEhhBQZ+Qq0vl6mGATLgiGqzIfwsXA+FQb6ZfPf3yEVmwdl+THvlO5Hr9W6hJDiY7CvX55s/r4kl21SBYGyrkf6vnZF9PufJYBc5T7tCZdFHQPBdD4UWp8QQsoBKgkIIWQCkktwDR/PJCT7dFQcLgO+PFNZ3mFwQDb/7W1mKLFZhxMIq8/6hqz99w/0moSQ4mGgs0+WNH1fpLc/pSCw73WFDFz7ggzc9kp0OxAKnqgyECwLxuGyIMGyXMfDZDtGCCHlDB0XEkLIBCZXEx0+HsxHpaPicDqffFQI1hk47mATm7yWuXKkTaiobZJtfv8YqhNCJjjdqzfJi3OOTikF/LDap/3/W1/7ng66wwFkcmwYLgvmfdrHPg3Cx0Ew7YkqC5LrOCGElCu0JCCEkAlMoUJuMB+VjopHGjAAQNC8bJbNfzrYDhvM/1Ix6iHgQ+Nd8uJ3tlfFASFk4rJq1SpZ27tJqnadbt5l/MM7jffYBltihcnOecdpLtg26Hvv2oZUG5FHAFFlIHjcE0x7osqC5DpOCCHlDJUEhBAywSlUmM0kPPt0phggHSzPlA+G1LHBpGz+0xvt0MEU40gwBloP8axddeeD/v5+e4AQMmGAAu/VV1+Vvr4+fWebLv+kVNTH7Lttjtv/W3y6YrNI136n2Hc8EPRYIA6Xh/PBOEyu456RHieEkHKHSgJCCClyogTeYFlUOirOlo7KDwnJhGz+86F2AGH+Z0pc7PMuRliwr1R95HiTrpDly5dLR0cHLk0ImQBgy1Io8KAoCL7jzY9+w77H+n8b238+bVjeKb1HXT3kPASQKe8JlucTe3Llw+Q6TgghhEoCQggpCoYj+AbLsh0PxtnSUXkNybgMHn+YGSRgz3RzXOsgxvFg3oRtD5KqDx5rz3Nhw4YNsnLlSlyaELIV6erqktdee03fSxB8TyvrqqXxti/Ycv3n3ulU2sYDFyyR5LXPR14jXBaVzhaHCZdnqufJdZwQQoiFSgJCCCkSRioA++PBeuEyxNnSPg80n4zL5r8cptscapmWB2OcY/OVOx4mVe/9rT0vFOLxuLz88ssyOGivQwgZX1avXi3r1q2LfD99iC2aLHW/OVzfZ2BKNR2O+z59qQyu7t7ifJAtnS0GmdIgnA+T6zghhJA03N2AEEKKjFzNdvh4pnywPFgWPh4uS+X7424Xg0ETzDGt4epobMsQy+I3i7zj5zhsj0cEf2zq1KnS1NSkeULI2AMFHcBA2odwPhh6PnahDNz+yhDFQDAGFbEKaVn5A6mMVek5WubOj0pni0GmtCeqLEiu44QQQtJQSUAIIUVGrmY76niwLCodLguXh8s2D/TLwB8PMJm0gsDHQOtobML2h0jFu3+tZaljESF4LBaLydy5c7WMEDI2YHkBrAcABtHBEFUWDJ07/VVkUzylGEjFbiyu6Ul10rL0O0PO02OhdLYYZEp7osqC5DoexLdF2SjkeoQQUoxQSUAIIUVIrqY76niwLCqdT+zTA7/dy6RNmVML2LSNNa9pc3SbN0jFB461aXfQp8MhfAzMnz8/tcc6IWT0WLZsmQwMDGgag95wyFTugwxuls7Zx1hlAOrinxs7B8tih28rjRd+1J6DMn++S2eLQaa0J6osSPC4b1c8wbxpdfC//DGXtX+lJdf3JISQYoJKAkIIyZNsAibItzkNC5C58pnI5/Py/c7B8nAZ4lR6cEAGf7e3yZu0HtNiFbDTaVu+ee6eUvGxE9PnmjhTiDruy5qbm2XKlCmaJ4SMDPj9wPaGAG1NMGQq84q6LY519Uvnoj/pYBlZxFpPg8+JNN7yeanee46m/TVzxSBT2hNVBnz74dE2BS2TK8YSKXO2jbU4XT94avA6qe+X+p9F/0r8V4HfCDtCpH+rbDEhhExkqCQghJAIgk2jCpihvI29kz0v9EXXCwuFXohEfZBLqASZBMvg52UiXCdTPhyDIWVYYvC7fVLiNIqGpvH3uzwUBB8/Sc/zQcsD+ULKAa0KCBkZ69evl87OziFtTDDkW+YD6D/7UYl/7zodLPtWKirdvPz7UtlSZ8vcuZlikCntCZZFtReWoW3K5kETUOocpGoO9XEM+VSbnhu02/oN8D1M0L8SsQmVWoaszWsbr0U+bzJ6qo0JIWSiQSUBIYQYfFPohUmftrGbdTKCJURJL2gCFTaNnGfrmuAPZEJlQhUVbXbIDJ07omVuRsqXBYTKsGDpv2cmoo6Hy9J/a7p8SFl/nwz8cX+TCTspDKfNvwX7SsVH/u7KTN6FcL7QcgCLAlgWEELyB8sKYD3g249we1JoWbi8+4izZfNDK2yZ/rME01JVKa2bfjzk3KgYZEp7fFmwfcA/k7BthSY3yyDyaLe13bJpWFIgP4h2XOuYNtykzUX1urg02mC9TgYGB+z19FtUVqjystK015UmrcoDV2YS9jfAcT3mgynHBxnSZVv+nYQQsrWgkoAQUrb45g+xhoCQaRUBRoBUQdIIkVruBUsraGp1/HPCpsUKpqg/BCMA6uySE5lVKPRCowqRSKeFTNRP530YqjRA8NdKf340UcfDZT4fLNd0f68M/MEpCFLlJkSl4aTw/ccMuZYP4Xyh5T6PvxdWBf7vJ4RkZsOGDdLR0aFp3274dyeYL6Qsqrxz4XEiHQk0UfaY/vPYVOXcFml55ttDzg/GIJgG4TxItQtoeUxsB/62vdZ2yrXRUI54xQDSaENj1dVSU1MrNbW1Um3So0Vfb68kEnHp709Isr9fP6uqqkoqq6wCAWkoC1RhoG27VSagHv5GH0DU30wIIeMJlQSEkLLCN3kqYGqwwiWCKgBU2LRCpQqeLh7EWnyXhrBXbYRMCJvVsWrNV8Viet18SSaTMmBCMtkv/YmECpZQLkCRUFlprmcEywoTI++FypSAaQRLO0sFIXyocJkN/7cHCZf5fKocFgR/2M8U4HexRYiCaY2R2OlwqXjv7/VcH+yxLdPBkG95OD958mRpbW3VckLIUNDGwDlhePCZKT/Sss19Sema9Ud7TP95XH39v0jNx3aXhn++d8h1PME08PnU+69KAeR9u2xKTDxg2ufNUAiYelAGaDBlNTU1Ul/fIHUmhK89HqB97+3pkb7eHv2usRjadigO0LajLU8rDrTNN98xSmlACCHjDZUEhJCyAE1dOjjFgBHa/MAfJqcqbBrBGnkImIMDSamurpWGxiadcSpUETBc+vuhOIhLV1enfqeqqpgKkCpYQnGgIVphALIJl1FNfrjM5zf398ng7/c1CfPbaAmOudhGmtf0zkdIxXt+58rSv3WufKayqPKoPP7OefPm2d+AEKKsXr1aeszg1LcFvj3Ilh9uWTA9uHSDdO99UqSCwNTQNGi44MNS884dU+eDYBog799zXRLg3nuY+tt22yluBwZ0MA7FAGhuaVWlwERsE9C2d3d3SV9Pt27zirYd7XoV2nKkNUa7DkUBlQWEkK0HlQSEkJIGTVw6OOFyiJA5IANJzDwlVcjEALx10iSprq6ZMIIZvmsiHpeNG9ap4Ajh0gqYbkbKzUalFAYQx7MIl1HNfrBM0wP9Mvi7vVRJ4fE1fNVUfvFbdImBpt1B+3vbEMwH05nKwvlM5cF8Y2OjTJ8+XcsIKVfipp1YsWJF6r0PtwPZ8pnKC8mDxJmPSPzbV6NU8/i/Oapp4FMtL31HKmc2a9qfC5AOvuc2oL2GgsC12WivTbttLbAGZeq0GbqEoJjA39Ld3SldnZ2qLKiuqZaYUxqoItgrC1RhgOVqNiaEkPGASgJCSEnihUs/AwXFwIAqCKwyABYDEDRhkguFwKQpU1QwKwbwndetWaUCoyoL3IwUZqMqEOdhthrV9KfKTDzwq12R8NkUPpmquv0bpfLDJ6TO9b97PulMZeF8PmU+PWfOHDUxJqTceOWVV1ShGHzfw+9/tnym8mz5qDTofvd5MnDryymFgKnhYovmKyuktfunqXM8/p32Fl+qHIClgCp0bZvdb/KwGGhsbB7y+cUKFAarV68wbbhVEEBhYC3IgtYFVam/tdj/XkLIxIdKAkJIyZAWLq2A6a0G/HpVxP2JfjVNRZ0Zs+aoAFbMYCZt7ZpVKlzGYtUppYGarhpBEsJlWFngBcyo5l99MPxqF5czeRcDXz1VNn8fqfjU6anrRMXZ0vnko8qy5X164cKFqb+TkFIGjgnb29uHvNtR6Uxl4Xy4LJjOdsynfdw+549S0Z6wef2/xdR2KZNurJaWdT/S+nhv/bIvLAWDUleXgA2YNrs/qW0dFLwz0W5XpRW6/jNLhY5NG6XHL0dwbbouSXAhU3tOCCGjCZUEhJCiB81YOqSVA4jtMoKkepvGetCGxkZpbZvsziwtoCzATBssI2LVsCzAMoS02aqfiVITVidYDukCsMTgN3sMLTMEc6lD8/eWik+fqUlfPxhnSvs4XJ4pHy4LpqPKgmksQZg2bRqFaFKSJBIJWb58eer5RhxOR5UF01H5cFkwHcz7OKrMx+3Nv5YKM+D3mNouhbQl9sGdpf7sD5h31rfZiK1PGK8cgPJg1ux57ow0/rNKkZ7uLmnftFGVBOok17TraMPtMjPThqMdN/+C7TkhhIwWVBIQQooaNGEQLM2w0M46wb+ACpgDTjFgBExT3jZpitTV17uzSpuO9o3S3dVlhErMQlW7WSjMRqW34fLrWxG0G+iPy+Dv9jZnWx8E4a4hmNs8fz+p/HTaggD4dDDOVRZOj3bep6EoaGpq0jwhxQ7M7V977TV9tv077AeJUelc+WA6qixXOls8uLxDunY4PlI5YN9QGzdc/0nZvN8cVQ74pWDww4LrTJ85O3W9IFFlpUhXZ4dp0zdpe15dU+PadLusLKj89YEQQkYDKgkIIUUJmi4frANCaz2QTGI7waRuK4jyyVOnSW1tnTurvOjq6pDO9nYVKu1slF2GYJ1jQUngFAXJuGz+/T7mt0w7KQTh7kFzOxwqlR/5W+pYsE64LBhnKgvng+lC88F01LFZs2ZJXV15Pguk+EEbt2rVKnVO6AeD4cFhVDpXPpjO91g49mkQPp44+QHp+99rNY0S+zb62LTfJiTN/xuWfksG6qt0ORgUIVAOoN2KIvh55cKmjRvUugAOGlUBbIJfhmCtCazSoBx/G0LI6EMlASGk6FDLAR38wTR1QIOaphrBEia4UBBMnjJN6hsa3BnlTTssCzo7VeC2M1E1ztmhESoHEiJ/2N8IloNDBHjPkC5ipyOk4oN/cpmhx3w6nzjfdK5j4bJgOpj3MQKEaDg3zDT4IGSiged23bp10tXVlRoAIs43nSsfTGc75tM+9mkQlQ/GXW85UwbvelXbF/Mmahn+b1puDf2bzf9jFVLz3Ndk0pSp0tDQqHWiCH5OuaHPwppV2tfV1NZKdQxb88LJYZUqgbM5qyWEkEKgkoAQUjSguULwzq2SybRyoD8RV58Djc3N0tLS5s4gQeCzAAqUWiNcxqprpMoI5pV/OliqjJBeaeRJFSozyJWbdz5SKj9wrE0Huo2odD5xrrKofDCdK58rDSUBlAVQGhAyUYFyoLOzU9PBgV+udK58pnSmYz6OKgvGIKoMtLf9RjbHk5oeEGdBYNogWBEkTEnjB3eTOf/+jB7PRPia5QqW0a1eudxaFTjFLywLYlhOBuVvQFlACCHDgUoCQkhRgKbKWhCkrQewdhWD3kQiLoPm+KzZcykU5QAKleXLXpZaI1BWnXCE1FQOSqyyQoxcaRUF+BceN+90hFR+6M+pQTbIlS4kHk4627FgOtsxQGUBmYisXbtWLQdAcLAXjMPp4R7LlfZxVFlUDMJptN0Dff3SOfl3KeuBpGnL+52CYNulP5Ga+ZPcGdEEr0ks69etkXhfnyoLamq9lVh6FwQuPyCEDBcqCQghE57g8gL4G7DWA/2SiCckHu+VaTNm6+w4yQ/8lh13nCcdl/5CaqpEamIVUg0lAZQFRp7E1okpRcEOh0jlR090GXuuJ9x9+HxUnag4V1m2dLZjwXQw7+OoNITqefPmUaAmW5WwcsDHmdI+DpcXcixXupAYBNMA75i24SYkXlgnHXv+3SkHBiW23xzZ5s5vb3FOmFzHyxkozKH4ratrUEWB7oKgvmewC0J6RxtCCCkEKgkIIROWlHC52TolhDAEM0vsWhCH9YDJz5m3wNUmhbJ5ICkvf2dHqa2qkGooC0xcVVlhhEtrVVC5zX5S+ZmzXO004W4jmI9Kh2OAdKbj4WPZ0tmOFZIOxgsWLKBQTcYNPHdwSNjX16d5DOr8oDic9nE4Hcz7OJzOdMzHuY5HxSBTGf4u335jaZhuR2va7p5zH5FN371GFj30XanbfbY7IzPB65LMvPLSC6oggKNeLEGA3xn4LPBOamlVQAgpBCoJCCETkqD1AEzkdXkBlAPxuMQTfdLWNlmamltcbTISVp72DUk+eZ1TFliFQWybvaXqs2elhMsw4a4jUz5YHi4LxsMpy5bOdMzHuY4DWBbQwSEZK9DGrVy5Up2tAgzg/CAuGGdK+zhcXmjax1Fl+cQgnE613ybGlrRYFgYFL2IoQxZss8jUy66IC16T5Ed7+ybpbN8otbX1zqqgVq2ksASBigJCSCFQSUAImXB4AdPumT2gSwvSAmavzF+4ratJRou+Vx6T1X/+gCoKahbtLbWfOVVNVTFIhnAJwTJKuAx2IYWk84lzlWVLB/M+zpT2cVQZmDp1qjQ3N2uakJECB6srVqzQdg4E362oeCzSPs6nDETV8wTTAO+N/m0mtgrepCSg3I33aZs+d/42rmZmwtck+YO+cuXyZVJbV2+d1KpTQ+xmg60S/XaJ/H0JIdmhkoAQMqGAcJnevSCpSwugHPAC5px5C11NMha8dMJnpO4Dv5Fa5zUb22vFYla4hGAZJVyGu5FgPio9nDhX2UjS4TjTscbGRlUYcCkCGQ7wNbBmzZrUOxSMc5UVcjyfdDjOdiwYg0xpYN+focvDoCCAcrfODFqnzZjpamYmfE1SOOhHl7281CoK6urUsSGUvtXV1eb3pUUBISQ3VBIQQiYMXkEAXwPegiAR71PzVMyITJ2eW8AkI+flF18wQmV6bWsMigLswW0ES7+1VphwVxLMR6WzlQXjfI9lOp6pPCodjjMdw4zctGnTpL6+XvOEZALPDBQDPT09mvfvTrY4V1mm45nKo9IjiUEw7bHvjGm/VcGLJQZ96ly2L94rLS2t0jZpiquZmajrkuEDPwVQEPi23Lbn1jqMigJCSDaoJCCETAggWKI5wraGakGgCgLMQPVIa9tkaTZCJhk/Vi1fJsmBATcLlV7bWgmrglFSFACfHk6cKe3j0TyeKW5qapLp06drnhBPZ2enbNiwQds14N+XbHG+x/JJ+zjfsqgYZCsDPu3bbyh4+03bnYT1VyIuvT3dMn3GLGlobNJ62Qhel4wer760VKqqY1JXa60KoPTVtlyXH1BRQAiJhkoCQshWJyhgwolXMmlNVHt7e2X6zFlqpkrGn3VrV0tPd7f+/rV1tXkpCkCwWwl3MT6fqU74eFQ8nLJcx30cVZYp9mkAYXvKlCmqNCDlCczrvSNC/27kE+d7bDjHfZztWLYY5EoPURD092v73dcLC7BemTV7rg5McxG8Lhl9Xl76nMSqa6S+oUGtCqgoIITkgkoCQshWJSxg9vfHJd7XJ729PTJ77gIzMK12NcnWYNOGdeoxu76hUc1WscUWzFWxvRYEy0zCZbhrCeZzpQuJCz2W67iPsx3LFUP4njt3rsak9Fm9enVqOYHHvxdRcbZjPs6UDseZ0uE427FgDKLSwTLg81EKArTfPd1dMmvu/LwUvOFrk7Fh6XNPS119g1P6OkWB8zdDRQEhJAyVBISQrUb0DFSvKgjmzl9oBlncfm4isGHdWunsbJd6I2DW1FqLAihv/CxUJsLdSzCfKx2OQbAsU71862RKh+Nsx6JiECzD7zN//vysvxMpPtavXy/t7e2aDg+khxMXeizfsuHEIJ80nm+ELRS8Pd0yc848KggmIEufe0rq6htTbXnMtOP0UUAIiYJKAkLIVgEKAnVSCAdXfgaqt096ertl/sJFRmDhLOxEYv3a1dLR0S4NDY3OCRa21oqllh5AwMzUnYTLg/lc6Wxl2eJCj0WV+TjbsagYRB2DYmXGjBkaUxgvLtBebdy4URUDUYPmkcQjrZPtWD4xyFYGgmmA5xkB2xvCySx2n4GT2Z7eHpk6dXpOHzLh65Hx4/lnnzLtOCwKhioKaFFACAlCJQEhZNxJKQgGBiTZn0zPQBkBc9aceWrWTiYeq1ctV0sPa65ar/dJhcsquz3icBUFIJj36WxlI4mHeywc+zTIVs8TLps5c6b5Lev0dyMTD/gWgPNBLCWIGjCHY5DpWLZ4uMd8nE+dYAyylYFMaY+24YNQ8EJJ0K/+B/pM+93Y1CxTpmZ35Bl1PTK+vPDsU1Lf2Cj1aMdr63X5GLa6hfUe7g/vESGESgJCyLjilxj4GahEIq6zUFjDOm36TBUyycRl2Ssv6b1rbGxy61prdHvE8CxUVNcSLsuWj0pnKxtOPFp1omJQyLHm5mZpaWnRrT7J1gGOB7u7u3UpAe5LcKDk09nKMtXJVS8qzqeOjzMdA4UcA8E0COeBVxDYbQ7j0h+PqwVBZWWFzJ2/jasVTdT1yPiDewgfBehv4cwQlmHV8FGAttxZhhFCyhsqCQgh4waam7SAmZRkf791ctXTLQ31DTJ1xkxXk0xkIFxiv22sa62trZeY7r0NJUFuRQEIl2fL+3ShZfnE+dTJFYfLQFQ9T7YygDR+QygMsFMCtp8kYwN+a2xV2NHRoVYDIGrAXGjZcOJ86oxGDApNB8FvFmy/oeTt7elRPwTb77iLq7Ulma5Hth64d6++/KJpZ5qlrr5e1NdMDXY9gNKXyw4IKXeoJCCEjAtoahAwC40ZqCSWGMTj0mcETHNE5i1Y5GqSYuCZJY+nZqEw+43ttaIcYGXqYsLl2fJR6XzKstUJHh/rGBRaBnwav2e9EeJbW1t1eQIZHrAUgEKgq6tL/aCATAPjqHS2suHUCcb51BlODLKVefI5pgpe50cmmexXCzAsMeju6pTtd9xV60QRvh6ZOGzauF4d06ItV0WBsyjg1oiEECoJCCHjghcwMfukFgRGwIQPAigJtlu8s6tFigXcT6xrVUWBES7howBbagUdGQaJ6mpylYWPRx3LVpYpBkjnqjfcGBRyDBSahvNDOB+DxQG3CY0GVgIIUEb63y7TABhEpQst29oxyFYG8kl7fBl+P7zzVsmb1GUGvb290t3ZIdtstzjjdp9R1yQTi5eWPucUkQ2q9I3p7jXc8YCQcodKAkLImOMFTLtVVsJ6we6xM1Db7rDTFgNKUhzE+3pl2asvS2NTk9TX2XWtsCaAE6wo4TJTdxNVHiwbbnq4MUA6U7mPM5VHxaDQMhBMg2x5DNTw+8PiAEsVygUsFYCFAPwJoJ0J/ibBZzD8PGY6FpXOVpbPsbGKQT7HQKY0yJWHFQaWGcCPDNpwOCpE+z158lRpnTTZ1RpK+Bpk4vLskseloanZ7l5Th91ramw7Tv8EhJQtVBIQQsYUNDGqIHCOrhJxeMHuMwJmh8ycPU8aGhtdTVKMrF65XH1KwJFhXX2DWhPAkaFf1xpFVLeTT1kwnyudrSxTDPKtmysGhRwD+aRBtmMgqgwDNjhHRChG54hoQ6AIgGWAXyoQJGpAmm3gO9x0trJMdcL50YhBtjIQdRwUmreKl0HnhyCh7Te2qu3t6pLFu+zuaqUJn08mPmgznn/mSWluaVOLgprauiHtOO8pIeUHlQSEkDEDzYsXMLFVFvwQwEQVOxlUGcFj3sJtXU1SzGAWCttpYRbKCpfVagLvHRlGka3rCR/Lli8kna0sU51wPp8YFHIMFJoGufIgqgxElcMSAT4PEHD/4hVJiZl7GKuMCYYIVbifFZX67haK/7xwjPYBywF86Ovr0/IwmQYpuQa4+eaD5VHpfI9nq19oDAo5BvJJg3AeRJXhPiFgiVh/sl8Sbqvazo52WbzzbnldlxQHUPh2dXWmHBnW1FhFQdghLSGkPKCSgBAyZqgFgfohsDNQupNBb7d0d3bKjhEzUKQ4wX1+/pkl0tTcomtaa+D8qtqZq+YQLjN1QVHlwbLw8UzHotLhGORTlikGhdQB+R4HmdIgVx5ElYFM5Z7/vfMvpo7LRPDng77tUsMnn4FHpjrh8qh6wbJs9aPS+R7P59ho1QHZ6oFgGuTKg6gyoG34ILaqhS8Zu5MBlhlMmTZD2gLLDDKdT4qLp554RP3MIMDiyC8hy6bwJYSUJnzjCSFjAgYgCPBDMKjOrrBdVp/0dnfL9nRUWFJAeJxqBg0YQCTicb3XA25wYS1JMo80Mw0ucg1kkM6Uz5UOh6hjUWWFBK8c8XGmEDxeaDqffKaybOU+mF8AP4ILNhsMUefkE/C5PkQd9yFTnajyTPWi0tmOFXqdYMh2zId86gQDCMaZ0p5wOlseRJUBlNk2HM4K4U8Gzgr71RcB3mkqCEqTxTvvru04FPpQ7uu9R1tunoNcSkVCSGlBJQEhZNRR5YAODq2AibWsGDzClBjr1jHDTEqLKdOmm/uc0F0r+hMJHVToM4B/OYTLbAOVcHm4LFs+W9rHuUK2erkGlOEQPFboYDEYwudG5fMpy1ZuA/52H6KO5xf8Z2T/rHTIVi+qPFdZ+HimY9nOCZdFHfch27FsIduzhhA8nm8ahPMgqsyDcqsg8A5nnSWY2/Jw0fY7upq2LikdsOQIyw1wn+GgcsC06XBWuXnQPguEkPKBSgJCyKijAqb5NzgwaAQMzEBZAbO3p1vmL1zkapFSA3ul4x5jbXkiEdd7v9k8AyCXogBkG7SEj4XLovKe4DGfjioLpkczDHfwme28XPlCynx5+Jj5X9bgz8kVgtfMFrLVz3QsXBauF3U8mI8qz3Z+OOQ6Hg75PmPBevmmQTANwnkQVQaC17JKAq/khRUYHBb2SGNTiw4kg3VJaTFn/kJzr3ult69XEvGEeQaSpi8fcM8ErQkIKReoJCCEjCpekNg8aIRLXWaQ0AFjX0+PbLfDTq4WKUWs47sGOwtlBhWwIMHWaRhs5Eu2wUfUsai8LwvXjzq2NUM+A9NM6Xzy2cqiyoPHEEyBCfixokPU+YWG4OdFHUfIdCxcnu0aCIXWD4Zg3ajzCrlWOICRpEGuPIgq8wTLfRuu2x4m++0yA7Ui6JV5C7bJeA1SGuD+zpm/QO83+m44rfTtOJUEhJQPVBIQQkaVIQKmW8cKKwIIG/B8T0qbhdtuL/G+Xr3nMFHGc6DPQgGKApBtIBI+hnxUmSd8PNOxqHS2slwh18Ay35DtOlH5XHWC5ZmObRGi/kXVyyP4z8312ZnqRJVnqheVznYs2zmjHYLP1HDSIFceRJV5oo6h/YY/Eby3UPTC7DxuBoyz5s7PeB1SWrRNmiIJ04arbwL4mDHPgW/HqSggpDygkoAQMqoEBUzsZ65WBL09kftpk9IEW1tCUQAT5YEBNwsVWNOa70AjagDjiToWLsuW9+lwPlN6NMNIB6jhY1F1o+pkuma2Y6lQuWXI55pRIap+MGSrF1UeLgufH3U8mN+aIdMzFiwPp0GuvCeqDGSqr+23GQhiqRhMzDGLjDYcYcrUaa4WKQe22XaxxONQ+GLpWL8+E7AQLFThSwgpTqgkIISMGurkCgqCJEJ6HSv2Vo/Fql0tkhUI6UfvaMNxb3KFxUVLa5v0dHerJ3Td7UDNVZPmT0vPQmUapETh60bVjyoP1y8kP9yQaVA6nLTPR6XzzedTFiyPOmYK0yGCTOchBK8bDlH1gyFbvajycFn4/HzyI00jzpbOJwR/03A+mPZ5EM6DqHqeTOXAKnjtQBDvK97buFPyLtpusatFyoWm5mZdNoZ2PB7H8jHTjqsTQ/TzVBQQUupQSUAIGRUgYGrQGeOAFYERMBbRF0F+YMvAXwS2h+xcLYN/eYvLFBdwYqjWBLrkAI6vrGDpnxNPpgFLJjLVzzT4CZcXko9Kj1XINqAMH8s1+Iw6jrJCym3A3+1CgZYECP54OETVDYZs9aLK8ynLlo86fzRC8LnJlA6H8LFgPki+ZZ5sxzz+3bTK3kHbhvdZXwTYN5+UH+i7seQAS06gNELfjj4+3I4TQkoPKgkIIaOCFRowA4WlBnZHAwiY1TV1EuOWh7kZNAPpX+9hEk7waptj402vyeBf32rTRURDY6MOLlTATMCSwJmrRqxpzWcAEyRb/UzHwuWF5H06nA+mRzsUMnCNqpvp/GzlPvgy87+sIercYPDH8w3Zzst0LJ+yXPlgyHYsUwg+B8F0OASPhdMgVx7kWxYk2zGPtt/a9kBJsFl3JlFfBPE+WbjtDrYSKTsaG5vUtwz8E+iWiM43QSHOaAkhxQmVBISQEeNnFbwVQbLfCphqRbAdBcycYKb9N3upokDZ75NS+T83icxw+5FveLUoFQXYT936JojrTgd+hjKsJPDkGuyEyVY/07Fweaa8L8uUD6aj8vmEQgakwxn4Zro+yjMdQwgez0b4vOEE/1m5vk++5eGybNcdScj29wePBdNRx0CuPMi3LEiu40G0nnkt9R2FkrcfuxpYSzAsHyLly9wFi7QdxzOBvl3bcOdjJlNbTggpfqgkIISMCkOsCDAD1denAjqtCHIz+Lu9RQYSNnPgF6Xy7T/RZOXXLhOZ6ZYfQFFQZEsPMLjoM88BZiNhWaLLDpxgmU24zHdg48k2GMp0LFzu81FlnmDep3Plg+lwyHZsOCHToDnTQDnXAFrwX3CJQUSd4QT/nXJ9frY6UeW5roeQT51MIdv9Ch8L5oPpTHkQzoN8y4LkOh4Gde17adtwrD33VgTTp88u6Fqk9Jg8Zao6L1RrAr/TAZ4XtTwhhJQqVBIQQkZMemYBAiaWGsRVwNyGVgS5aV8pkozb9MFfk8rDv2fTjsqvXiIy01kUbHrNxkXEzFlz06aqsCbIsOQgTKEDHZDtnEzHosrDZT7vy/LNB9NR+ZGGQgbK2cozDpzD/0LHs55rgj8eDlF1wyFbvXyvkU8YybXC9zNb3hPOg0x1ctULk+t4FL4+Bny61txZgtldaXpl5py5epyUN43NLdqn67a2ahVmHRjSkoCQ0oVKAkLIiNBZYfMPMws6C9Xfr7MOmDmuq2twtUhGWmeJfOh4kc+eLZVv/rYrHErlVy8TOfL/ScU3rnIlxcPM2XPUqiThvGNDuLSKAvPU5CFgFjroAcMZSEWV51OWKT8WYaQD7FwD7/BxwZ+VJYTPDYfgtfINuc7NdCyqPJ/vAMY7D7KVhclU7sl1PIrgOfoemqBtuBkA4j2FP5kB867iNyRk+8U7azuufTscGJq+Ph+rMEJI8cLWnxAyIryAqdtmwYrACBCYhZoxyzneIzmp3OUIqVy4n8uJXHTFNdK63W7S3dPjSkyd139aKqZt63LFAwYiNbW15pkIOL5S4TL/WaiRDoKiyHTclweP5VMWzoNwWSH5qJBPnZGG4MDa/C9rCJ430oDPzTWoz2fQPx4hfB+i8iBTPlgGospApnJPruNRRJ2D99Bagw1KMomdaRK6K8kOO+7qahAiOgEAK8Ek2nAsHStA2UsIKT6oJCCEDBsvIGDvZHivx3pFmJZjxmHWnHmuFimUj3z5G9LV3S37HfEeV1LcLFy0vbUmSCSMkDn8WSg/wClkYJTrnGzHo47lKosK+dSJGgCHy6IG0lFl+ZRnOh6sE3XMBvw9uf+mYAh+ZlSIOgchW51Mx7LVz6dsOCHqHofLghRa7sl1PBOZzvHvIAZ82oZDyRuP6/va1NziahEisu1ibIdofRNgWSEsTXTZQYHtOCGkOKCSgBAybKxwYIRLWBG4pQYYCFYYwZsQT0Njkz4XGHxgFgre071vguFS6CAJ5Bpc+eNRdaKORZWBbPV8+WiWjVWIWmJgg/mfCfkMsDMN2PMJwz0PRJVHhai64TLPSMpApnKQqdyT63gmcp3n23Ao7bzTQliCUUFAwkyaPNVahCWwy4FX9lJBQEipQkmeEDIs/OxByky1361lNQLmou0Wu1qEWFpb29SMGcKl3eVg5DNQYzVwAtnqRB3zZcHyYFmmck+wzJfnU5atfDyCVwJkClHnjFYo9O/OVD+qPFMZyLcMZCoH2Y55ch3PRL7npdvwAbUIg2M6+JOZPXe+q0FIGigItB1XJ7TeIsxahRFCSgsqCQghw8YM8XQmYXDQrlHETDFCc0urq0GIZcG2O6iZakrA1IGJVRKMVMAc6UAq27nZ6mQ6Vkh5sCxXebgsWzlCtmP5hGgrgnSIOmc0A4gqzydkOtcTVR5VBvIpD5OpHGQ75smnThSFnOffO7Th1hrM+pSBczq24SSKxbvsrn4JvH8ZKJd8Gz7SdpwQMrGgkoAQMixUIIBgoMIlnF1ZKwIKCiSKmpoawQ4H/VhyoEqCgZQDw9FiuAMrkM+5vk5UvUzHguXBYyMt98eiyhGyHfMhZ51c/0ydbGxxvTEI2T7Hk+lYVJmn0HIw3GOefOpkYjjn2YEdlHVYbmAdFmIAWFdX52oQMpTWtkm6dAzWJr4d98peQkhpQSUBIWRYWAHTmqrCTNWbkm+3eCdXg5Ch1NU3qICpSw7MMxOchRpNhjvQAv7cXOdnq5PtGpmOBcuDx8LlIznmgyfqWDAIqoZDiKjzfAgTVSdX8EQd88ETdQzBk2958BjIVA6GeyxIPnUyMZJzzZvnBni+De+XhAnTZ852NQgZCpYQqW8Z85yo80Lz3Axq+z367TghZOtCJQEhpGC8MAAFAWYSICxYfwQJaZs0RY8REmbhou3MQASWBN4vgV3LOhaKAuAHUGM5AMv1GdmOB4+FjxdyLHg86pgPnqhjUcH8z4YgyLoQdU62ECaqTqbgiTrmgyfqGIInU7kn2/Fsx0C2Y0HyrZeJkZwL9H0z/w2q00LsToMBX1ItCabNmOVqEbIlrZMm66RAqg0PtOOEkNKBSgJCSMF4gcD6I3CKgn7soZxwNQjZkpa2SeYZsVtlQrFkzZzNs4TRyhgzGgOyXOfnqhc8HlUn2/HwsXyOIwSJOp4pDAH5iBB1XiEhSNTxqBAk6jhCkFzHQSHHo8h1PEi+9TIx0vOD2KUGzhrMLRnD+4nZYkIysWDRds6SwLXjm60DQ0JIacGegBBSMFZJYGcQdPZJ17ImdN05IdnAs+PXsyJAwWQKtXw88IOs4Q608j0/WC9T3XCdcL2o4wieqGPBkE+dqJA6D3G2EDpvJAFElWcL+ZzjiTrmgyfqGEKYXMeDFFI3EyM9P4q0oje91ADteH1Do6sxSuBz4nHZ3NtjQq9sNgNLUtw0mGfE+iWwFmFQMPmtEMerHSeEjD1UEhBCCsILAXYtK5zPYessqyjYba999dh4sbG93aXS4Ps98fQz8vaPf1aqZi3S8PGvHSXPvrB0RAJM1GcVwqaODpcaWyDs3/3AQ3LY+z+W+vvf+J4PyZ333m8Eu60voFfX1FifBAFTVS9gjjcjHXgVMngL1s1WP5964TqF1AuGTKSO5wjBa41GiCKqXjBEMdx6mci3nqeQupkYjWtkA++bDdaKAO8j3sspU6e5GiNjc1enDO61qwzOnyGbt5snm3dYaMIC2bzNHBmcN10Gb7ze1RxKe/XRWYNywo4iRxvxNVO48w+2HhkTYGlircHQjg/I4IBfckBrAkJKCdOaEkJIYUC4hLMib6aqpof9SYnFql2NsefYE0+RqTvuKXXzF7sSkfP/e6XEZm8rrzvs7XLdLbe7UlN+2ZWy88GH67GzL7jYlebP3D1er5/18a8e5UoKo3HhTjJl8evk76ef5UpGn3giIbsfcoT+Hge/+0Ny2z33uSMid93/kLzpfR+V+gWL5U3v/bAr3Tpsu8NOqsjA84KBibdIAVtDUQBGY0AWvEY+18m3frheprpR9XzIRFTdYIg2H3ChQKKun0/IRlR9hEzkWw/kW89TaP1MjMY1cuHfM++00PqVsabjM2aN3Gnh4PXXyOadthVZu8aVRPC5T8rgnjuLaQRcASkmqk1fn1b2DqSWjG2tNpwQMvpQSUAIKYiUgAklwYBdbpDELJQRMsdauA1y9oWXaIwBJ9j/yPflNYj/3Le/L/P2PMDl8mPlmrUaQwkxHPricY3PufAyjUebF156WRoW7ChLnn3elWTmzvseVOuCF1951ZWML9hCS2egENSKADNQW8eSIIrRGqT56+R7rWD9XOeE6w6nfjgUjDkl6jqZQqFEXSMcMhFVFyEbhdT1FFo/E6N1nUJQ5RzacCh6zSBvMGkVBTW1I9v+cPNDD4p84TMuF2DGTJGWFpdxrFsng/vs5jKkmJg9d75OEKD/R2weJtuWj4N/GULI+EAlASGkYPzsLzxje0HBD9a3Bp/79vfkgUcfczmR437xExlY+WIqdCxdIkd96XPuqMiKVatl1q7juzRirGjv6JTFbzjM5Szn/eP4IX8/woX/PFFqAz4jtt//EHnuxZdcbnyBFYFVFCStqapTEEwURQEYzYHbcK4VPCef88L1gyEfos7bmiEfos5DyMVwzgHDOScbo3Wd4VFhlQTm/VNlry43SLpjw2fze9/uUo5f/EYql62Rygcfl8olL0jFU0tFmprdQQMUBf+1Ct8wjTd8Rlr7jx4StmDmniJHDw4NB/3AHSRjReskr+y1y8asbxlzwISJ1I4TQoYPlQSEkIJID+i8cDkg/UZQmL4Vt806+wIrZNbX1uqA+H++/HnNexob6uXPv/ypbHj2UVcismb9evnC/3zf5YqX1x12pEuJvP/tb9O//6PvfZcrSfP+d7xNel55Rt7+5kNdicguBx/uUuPLIBRLJkCwhKLJzmraJQcTkbEYGBZ6vfB5Iz03HCYSUd8vKuTDcM/zDPe8TIz29YYD2nD/ziGooteE6uqYqzE8Nj/ykEs5fvRTqfz8l1zGUtHcLJVPPudyjm9+1SVIsVDf0CTqfNY9O7pLBpUDhJQUVBIQQvLGKwi8ibgO8gbs/tpzFyzSY1uTzpeecqloWltapNcMlD1nnn+xruUvVrq6u+XV5Ss0DSuBC087UdPZuOLc02TRggWaxn1872e/rOnxBIoBCJiqKMBMZkrxNPGFzNEe5AWvV+g1w+cGQ6EM5xpR54xGGA5R10EolJGeH8VoX280wKuG921ALQlg2ZOU6upad3R4bD76py5lqfz6t1wqRFWVyDe+7TKZiZ9wr/R+66pUiKRjmchV30yHO37vDkSzZt162dienxPZV19bIaf/63wNy1eucqUTj0ceX+JS4wd2MoKyNyULQOGk6Ymr7CWEFAaVBISQgtCBHP5zs8B2oJeUmtqtu/3humcezUsIh3Bzy6X/djmRzx71PZcqPh5/6lmXErn2/LNdKjfP3XOzS4lccd2NLjV+zF+4yC01gJA5AG2FCpugGBQFnrEY+PlrjvTa4esEQzES9XcEw3AYretEMRbXHC1sG562JlBLAvMeNjWHfAYUysMPuoShJrvCoeLDH3OpzCQvf1YSJz2QCpH0rBN54MR0WHKhO5DmzR9I7/Qya7d9ZeqOr0vldzvkCFcrzc4HHa7Httn3IPnSd3+kYf5eb9CynQ9+i6s1lOZFu6SumamOP45wzU23aNkvjj1+SHkwTNphD+nu6dF6YY768dGpevsc8a5Uum373V0NUee1vjwqbLPPQa7m8IAvIixT8ZYEluJsXwghW0IlASGkYOzOBpvNQA+mhkldbjCeOxuEWTh/nkxqzV/AfeP+r3cpkQuG6YxwIrB+40aXEpk5Lf+tyzBwWfH4fbqV1enH/9GVjh+z5s53zi7delYdrBSXgiBIcEDow2gRdW0fhkvUtaKC+V/WEHXOWIXhEnUtH0aTsbz2aOLfMbThGNh5BQGUdtNnjeKSsYR11pqRcfiNVq1eq4PhW+9O7/QSZvGibVxKpLOrS+s/u3SpK9mSZ194UetgudpY09HZKS3b7iqvhawYvvp/P5a/nx6tFK6sHL9nD84udXcDBPMMeaVTsbbjhJChUElACMkbdP5eCECsAzyYqxphoQompFuJs084zqXy55sBD9xw/leMzJ6RVgw88sSTLpUfM6ZNk/7lL8hnPvxBVzJ+1Nc36DOjy1XURLV4FQSZGI8BY/AzgqEcifodEMaK8fqcscC+a4G2XJccDMqkyVNtheGyd8gZbJZ3evO5ubeDrfvr26Xxri+mQiSTtxf54r3p8D573fUbN8mc16WVwZ6W5iaZ3NYm1dVWqe0d2kJZEpyFB7ivs2dMlzmzZrqSNHB829eXQxEyDPBZ06ZMcTnLgr3e4FIwuhqUU89JW8I1NjTIe498q2y7cIHEYlWy9x6Zd4vA3x0MbeHdJgqkrq7eWYNBFtBG3D1bhJBSgEoCQkiBGIFYhQEILHYmAQLW1mS/vV7nUvnz6Q+/36VEnng67aegmNh7j7RQ+/GvfXur34dC0G3XVLg0AxUTMGhBKEUhc7wHlOHPC4diJOrvCIbxYLw/byyBFQHeNH0HncJ3pFQc82eXsgwe+weXCgE/MKfk9p9StdM0ie03NxUiqWkSmbtfOszYVYsX7nOgxp7DDjxAnbpufO5xWfv0w9L36rOa3+d1tg3FFrJBPvjOIyW5Yqkse/ReefXhu7UuBuNB9jr8HS41OmCQj89a9eQDcsGpf3elFlhdgXXrN2js6Vj6pFx8+kny3D23SHzZ83LDBee6I1uCvzsYHrn5andkeNQ1NKTbcPOvmHzLEEJyQyUBISRvUjNQEAggHGAGSoWErTs4rY4V7pV72uTJLiWyfOVqlyo+Pviu9JZjNXO3lw0bN7ncxEafHX1+nJkqBi1lIlxu7cFm8POzBV1ePEZfMerzsoWtwUT4DmOJDu7MO+ffw5FSsf0O1imh569/ksHf/8ZlLJuXvyaDixe6nKXiiutcanRYuWaN9PT0upzIwfvvJzdcdJ7LDaWhvl5jeOn37Lx4ezk/NEgHGIwv3jbtoBdLD3p6058zmuy/154uZdGZekMs1Nf9+i8nuNT4U++VBNp+W0Wvb8KpKCCk+KGSgBBSENr5m6DLDdwMFEKx0dTY6FLW1LRYOf+Uv8n0qWnz1Gk77yVveMf75alnn3clExO71AAOrzBQQQn+V3oDsVyEB6ITcjCKrxQRor57vmEiUgzfcaSkFb0Wff/MPygKRoOKO+93Kcffj5fBedNTYfP+e2Fa3B007LOfVLxu6IB4pJx/2RUuZbn2P9mXNlx5/U0uZbn36ktdaktuvex8l7Lc/cDDLjVycG9eenWZPPT4k+qMMEhNjV0eMXlSm8aen//hz+ojYdc3Hq7nZuMz3/zOkDBSdLkBnh8NVslL5QAhpQOVBISQgvBCgBcKMNCrq2/QMrJ1WPnEA3LIG/Z3OZH7Hn5UvXbHZm8r7/rUF2Tpy6+6IxOH1CymEywpWqaZCINVfc9xU8IBM5oueAWhD3ofI8JEJPwbb63feWug9wSzvyZWRe8ArHlG5z5VzJ0nFTfd4XI5eNOhUnnp6DuOfeDRx13KUlebfaeFy68fusML1vlnIqiQBQ888phLjRxsR7nd698k+x3xbt2q0XP9Bee4lOWyM09xqTRPP79Uz33nJz/vSrbk3IsvGxJGTkVaQVAxcd91QsjwoJKAEFIwah7uYphBVlaxKdna3HTxv+S1R++VBXPTa3chtF194y2ywwGH6GzTIe/9SGpt61bHfDc7WAnGduBChhI1oEUYDfB7++AH+7CsQYyBpEm4gYALqItBgQnWH0kwwEeJDyav1iJuiz13TYTgZ44HY/XbFS/u73c/v70Xo2cNVrHDYql8abnIJz7tSkLU10vFdbdI5blDZ+VHi6mTJrlUfiycl8HfQR60FbCrznC49dL/yJsPHupf4V1HvEWeuC16icY1N90qZ/xny20gxwI4K0Y7AHwMzNPkUoSQYoaSPSGkYCDbqyAAwcBk6t26TrJ1mTVjurz4wO2SWP6C3HXlxa40zR33PSC183aQmbvu40q2HqmlKqoYwAAlIGSO0+Cx2Ika/CJkww/O/eBdYzOYx6AeVkHJZL+mdXvKAdQz9QfMPUJIuoA17Cb0JxLp0N8viUTcpW0+2Z/UGNvrqdIA13SfFXRcieC/10iI+i0QSBj3O+M3d7893sNRJVYtlb8/ViqXrZHKF5ZJxZIXNFS+skoqn3tFKnbexVUcSmv/0akQOyS9PeEQvvWMyNHm+yJ89SFXmOYN++7tUpau7h6XiuZj73u3S1mee/Fll9qSl5e95lKWvXaP/juGQ1VVpTxw3eUuZ/n+L3/vUkPZeYftnSPGx+Trn/uUK7V8/xe/damhrHj8/iFhpFTX1Gicenbw/vpACCl6qCQghORFSojX/t8KAjrAM/+qq62wQCYGVZWVsv/ee6oQifDErddJjdvyC6xdv0EtCzo6u1zJ+BM1OPQxGRnhwTF+1+CAPK0QwCAeg/x+HdzH43aQnzBxIt4rA3EzwA+EZCAM9CWkt6dbQ19vj/T12IB8vLdX4n0IPeY6fea6vZLo61MlAj4joYoF+5lJKBG85UHI2gAEB/u5AskffSZMwK+MdHAmeNSprZWKlhYNYtqmsea9bz/CpSyt2+2atW3ZZv48l7Ls/Za0M9gguMa2+73R5SyvDzkYBK++ttyl0oQ/f86sWS6VBs/wXrvvKu952+GuBMsZHlXlrid8nZbmZjnht7+QIw59kysR2bip3aWGMmPa1CFhNFAFAZ4flQX89+O7SEgpQCUBIaQgvIjihRU1PR4qt5AJBrx197otv+YG9vyetMPukjCDtK2BfWbM/5DQiA/RaIHfMqUQ0Bl7O/iGlQAG5f2Y4TeD9GQ/BukYsJsBPAbvZiCvA34NvdJSVS8LGmfIR3d6q/zsoC/Lae/8qVz0wT/a8KFjZOr0mRqmTJthwnQNLW2TpK6+3owFq6xSoK9Xr9Wn17bKgn61OOgz38d8vvtOyaT5jlAWOGsD/929xQGfj7HBWxKUErU1NXLAPkMH7/DPsn7DRpezwMJg/UZbBqWqp6e3T6bvvJc53u1KULdbrxHki5/4qEuJfPlTH3Mpkd6+uPzttDNdDn4aB6R50c4uZ9l956FbLga55IyT1ZTfg2VisMgBjy55Sg585we2UPA+FPDDMF4Ks94ea6HBN5OQ0oRKAkLIsCh2wXLUzWuLhFcevls++cH3u5zIYR9IC7fji1Uu6WNkZFqOAUcG3keEoWb8dtBtlQJmQI4Z/H4zQI9jwG6tAHrM4AfHqmIxaZ00WQf902bMkukzZ8s/3/NzOfaI78gHdn6L7DZjO2mta3aflpnq6mqpb2iU1rZJMn3GbL0OwrQZUCjMUCUCBjGJeNoSQS0O+nrtcgVv2QALAygMAtYFXllQaoParU4JTvzeecXFUlc31GHh9F32VgsqH2Bh0N7RqcewPMtvhwjWb9xkju8WqLubO2JpamyQk49Nm/Uf94ufuJTl2z/5Zerc2nnbq+LA8/q99nCpzMD6K0jd/MUaT58yRe596BFV8PrrI6xzyg5wyIEHuNRQgvV9uPKGoTs7EEKIh0oCQkhBRAnoHe0bXKp4gMm9Z/q0oR6rS52zTjjWpUTuGcUtvAoCj5F7ljjkGz54H/0AWs313Wy8WgxAKeCWDvSZgXhvb48qBZKDA9LQ2KzKgBmz5qhioLmldcjs5ViBfd5b2yar0mD6zDlqhVBbVy/9yX7z3bp0dhLLE6DIUIuDfvu34G8K+zKgsoBko/ulp2X2zBkuF83ktvSWgu0vPJGXE8M5M2eauk+6XJqn7rjBpTIzZdIkufuqzFssehZvt0g+//GPuJzlF8ceP0SREUXMvMM3Xniuy40teC8JIaULlQSEkKLnhZcyO5rKxAOPpM0zw2tSw4zEg3Uup1nDBYOkt374k/Kl7/7QlRTGpz+ctiYgxUdQOWDN873VAGbhE5JI9ElfX68qBjDwjsWqZfLU6aoUmDJlmi4JmAjAqqChsUmmTpuh361tMhR2FdKj39v6NbDKAlhBOOuCgKIAgcqC4aOm6SX88y175B6584qLZI9ddnIlaRbMNc9boG2vrKyUpfffLlf/+0yZOnnLHRImT2qTC079u7z6yN2uZCiLt9tWul56Sg496A2uZCh/+dXPZM1TWzpazMSpx/1OmpsaXU7kl8cdr84Nz/zrsZHKj09/6P0Sf+15lxt7YPlDCCldKkznyt6VEJITNBWYqVRnZ2YA0tXZKZ0dm2TDunWyYf1aeft7P+xqjg+7H/o2WfLMc5r+3te/JH/46Y80nS8wH/VrTrFWPxtv+8in5Ybb79R0rrphTjz9HPnWj3+u6X1ft4fce03uWSSYgYIdjdC5JMPs1ONPPSN7vtk62IJpKvwOFMK3f3K0/O20szVd6N80Glx7+UVm0DpNJk2eqiboDQ0NUlNbp4NZCOvjta622MB76ENqsIzdBjS2zv90nb9Jw+y/ublVf89iBDOVHZ3tag1RVRWTWHVM46rKKqmoqlIHndh+taLCPi8+kMzgOYFFhl/u0Wl+300b1sv6dWvlLUcO9fJPSDbuvfNWXcI0edo0XV7U2NQstbX1Ul1Tre8p30VCihtaEhBChsVEEgCOPfFUl8qPTe3tKQXB/DmzNc7Gj779dZcS+fS3vutS+fH9X0ZvRzVSZk6f5lIi7/nMl1wqf846/xKX2prYZwj/N8M7TZNorFLAz577JQXW1wCsBmCiD6sBWA+0tE2WmbPmSmvrpKJVEIBYdbVMnjxVfRo0NbdId2o5ApYimKDWBXYZQtC6AL8VyQ6a70ooVTQN5Yqo80pC8qW3qzMlB6iiTmObJ4QUP1QSEEJGxgQRCj7wua+6VG7m7LG/S4n8889/cKnMvOkN6frnXZTbEsBz6dXXSd8YCd7Tp06R+lrrmOvFV16Vex7K37cABlKdXdY7dkN9ncbjjR+Y6OODMR1ly0i2UA6YAbE6InRLCuJu1wBYEMC3wMzZc6XG7V9eKuBZwfKIOXMX6A4Kuoyix+7AoLskqENG7+SQyoLcuJcN76Cz2qk0g7zVq1bYckLyAEo7gGdH8Q06AiGk6KGSgBCSF+kZA41MbJoPEzAbhbC1ueza6+X2e+9zuczs9eZ3pAbujQ0N8uaDD9R0Ln541NdcKu1pOhtr1q2XD34hfc5Y8Px9t7mUyEHv/KCsCzhjzEbN3PTShJ9999suNb5YJYEZoGCmW9MmUFMwhJSCYLMJZgDsdynAwBhbC8IJIfYn190Dps8saquBfIFzxVlz5unfrJYTbnvFpPNbgOVQqijAb0ZFQQbcbxJoyxE2bVhnCwjJB7TZlU4ucDFgO05IaUAlASEkb9KKAj/7ZPL4z+S3pjDe6JywHfq+j8kh7/uoJM2AKgyWFzQs3Ekee+ppVyLSsXRLD9WZ+M2Pvq9KBQAHavAbkGlQfs1Nt8qs3fbVdEtzk8ZjwawZ0+UH30xbUMzYdR/59Z9OcLktWbdho1TP3jZ1r+pqauT73/iKpscbDGgrVbA0z5EXMH3knrNyBfcHlgE2QDHQLwksK8AuBWZQ3G2eZeQxWIb1QDn+Xvib585fqDs0QFmgSxFMDJN5BPxmannhLAuoLEiD9hoKXsSYBYZfB7yD69aucTUIyY1tw+EfxDxL+IfnihBSMvCNJoQUjB2SbFZB3QqcFTqLt7XoeHGJbv0E7rj3fqmdu700LdpFvvi//yef+vr/6IAejgrjAdP/Vx+O9lCdDSgVgtvEYVCOa7/vs1/Wz9rljYdr/p2f/LweR91VTzyg6bHitz/+Pzni0De6nMjPj/mzfoepO+2p3wlhhwMO1bIZu+wtg26wBKdv3a88o+nxZtWK5alnxyqa8EQhT+VA2lR+MOV3IImlBU5BgCUGM2fN0WUFBI9OhcyZt0CVJdaqAL9Rwv5mUBQkhy5BKHf8O6avnYlVQWAycAQJB5EjIW5+77+ddlYqXHvLbbJ67TpN//30s83xdB/Rb57tb/zwpy5nFa8nnXWepq+47kZ58plnNX3r3ffKRVdcrWlcB3T19MgpZ/9L08CXg+dffEk+9MWvy/d/8bstlnr57+Xrn/6vC2TlaqsY+e+118k1N92i6SB3P/CQvOGdHzB1z3clIuddcpk8/IRVMN9jjl/w3ys1Hbz+40ue1r/h9H9foMdOOutc/T7og/5xpt2iEPXWb9yYSuP9R/z8iy/KS68s07Q/hnPvfegRTfty5K+6Mf2dkT/N/E0Addo7OjR9/mVXyLMvWOe0UKCjj3jnJz4nDz3+hJYNByz38Qom25YjBJ8vGxNCihcqCQghBWFEAZUwMcCDqTgGwtiWaWvvmYytn1pbml3OCDFmwHDGfy6Sf116uSuxNDU26jZVc2bNdCWFkTCfs9tOQ5cbXG6EWnzWM88vdSV2KQOUCrXObwAo1KqgujrmUtm5+l9nyrFH/z+Xs2zc1K7fCWHpy6+4Usu2C+dLYvkLLjf+PP/Mk/b5Mc8RZqPwTFmh0sflR0pBoGbybmmBKgf6VCDvMaG1bbLMmjO/bH+jbMRiMVUW1NbVSU93V8pfQT92euAShAjMu1Zp23G8g1AajnxLu83S0dUl3/7JL2TJs8+bNjguy5av1Py9Dz0s8/c8wNUT+X+//qMqBXrMfQIJ0398/xfWyesp5/xb9jj0SHnp1WVy4eVXy19OOV3LcR3Q2dklX/vBT+Rdn/yC5n354089LTse+Gbd0jZu/hbc9yCoB6UDviP46R+Ok7mv21/9s/z9jHPNgP5CLff87A9/koPf/SE58tA3yQ9//QeZs/vrtfz3x/9D9n3ru+WZF5bKlTfeLMf+wzrO9X87Yvw9OyzaRr70HbtF7Td++DO91n/MgP2qG27WMtRdvcYu8UD6e0f/Rn71p7/K9osWyZPPPqdlb/7Ax+XsCy6WOtOPQIlx9LF/SX3/q2+8ZYjy4rpbbpOf/v5YTePcyYtfZ+5Bnxxz4iny8ONWqQEF+o233SnvOuJwufbm9HK1QsHORl5BAGsCtSjQNt1VIIQUPVQSEEIKwwkBME+1AgKWHVTKyuXL7IGtyIZnH5N/n3yCzJwx3ZWk2WHbRbr/dfsLT0i9GUiMhEdvvkaev/dWOXj//VxJmtqaGjnrhONUQQDBDtx88b/lsx/5oFz1rzM0nwvs1Y09r++/9r+uJDf/+5Uv6laG3/9m5uUD73/722TF4/fLc/fc6kq2DhvWr3OCpVU0eQUBBhnliJ/lhvUAZr6hIEj2x9UpIZRd+I0wAIbzPpId7OiA3woKlt6eXvXdkHJsGLAqKGtFgXnV8M5pQPuNAZ57F0cC2r7/9+1vaPqzH/2gvO/tb9U0ePDRJ2Tq5EkuJ/Knk/8pRx52iPz11DNdyVAOPfAA2e71b5KN7e2uZEtuuvNu+daP7PayAEqDT33wffKdr35Rd3954JHH3ZE0sDTzs+rgg+96u7Rtv7t5JrZ8Ho75+8lyyyX/lp9+9yhZ89TDsmrtWnfEfNZb3yK7HHy4rHKDfOD/dsT7vG53dSAKZfFJZ50jO++wvTz6xBL5/P/8n5z9tz9pvTBQhqxe8pDLWaDUuOfqtLNcKDS8tUAu3mZ+37Yd8LelLWjQ5t515cVqwWDb3eEBazBVLlW5dtw9U2Ak1yWETByoJCCE5I0VLCEQoOlwwiXyRkh4/pklttJW5sPvfocsf/ReHTAHw9N33ihHHJI2yx8pixbMl1sv/c8Wn9PzyjPySSOoBnnTG14vp/3lj1Idy88yYOG8uXLGX48dlpf63//4B1t8Jx8uPO1EmTFtqqu59YAI6QVMO5NpByvlhrcesLFVDgR9D/T0dqs3/2nTZ7gzSL7MnjtfWtva1LkjFC2wyBji2DClmCk/ZYF522yMdw/tdxXexZi+jx3tm/TYaPPciy/JYQdZJ7F+Vvuam2+VH//uGE2HeeshB8vvTFsGU/lMrH/mEfnHWdZ0H7z5jQfJfY88qkrgJ595Tq6/7Q53JM2Pjvq6/OmXP3E5UZ8s73nbW+WWO7dcfjZ39iw58/yLNf3YkqfN75Vuo9522JvkmJ//PznzP0OtD8J84eMflm/88Ody88X/0qVesLqbPKnNHd2SY/5+ikulefDRtLJjzsyZcufl2T/T8/ff/VJev9fr9Lt7vMJgj513kp/+/jhND4dXXnpBqipjUumUBAiACgJCSgcqCQghBWKFaisYVKiQAOESgxpC8sIIkpUxO3tpZ6Gs0kkVTmUiZGJwqsoB53tAlxcksGa5Vwe1GMzOm79NyW1nOJ40NDapVUFvb7dpn3rMb9uny6LwW8MhJH77clMS+PdL/RCYpG3HzUAPigITv/j82Pgp6XjhSTnxzHNk1Zo18tmjvienHPc7VVzWVFfLpgzWAv/3za+YQfZHXG5LoAxY+1R669dTjv2tPLf0JZm2054ZlQvfPfo3Mn3nvV3OcskZJ8n2ixa6XJoHrrtczjr/IvXnstdb3iE3mYF+EFgsfPlTH3e5aI45+scaT50yWQ5/00FywD5DPzvIisfulx/++vfS29fnSkSuOOc09YkA/xrgldeW6xKJy6+7QfOXXXO9fr+glUOQ2/97gcyfM9vlRL5ivi/qf/hL1uphuOA9qojZZya91MAHKgoIKQUqTAdZxjZ3hJBCsLNvdsYz3tcj3V1d0r5pg2xYt1ZNyN/1gY+Nm4Cw+6FvkyXPPKdpCJukeLjqkvNl8tRpMmnKVGltmySNTU1mMFwnMTNgsNYFpS1kphQE5l3CDgbqnDDZr175oSSYPGWaDnDJ6LFu3RqJ9/ZKnRlY1tTWSixWo8+a9exvn7lyGdygHYcSCkop+Lvo6myXjRvWm3Z8nTmWlMPfMdQSqtjAIBvKDyx/GA3gNwEKiVJ5PnD/4QixYZjLl+Bk8pr/XqDt1CQT2iZNTrXhNbV4r2Jl8y4RUsrQkoAQkje247edv3o2djPBaqpqBG1CcvHEIw9KVczNXKqpqhmg4R+WHJSBYGmVA1bZhoGaVRAkdO18b0+3zJ67gAqCMWDq1OkyddoM6TG/cZ8ZRGKXiJRTQ2dRUE5zJnjV8L7B/L3StN9w/Ij3EorfYgcD+tFSEAAMpkupbUKfPVwFAejsaDfXwFIDLFGxlgO6bMVc11qFEUJKAb7NhJCCUIHArSFX5UCsWoVLhGefGv6WSqQ8ePXlpRIzz011tZ3JVSFThUsrhJeSMB7GKgfS1jj9iYRdXtDTo8t15m+zrQrwZGzAzgdz5i00A+HOlFND3AOYTuvyA3d/Sh28YzZYKwooCBDwTiLGb0JIJh5+4B7zrFRriJn+H8+MXTpW+m04IeUEpRFCSMEY8VIHM9aKAEKmERhMePLRoZ6ZCQkDj/1VmLWEggDCpbNI8QOXUgWDT7/EANYDA8l+HYxBOTCQHFAFARl78KwtXLS99PX16LOozgz7YVFgdz7wlh4lD943vHfwK4O2XBW+UNrFZOlzaUd3hITZtH6dKgYQgo4LIRdQQUBI6UAlASEkb7wA4M0KIRhYJQHMx+3Ar1S45qbc2wRi7evhH/qky23Jvy/5r9zzYNqxlmf27ltunThz131cyrJqTbQjqiBw0BVkybPPyX+vsQ6twE2336Vx67a7ary1weBLFQQuqIBZZbqhEhcsgwoCWBD45QUwfce7M2f+AleTjBdQFNhtEnvUF0RSlQV254NyUBSoote8d74N98peKApeoJKAZADLc1JtuD4zph33jgvNs0QIKR34RhNCCsIqCjbrwM6uK4fAUC2x6pgGOGKbaPzfr34n+x/5PhX8v/LdH8kh7/uoln/w81+THQ98s/T1xTV/9gWXyHb7v0meeeFFeecnPy+//+uJcstd92gZBu0/+s0f5a0f+ZT83y9/q/Wx9vWNB+wnx/7jVDn8Q5+QX/3pr1oO9j/yvbqfNZxe/fFvJ8ueh71dBSzwpU9+TONv/b+fyyNPPCmPPrlE3vxGuz3YDgccKv/zk1/IR7/8TfmI80C939veKz/9Q3q7qvd+9suy+6FHyruOeIvm3/mJz8tHTP14PKFbgh1q/r6169fLOz/1eTn3okvlY+9/t9b7yvd+JHsf/k5Nv/czX5KPffVbcnPE1l9jBfwRxNxgBLH1jO1noKB4Kj1lQVhBMGAGo5jB7u3rVfP36TPnuJpkvJm/cFtdZtDbC0UBdj5I6D0qdUWBvmd41UzwvmXgNBQDPiw5gNKEkCheeuFZfU70eVFHs1ZZAHkAcgEtCQgpHagkIIQUBIQAtSLwlgQxt9xA17NWyz233+RqThxOPus8WbzdIjNw3iBnnH+RzJ89S5567nl57Kmn5Vtf+Ixcc9MtWu8Hv/qdfP/rX4F3Oc3/8Kivq9LjiEPeKG//+Od0W63rzz9HjvvHP/U4wCD71jvvkdP+/Ef55XHHa1lHZ5cOMo487BDN/+g3f5D3v+MIueiKqzV/0x12hv/Wu+6V55a+LC8vWy7X33qHSb8o28yfJ3vutot84oPvk59+99t6zoH77iUnnpHeD/wGU/fxW66Rs86/WJUMe+yyk/4d4O1vPlRuv/d+mTZlijQ2NMgnzXWuveV2PfbaylVajsHP/Y88Jp//2EdSe5aPBy+/+Lx7VoxwqQJmVcDhVekJl2EFQbIfuxf06aC0ualFpk2f6WqSrQUUBVhLDauOeAIWBfHyUBSYf6qgq7RLDKyCAAM/046beNWK11xNQtI8dN9d+pxoMG25tQiDPGDlAkJI6cA3mhBSMKoowFpWIxRgNtjPLEBwWLNqpas1tsyYOtWlcoM9pj//sQ9JbW2tfvdPfuj9Ohhva23Rsl5nSXDgfvvIjttvK8eceLLmN7a3y5e/+yP5wbe+pvlsNOsWUGmP2tgmav2mTS4n8t4jj5ADXz90ScG6DRv1MzyPP/WMnHTMb+TL3/uR5r3lwZRJk+Swgw7QNIBw74ETwM6uLrV4wGcumDt0Znrd+g0uJTJ75gzzPRs13dXdI7fdfa+mxwuswfcWJ2raXFWlCgIImKUGBphBBYG1IIibwWiPtLZOktZJk11NsrWZNWe+KgOsRUFc71Vw6QFCqeGVcoi9RZhvw2tMePTB8W0bSHEAJZJVEtRIlWnHU9ZgRh5QuaAE23JCypWqow0uTQghOYEQ4IVmCNaD2OfdOWFLxBPS19crO+26hx4fSz707rfLbffcJ+ef8jeZOyv7jCwUAief/S/57Ec/qHUvvuoa+eh7361bn733yLfKjOlTZVJrqyzefls56sdHy79P+qu84y2Hye//+g/5869+Kj//45/03FvuvEeef+ll+e5Xvyi77LiDXrvaDHTfsN8+sttOi3WwfvibDpba2hr1RbDzDtvLW950kFoi/OLY4+VLn/qYEaoq5Ws/+In89DvfkkQiLv3JpNbBll1f/MRH5eNfPUp+/v3/kY+979263OD3P/mBnH3BxXLYwW+QvXazvgWwrODQAw+QKZPadMnBzeZ7YUur97/zbTJt6hSZP2e27LfX69SS4JEnn5QD9t5T9t9nL5nU1ipvOfhAmTVzhizedhvzd0+TTR0d8oZ999brjiVLn39W1q9drdv7NTa3SENDo/md6qTa/N0YoHgHWKWAVQ64bQ69giDep87yGpqaZNLk/BVcZHzAXu9wyAbLIe9vRefb1WN76Q6ANmP7R/OsDph2CA4c+02bBIuKjk2bZJfdh/o8IeXNE488JB3tG6SxqcWEJtOWN0tdvWnDq2t1oiD93hBCSoEKI8yUz8bAhJBRAQMgrOXFDGmir1e6ujqlfdMG2bRhvWxYt1YmT50uBx5i18uPGvFu2fzoZVLx+k+4ggjaV8nmVx+Sit3e4QpGlz0OPVIeu+Ualxsed973gLzrU1+Qjc897kq2DnBm2NXTI/3LXxgXwe7yi/4t2O5w0pSpMtkMklvMoKyxsVFqaqAosGtbS2EQ5hUEGHzZJQZQnvVJT2+PxCpjMmvuPFeTTDRw75Y+/4zU1zeYwU+9KrHgb6W62jtnKy1FwcDggAwmB8xzah04dnV2aDu+cb1pxzeskwMOPkxmzqbPDGI5/6xTpbmlVdvwSZMnS0vbJFX61tY1pN4RKgkIKR34NhNCCsYKy1hqUKkzwN78sKamVmpqa2X5sldczdFj8Hd7y+ZrfiWDv462Uhh84ioZ/PMhsvni77qS0WekCgJw0Ov33eoKAtC+9EkZWPniuAh1GHzBm3+NGXTVmmdEzZpj1uEVPr9U1rIGFQRYKmIVBHG1rsFMLRUEExu0a9vtsJP0dHdJn1t6oLsemHsHqxB7b0tnXsX6A4G1RJUuAcJyKbTfNXXmPTXxTdde4WqScgfPPfwP1NTWqMPVmHlW1AEtfBLA2qbEFGiEECoJCCHDRBUF8EtgBnmYBVZFgREcYHqIwR/W944qUxfZOBmXwWMPsmnH4GOXiYyhcoCMjCcfe0ifDwxC9BkxQZcYBMxTi13AhBBtg1cQ9OsMrXVU2Ktb7pHiYPsdd5Henm5V7uAeDiQHdBmCubslpSQA1kQc7TgUBVbZ69tyLJuCFQwhV192oXsuam0MB5eqIHCKXrckhxBSOlBJQAgpGFUQuAAhATscqHBpBEudiTLxHTdf72qPDpXfvFpksttPvmudDP7lzZocfORSkUt/qGlQefQzLkUmCo8//IAKlzpTaYI6LTTPDGYwvcOrYgeDR/i4GBzAUhz4InBbHZrBJmanSXExf+F20tPTpdYEUBSoI8PkgL3Hg6Wx44G+d+a/1E41TtkLKwJYhaFNv+3G61xtUs50bNroFEdYHmafDV0ihjbcyQKEkNKCSgJCyLCwggHMVSFcpmehoCSAMLFx/VpXc/SoPMoIrFO2sZlNy2XwmANF/mt3AgAVP3nMpchEYf26tXbAUWNnoXSLNTcDZbc+RChuATNlRRBUEJjBJbbVm7vAWcCQogLtWFvbFL2HmE1PJhPWmsAtOSgVi4LgkgPdzlaVvVg2Vqfv7dq1q0rmbyXDAztdqPIfz0RtwBJMl4tB0UQlASGlCJUEhJBhA8HAm6pCaPBWBHV19SpQPPbQA67m6FH5rWtEpjvT7e71NjZU/OhBqYjVuhyZKNxy3VU6M4kZKDtD6SwJKq2ZMyhmARMDKMws604GZhDZ3x9XBQHWtDc1N+vfTIqTqdNnyEB/v9saEb4J+nXpAZaUlJJ/gpR/GdOO491EO14HvwR1Jjbv7ZLHHnY1STmy5PFHXRuOYPp2VSRV6/PCpQaElC5UEhBChgWEAqsksKaq8G4MSwI4NbIO6mqMcPGQqz26VH79CpHpdgtCUPGD+6WitsnlyERBHb+ZgRVmJK3iqFZiJu2XGqiAWeTCpZ9VxizzQDIhiURC+np7pa+vT2bMpGf4Ymf7nXZVz//qn8DcW/ibKCX/BKl2vMouN4ADQ79srBbvrEljuRApT158/hnTrzvFUX2DiWvUaWHQ6Wyxt+GEkGioJCCEDJuUgOksCbxjo5q6tLnqKy++4GqPLpVfv1wqvn6lVPzkcamob3GlZCJx/VWX6SAD3tJVQYAZKN3VAKaqxS9gegXBIBQEsCJI9KtiBH4I4PyOlAaLtt9RLUPiCbfsALsdQFHg7n+x49txLP/BUqDqGHyHQEkA6x+r3HvsoftdbVJO3H3bzc6CAM8C/BHUScy03+k23D47hJDSg0oCQsiIwEAPwkKlExxgilhrBAlvUXDHLaPrwDBIxfTtpMIItGTigUFz+6aNTrjEMgMbgh6x4TStmAVMu8xgUJcZDCT7JZGwywzmzl9o/z5SEkDRVV9fL309PWopMjAAawK7xKQUnBjqO2gClhxghtjPHOu7W2/f38cfedDVJuXCSy88p76G0JfXmecfVgTWJ0G16e/TlmBUEhBSmlCKIYQMGwgHEBQ0QLg0woOaJTqhoq4OgmatrFy+zJ1ByoWrLr0g/RxosIMNCJ0YiGDWEk7TihW7Jt1ud4hlBvG+uJqkw8ldY1Ozq0VKBTig1GUHsCiIx2UAWyOqNUFp+CbQHQ6cshdLx6AgwHtbX9+gS4XwLt95y42uNil18EzffvP1et/1GXDPQU01FL22DYeylwoCQkoXKgkIISNGHV+5Na2pWSgdIGINY53cePXlJSFIk/zpaN+kSgGsa4ZwaXc2KA1nV97MHINEmJ3391srAgwid9h5d1eLlBoLtt1B/U3gXidT1gSl4cRQ30UTqrB0zAwCMRBUSwLTjtfW1+u7/NILz7IdLxNgOYJ7jrZb7795DrQN98vFaEVASMlDJQEhZERxqF95AABGw0lEQVR4QcFaExgBwnnH1pkoDBCdoPnsU0+6M0ipc+5p/wgImHbZSWqpgXlGsOUanpdixSoJzOBQtzy0fgjifT0yecrUov67SHYaGxs1jvdaJ4ZYYuJ3OygFJYHfDhGKPCh74UPEm5rru2zSV196gTuDlCpYTvPoA/eaew4FkbUgQH9unwmnIHBKAkJI6UJphhAyYqyiwG6jpY6vIFzWwsTchAYIGXVy/923cxaqDMC+8mYYnbr39UbAhJLAmqjarQ8hYBYrVkHgdjOAFUGiX+IJKAn6ZPrM2a4WKVW2W7yTLjnA0pJkf78MOL8E/rkoZrQdN+8mTMmxAwnacQwQYW5e39iofhk2blwvHZs2uTNIKXL5Rf/W9lvvO/pvk0YbjucBSl46LCSkPKCSgBAyYrzAoGtaK6vSzo4gYKqSAAJHnVx2wXnuDFKqXHTuGfZ+mwDhEs8BrArg/M3OQNlnpVgFTAwE4bAOCgJ4uofpOWaWsWadlD5o35pb2nSLS9x7tSYYsP4pSkJJgABrgipYhGFnEqfsxYyym1W+/KJ/uTNIqdHR3i5dnZ2qEML9Rmy3wnT+ZMzzX+z+ZAgh+cG3nBAyKlgB085CYdYYwQuXXlHQ3dWpa3pJafLAPXeqOarOQmHmsaFR7z9moKp0LWtxC5iqIHDLDLwvgnhfrw4Um1taXS1S6sxdsI3udBCP96WXHZjnAc9GsSsK7JIDaxXmd6vxg0W04whwUvvwfXe7M0gpceG5p6cVBI1WMQRFL5wSc9tDQsoLKgkIIaOCFxy8NQGECuypDOVAnRssYvD4n7P/6c4gpcaTjz7krEaccAkT1YDDwmK2IrAWBGYQaAJMzGFqDl8EMDvfZrsdXS1SLkyZNl2XmEBR5JUEeDZKwZoguNMBlH6YRdZBo2nHrQl6vTxh3nU8+6R0uPT8c/XeeiVvA/ptWBFAyesVBLQiIKRs4JtOCBk17AAwbU0AE3OYKqpgqQFmi9Vy47VXujNIqXDuaSepgKkDCR1MODNVJ2AWuxUB2Gz+qUf7gaQZHCZ0u8Nkf1KFalJezJ47XwfJCP3JpFqWqIVJqTgxrKwy7yx8zGBffNOOm2e8QS0J7MARz/x55p0npcGmjRuk3QQog6AcQIDTQvVFYO6/b8PV0qQIlbyEkMKhkoAQMmpY4bJSnV7BvBzWBLrPMoTLxiYVPKAsWP7KSzoLR0qDRx641wyMBqwiyJkkw3oEvgjgERvPAkyUi1XATFkReAVBwm55iKUzi3fezdUi5caUKdN0uYkuO+hPWGsCPCNFblFglb0VOijUdry6RmphTWDeaezw0NjYLA0mrquvk2v+e7E7ixQreFYv/tdZek8bTdutsd5f7GqAXWmwfBC70lBBQEg5QSUBIWRUsQIm1rTa/bZ1FqoOs1CBWWaTPuefJxb9jBsR6enulkceuMcpCBqNgNmkMZRDMFPWPddhReAGHsUKnlUMArE9GAaE8XhcTc3xfJPyZM78harsxLIT3enAPBsDJbDkAKTbcVgTWKswv3QMg0i1KjDv/KqVr8m6NavdWaQYOe/0k1UhYP1O2PYbfTa2Lw76IqAVASHlBZUEhJBRxQ8GIVRgJqpaBcxaqa13wiUGkW7GmbsdFDcYDJ172okqVOJ+4t7qOlZzf3XbQ+ypDQUB1rK656IYsTPDdoY4mYSSAP4I+mSbbbd3NUi5Equu0WdBfRMM2GUH/lkpZrQNx/IgWABh2YH5O71vAn3PYU0AhYEJl114nirQSPFxy/VXq08NKH30vjaZ/tnEUBroMoMYApS8VBAQUm5QSUAIGXXsgNAqCTCTjFkoO0uRVhRAKOlo3yRPPPKQO4sUGxfBRBXCpQmN5p42QsA0aVgRYJkBHJ9hXbN5GopWwIQiBP8w6MMgEEoC3fawr0+aW9tcLVKu7LL7nrrspN88E/BPge0xNw/aZ6bYLQpsO26XHeBdxqyybm2r77tpx837rssPTLt++ol/cWeRYuHlpc/LSy88p7sYWAVBs23DTV+tSl7dkca0326ZQbG24YSQ4UElASFk1PEChW6lZQRMeLevqcWaVj+YxJpWqyi4/547ZMO6te5MUiw8eO+d0tXRbr1g64Ch2SoIYEVQgx0NaiQGM9VKM8Ao4rWsqiQYhC8CBLurARQEeH4JAfBJ0KfLT+CXwC45MA9O0SsJgG3LseQAzmitbwK1BAu24+b9h/LgnH/+w51FJjqdpu2+/ur/mnuX7pOtHwK3Kw0czsKKAJZgRazkJYQMHyoJCCFjggqX5p91Yhhc09qgM1Aa1Fy1QS7+91kqYJPiABYgjz10v1UOqHWINT2uq2/U+2y9YVszZTvIKGIFgSoJYEkwIMlkv84YYw36dot3drVIubPr6/axzwWUBMmkeV4G1PLEPz/FjH9/1SGteadhTaDLDtCOm3e+sbklpSjA+3HFxf9xZ5KJCqyh4IcAFiC4d+qIUq3ArGNha0UAXwRovyuLWslLCBk+VBIQQsYEL1jqLJQRLquqnKLACCGYuWiCcNJszRuRP/3E40ti5q3USSQS8u8zT9VBgd67pmZpMvdRhUw1U611ywyKfx2rH+RhwGeVBG6pQby3bIXmpe3L5akNL8kP7/6HrO9td6XlDQZWib4+SZpno78/6RQFpWFJAHw7rs7rzLtdU2vacTOQhPVQk3nvm5pbNG427cC6NavkthuvdWeSiQaeyX/+7U+p9rvJtd/og6EwgBWBLjOIQclb/A5nCSHDp+pog0sTQsiokhIuUjKGSTjBedCt2VVT7s3wGj8oD9xzp+z9+jfocTIx8QImhMtmMzhobmlVRQEETDi70n3Vq6EkwFKD4lYS2NngQTPoG1BLl96+Xunt6ZaF22yvyq5y5Fu3/0nuWPGYdCS65ZpX75XXutbI/jN3cUfLEzzj69etVcUArGiwvAqD6cpKDLBKYxbW/g3+78DfZJpyJE0bjvSgKkWsw8ZVK5drMz977jytTSYOJx//R227oNCBcqe5tdUqeUweln5YNqI70mDLQ1oREFLW0JKAEDKmQMjA1knYbxve7tU3gRFG1JoAsxgtRkBptDNSsDQ45a/HujPJRAIKnX/8+Q/qd0BnoCBYthgB09xD5HFPsY4V97gUFASqwDL/1IoADgt1R4O4OqlrbZvkapU+n7j+6FQA39njoxp7Dpmzl0uVN9su3kl9E3gHhpux04EqmUrDmgDvMt5pvNvwT1BdjXa8TpWDCBhkQmmIGFZijzxwty5JIhOHE//0e22nrfWH63vNPUNfjHIsM9Bti00bTgUBIYRKAkLImKMCJhQFuk7dKgqwDzOc3qnDJCOwNDZhfWSjDjLPPPlv7kwyEcBg5+Tjj5GGBitgQqjU+2bSuIfq6Ap+CFIzUCViomoGeJghHXBLDZL9CVUWwCFnqbMp3il3rnzM5SxQFNy/5imXs+wxdTuXKm90yUEioVshYm0+nBfa2XUbSgH/XsMMHeboUAqiLcdadtuOmwGna8+hOLj/7tvl8UcedGeTrQWev5OPP1aXg1kFL5TyLargxX2qhy8Zcx/hhwBLA6kgIISACtN4lEbvRQiZ0KCpwWAT63WTAwPSn+jTWdnu7i71kg9nePC43NnRIV2dnVJthJZPfeFr7myytcD+57Du8AJmS2urbv3XYkKjETS9FQF2M8AMVLHvZuDRZ3UgaZ7Tfunr65Hurk5p37RRJk+dLrPnlKYZ9eDmQfnMDb8WM7x1JZmZXNsifzn421Jl7jexPPLgvVJr2q2W1kmqTKupxV7zcABnLWtKAbTjCFCcDfRjS9B+taDo7bHviLbhvi03ebTle+6zv+z3hoPdFch4gvb71L/9yTyLNdLc1GwtPtB+Y5mYU+qoFViNab/hrDBW/FZghJDRgZYEhJBxQWegjPBRia20qrAtopuFgiNDFV7cLBRmOkzoN4LneWec7M4mWwPMip7y1+OMEFmrjgmDM1Dq6MrcOywR0RkoOLoyA0bc51IQML1SCw4LrU8Cu7PBtGkzXI3S4/cPnZOXgmC71jlywpu+QwVBiAXbbKfWBGpJYAZnWKOvDgzt6v2SwL/fsAzTpUXm3YclEfyRpGapsQwJSw9cW/7YQ/fJ5Rdx14Pxpre3Ry3Aak0bDQUB7g98yGBZCPpa7E4BpRbacHU0W+S70RBCRhcqCQgh44YXLuElG3voV2MrLSw7cOaqaQHGrnONGyHnjJP+qoM1Mr70m8HOKX89RhUEMB+Go6vmljZparUzUNgnvdYMDHAPscTAe8IuhRlTb2AHc/GhWx8mdMatFFnds1GWbHjJ5bLzQvtylyJB2iZNlv54XJ8VLE/Bs6Ntl3mc/DNVCvj3HGbpUA7aLW5tW647Hpj2AQ7xMFvtlb+rVy6Xc/75D3cFMtbAkSZ2DMIWw6q4MQHWX7AEwz1B/wrFDnxLWD8Tpg13ywwIIQSwNSCEjCt2pgKODKvUvBGDLhUujdCCwafOQqlDJcx8NOue46eecJyafpPxoX3TJjnlhGPdPcHWZun7grKhM1BQEBjh0tzTUpmBsibVmAWG00LsvAF/BEm1eilVuhI9LpUfnQXWLwcwwEqo3wq7pEotUdyzVGp4RQGsh6AogDURFAX1qiiARQHajDZpNm2G9aTfLPG+Xjnp+GPYlo8xTzz6sFxwzmnS1NTo2m+7xABK+IamFlXK6xIDXSKGJQZpPwSEEOLhFoiEkHHFKgncYFIjCJu2zJsvax0XYxYOTsDuveNW2W3PvVWoIWPHow/eL9f89yLrnBCzTxAwjXCps4KYJTQB22TBxFh3rFBHhVbATN3XIkeXGgx4nwQJ6evtkd6eLpk9d74qrkqR79z5V/VJkI0PbnuoPLXxZU1Pq2+VRa1zNE3SwL8KnhsMmDEIwzuiptwlpETzaDutfxNiNNWwFLMBzj21Xddj+L+pZcqg9L33zttl/jbbaltCRpfzzzlDnnv6SbXGw+9rlTSm/W6F4r1F23XsUOO36uRWh4SQTFBJQAgZd8LCJRQByHvhUo/pAa3i6m6WB++9S2ekpk2faY+RUeWS/5wjzyx5QrDLBH5nL2DCigCDYwiefgaqVAVMa0Vg/RFgmQFmhuGUrae7S9ecY9BXilz4ws0ulZkf7/tZWdezSV7pWiWPrnte3jT7ddJQXeeOEoAlKps2bpCaujq1tME74pUEpThTm3rvTYz2O6UoQJtQCT8lSFfpcdRFwPv1+MMPSkd7uyzabgd7Phkxfzvud5JM9KUUBFZJYK054GQ2vcSACgJCSG64uwEhZKvhB2Mwx1UTXecpO97XZwZlndLd1SWdnR3S1dGhnrO7u7tNebcKO5/64tco2IwSuA9/O/Z3Ultbo2tYYaLa2GiVBHYHg2ZpaEqbqKqAaYJfYlBK9wG/hV9eEI/36jPYsWmDbNywQQ5442GuVmly8dJb5RITomipaZR/HPJ9TX/hpt9K30BC00H2nLqDfHmX90hLbaMrKT+wReZD998tbZMnS2vrJF2aU6PvjXlfSngwZttx58PDvDv9/QlrhdPXq205djlAG65teY9px8171dPTY473ybe+/2P9bcjwePapJXLD1f/VHWhgJQAlQSMUvS3Wxw/6SywxgAUYLFzQdusuBiXYfhNCRg8qCQghWxUrWA5VFCQScV2/CoVAF5QDXlHQ3aWDNi9cfvmo7+rAlQyf5ctekUv+c675HetUuFQrAlgNuGUGGOToDJQ5HquGgOmcXFVaR4WlJmDqOnIT/DIDPH/tG9fr7PBBh77V1So9sNTgUzf80uW2pL6qRmY3TXM5kaVZnBfOapiS08Lgl6//kkuJ/Oy+U10qO2+bv7+8YdZumj724X9JR3+3pseS4PfMl7tuvVEmTZkqrZMmqXl3bWArxFIekA1RFCSxK0i/Knyh+IUljrbnne2qMEAeSl9Y6aAtP/wd75bFO+3qrkTyATtonHbiX/R3hgIA7TaUvOo80rXhquA1bbhucWjab30OqSAghOQBlQSEkK1OUFHQ359UocfPQmEbJwiUXZ0d0u1mo7xwCWXB3q9/gxxw8CHuSiRf8HtfdN7Zsm7tKqmvr1NFAGafEEM5AIVBvREw6+sajAAKJ4XwQQAHZaVtoorfZSBpZ0LxjHWaQQ0UBLHKKtl1z31crdKjLxmXL9z8O5dLs+vkRfLkhhddbvQ4763plY6fuD6/VY+fXHyEHLngAE1/67Y/yYZ4h6bHkuD3zJc7br5e2iZNktZJk81grUXqzMANSw+gWCv1GXPflsPhJ5w3Dpj3CEt2oCxAW96ril5nWWDSvaYt7zHlfb29Wv+LX/9fNYkn2Xn6ycflhqsvV+VtfUO9KgJ8+w0Hs9b3gF1eAAUCLMCwA02pWoARQkYf2ncRQrY6EFbsoNNuqQVBRnc9MAIOzN7hcAmO87CFE9ZYthghSNfMN9s9uE845jcqeJL8eOWlpfI385tt3LDGDGL83tnm98QWWW3mN3bbHDYawbOu3pqoloOCAGCQo/8w0IHCAAOdZL+0mEFfKXPU7X9xqaHMaZruUiRfMIuL5wYDZcyqm//ps1QO+LYcA9JqWB2ZwSmcnGpbjhlu065oG95ml2OgrfHb3tbV1so///4nuemaK93VSBjsPPPXP/5abrn+att2m3YbfaM6l22bpKGp2bbfsAqrras37bZ1oKkWYFQQEELyhEoCQsiEICVcVtrBKGY+YKaLQarObusA1ghBZrBmBUzs+WwGtEYYwlrMM046Qa7578XuaiQKzJCfefLf5KpLL1C/A/A5gH2zEVrxm+L3NYI71rI2NDS5Nax2FgpCZjkoCDQetIoC3ed+IKkDPuyBX6rc8trD0p3sdTmR77zuYy4lct2r97oUyReYeWPZlCoKMLOO5wr/ueer1PFtuSp9qwNtuRmwNsDXiWm3W9HmmHfKtztoz3XbRPPbPf/sU/KX3/9SnRuSNBece4acc+rf1fJLlQOtaL/Nb4nfz1muII/fUX0Q1FoFr19iUOrtNyFkdOHuBoSQCQOEFy/AVGD7LBNMSry3bN2TX+MqnalCWmPdp79C1q9bK3fddrPuZz9zNrdnC3LdlZfJ1f+92Pyam9UUFcEK5XZmr8kI7bqmFWaq5vfDEgP1QYDZp1iVbk9ZDgImBnLYcjOZTEoigSUHcJbZJdst3tnVKC2wzODo+09zOZEz3vxjmdc8XVb1rJdlXWtc6ejzgW3TS4QyOUsMs/vU7WT7tnmavuaVe6R3IK7psST4PfMFji83rFvnlGwYpFlTb7vLQXnM4vq/U/9WbcdRaAepGky7gt8DFkoam/YFccy38eacl154Tu6+41aZNWduSSvpcnHFJRfKtZdfIv2JuFoHwOoCSgI4lVUrMFjWOSezWHYAZUxNLdpuOJg1v6f5XWFBUA7tNyFk9KAlASFkQgEhxgqSVhFQbQSd6po6NZuEAKQDWzOo9bMnmDlpgfkqzFYhLDU1yp233ignHPNbee1Vu6d7OfPAPXfK8X/4lSx97hkjWEK49NYD1jJDZ59MjN/VCpkNOgMFBQHMhaEgKCcTVfjFwFIDxGoubsLAQGmaikMh8pVb/uhycNL3Rampqtb0jPryHZSNFCjdoCjQtfl4nkwAsE4pJ3ybgfYDM9loT6AwQVsO6y+rqLRtEdohKAK8ZROWITS1oj2qlysuPl9N7J99eom7cnlw8X/O0bZ72ctL3bKwtOUXfjP8Xq26PAzWA63WD0F9g26/aXeggcKFCgJCyPCgJQEhZMLhhRkjYuosFPba1lkoCJ2YcTICD2a4YVmgs09+VqrKWRuYNGbMlzz+qNx7522yzbbbmwFws16zXHjskQfkP2efJquWL1PBETNQUBDAWiAlbLbAQaH3gG2tB6rdFlnwDVGOAiYGzlAMwHFhPB53DjK7ZeGi7VyN0uFTN/xCzBBW06cc+gOZ0TBF01+8+XfyxPqlmjZ3fkyGtqVsSYDtDl958QVdh1/jTL59+1RugzX8ran23CkbVemoimDbXmPGW9tx87vZvAmIA207VCzPP71E7rnjVrXuQZteiqDdOfWE49QiDrur2N0KsOOMVRKg/YaCABYEqtg1AUvD7LOGtrtGqvGb+fbb/c6EEFIo3N2AEDKhwWwcminMxmGNr98mEbsfJBJ96hUbAZ6y+3RAZ2KU9dlybK8Fs3HsmvC+D39cttluB3fl0uSGq6+QJY8/rIJ3bW3aaZh6wa5vkHp4wG5o1LjO5NU01ZlEe2EdAmY5rl+1jgqxs0G/xM2z09HRrtsfbli7Vg454h2uVmnw18cvlPtW2ZnZcw//ud7nG5c9IGc8fZWWgWMPPEraahtVaTDalPLuBuD2G6/RbRDbJk/VgR3eNbxjeL/K6Z0Kogq4lJXOoO5mAJ8fGBgn4nHd+hZtNpQAGCBDQYcdEdCGo1y3UzR1EnG05/3abn3l299TRUKxg90Krrn8En0+sBMGApar1JqBv22/69XPANJov2tRBsUAlALadptQbRUqqoBxCplyfdYIISOHSgJCyITHKglswCAO5t/wOA9lAYTLvrgRHp0wifXjuve221YLZX6v7kTC1E8kZNvtF8uR73m/CpmlAGa6zz71RFWSYBbTbllYq0KmVQ5AoLQKAlUUQMhUAbROBUzsnw3rC1gPeAGzHGefMIDBM5U0AxAMVKAk2LRhvW7XdvBhb3W1ip/u/l758i1/0PTZh/9Mrn75bvnP8zdqHvf+o9u/Rd6x8A2a703GJ6SS4H9vP142JDIrCZLYVSAPYhVVRhJymQjOestPXaowbr3uSpk0dZq0TZqiM8BpJYFdc1/OhBW/VvlrBv5on6EwgILXKXlTbbmWmTYcbX1fXJUFqA9lAfyHbLfDjnL4O96t7VsxgN8APnTOPe0kzUPR4ZUDsAhAG15n2mdtw7XNNsHEWKqhwdRBXVgOVDqrCywNg/VduSl3CSFjA5UEhJCiAc2Vn4lKJu168WTSCZeYYTIhKFRiD27EMBuPmxgzUCpoGkEUFgnwXv+2d71fFu+0iw6Siwn8XY88cJ/cfdvNaqZbU2O3jaytwcxTnZo5Q8jEHu0QLnU2CsoBCKCm3FoPwOu1sx7ADJSbfSrXQcyAeR6wA0Q/lhmYZwhKAjigwwBm/4MPdbWKn0yD8gVNM+Tn+31BamM1rqQwJcGfDzpKpjcU7stgOEqCXOR7TW9FMdrcdM3lMhlKgslTdFkP3sEYBnXmfSt3JQGwSgLs/GDac1gVmPfOKoDN+6dWYljuA4WAtSDA+wjrnpSiwFkexGFV4OrbawzIgoWL5I1vOUKmTZ8xoQbLUHpg+1k4kMXfDsUAlLoIajlg2uZqbZ+tggDKgVrTltfVWT8D9XX12saj7YbVAKwH0G/ZZSzWQsUHQggZKVQSEEKKChUsoSgw/7xTOZisppcgQBHQKwkjTKqiQM1UMStlhExVFsCiwJusoj62KkvqtQ874p2y4y67qcA2Eelo3yQP3X+PPGyCX7vrBUzMPllBs84JltYcFYImrAns7BOUA9Y81fpusDNQFbo7BM1T7axmUq1ToGzqaN8oGzesd0qCw1yt4idqAN1a3SQnHvo9l0tTykqClppGOfFN3xuTZ/7Gqy+TSVOm6ZIDVRI0NNr3DuvFzYCOWFLtecqqINCe96NNhyLABLTjqhyA4sAuP/DH0ObjndX6JkDRpwoDc11cc9fdXyc7mzBn3gJVho4XmzZuVOe5aLPXrVmtn60+FmImNm2vtt21sORyywvQdpu2GgoBtN9+uYG22yagXrrtDvq48DGVA4SQ0YNKAkJI0YFmKx2sIIg1rgMDTrBMCZdWoLTBzkLpzBQESiNYegETygJYFvSrqbmdjYJjrN1et5dst3inrTbzh+8I54tLHn9EVq1c4YTMKhUWvXkqrAEgQNaatMYQMKEccEKmlmGGCrsVwHJAlQvWegBbR1LAtOBZwmAFg4v+BJatdEs7lATr1+tvtffrD3Q1i5vnNy0bsuWh5+DZr5Ov7vpel0tTrEqCW5c/LNPqJsm0hjaZXj/JlY4fN193pTqYmzR5irS2TVZzcSoJovFtuVoV6MDe7iyilgV4H017DsVuWilgYih7vUWBie1xtPumPVcFQ9K05VYB7JUP2k8MDmj7t2DRtjJn7nyZPnOWTJk6TZ0ADpcN69fJyuWvyZpVK+S1V1+V1auWa5uK2X0/y+8VunaXB7vzAPwJeKWtVRBY54NWKWBjHLPnWYsDe8102+0Vu1QQEEJGGyoJCCFFS1i49IM8OxOFwR6ERVgLWEESAiVmpDDrZC0KEKz1QVq5kJCkE079kgbMSLVNniyz58yT7RfvLNst3tF9g9EDpu0vPv+cLH3+GVm9YoWa10IY9MGalxoBE8IilhaEBEyvDMBa1lpnngohFAIx6mFJAiwH7A4Q6aUFFDAt+hzh+dHnIC7dXV3mnmwqOSXBRS/cLJe+eLvLpTly/gHyyR2PcLk0E0lJ8OVd3iNvmrOny+Xm+RdfkmdeWCrPLn1Jnlv6omzc2C4dXZ2yYeMmWbF6rdZ57dF7xuT5v/X6q6SppVWXG7S2TpL6BrvTAZR0eJ7Ilvh30Lbr1rkh2t7BAau8RftsLQywxABtOtpuKAuswlfLTLB1rbJAlb6mLYeCAOfi+qqEwNIijd32lPgc9CNBidhkGpubTGyXCmA5UtCBhe62gwAlq8lDAYC8b2PtbL9VEKAdVuUA0iZGGs8Dlg7YdtwuE4OPAV0K5upAOYBzsKuP+h2gcoAQMk5QSUAIKXpSwqVbggDh0gqDfrBvHRZap1h9KkCqogAzUDoTBVNVqyhAGucFLQusQOmFSsxGIbYKCgiB3us0zPohRE6bMdN+MUiXihXk1q5eZT7DCLHmO/X2wGdCl9awWztixgn+ALxgaYVM3QrMCYxW2IzpLBMsA3SJgc44WSsCCJpQDMCCQM8xAiYE1/Dsk7ccoICZxj9DVlEUl56uLmlv36CzhLgH+xxwsKs5PC554VZ5eN2zkjSf0VzTIP+7x4elobreHS2cS5feJo+se04SZgAVM/d3Um2zvH/RIbJN62xXI5o/PHSOPO62N/RMqmmWvx3yXZcbymg6Ltyuda784vVfdLk0QSVBlXk+D5y1u+w3Y2eZ3ThVZgxD6QCqZi1yqewkVywdk/fgluuu1NnptilWSYAtSKtrzHup76N9/8iW4D0cGlxbDoWttsO2TVdrgYRTGqii11qHWQWCfYeRRlurigJzHt5tXAtKYPWDYNr0lHLAtOc4Zj4RXwL/4dvod0pj7hn+Q9vp2nS9l2i7TZm1EjFp09aivdXg2uy0shaWAWjTodx1WxZq+442HOkaba/RfuuyAnM9XKfC9Q2+3ebzQwgZa6gkIISUBFGCpZ2JMoKgWgPY7RMhTKrAmFIaQJh0igJXNoCBolMu4BxrnWDOVwWEVRjo9bcQLvE9TBqtaqhphSCJCnYWSEtUAPQDBhUsnYDplQFWWWAFTFUSQJg0gqZ1OmgtCXTmSZUGVthEXbsVlvU5YK+Jz7Cfo5+l34UEwXOD+2iVBH3S04XlBlZJgN9y32EqCc5/7ka5/OU7XW4ok2qa5Mf7fk6+d9cJriTNyYf+QJpCSgQoBI66/c/S2d/jSqL5yHZvlncvGvp9852tB8GdB8ZDSdCV6JGmmi290mP2/7R/nS+XXn29zv7/9LtHybe/9Dl3NDsTQUmAPewnT5kiLVQSFMzQ9jzdpkNRa5ckWOUtLH9UEeDaa7UE03bbKn1t+23rQGng228f/PIG226nP89+B2dlYLL2dqUH51AKmP+pskAH8SaPOK0g8G04FAIIVhHgFb4otw4IrfI3VV+fDygFoBxwbbZ7XrzfGEIIGQ+oJCCElBRBQc8Lft6yQJchmIBZKVUUeKFShUkoBqwlgRU8TV7LEypMQsi0ygGrbMB1NQ9B0rSiqihIfWbqy9gYgp6T7XQmPyj4mdgOGiqNkBiYfTJCo5qaGgEzKFx6YdPPPnkh0wuaUAxYQTV9XRU0A4FsiT4n5h7inifiduu1TRudJYG5L/se8EZXM3/+/thFcvfqJ12uMMJKgiXrX5TfPnS2y+WmIVYvpx72A5fbukqCmfWT5ZOL3ya7T91OlVZhHnz0cfnNn0+Qq2++Td8p3IsojvvFT+R/vvx5l8vO1lYSYHeD5tY2VRI0t7RJY1MTlQTDwD8LQ9rXQdP2Io823bTH2iajfXbtum2vrWIAW+WqNRnKzLuNY8jrOWi/NUDhC4WB+Sy0A/qZ0c8gwGBdMffQtt/WSsu2vzb2Cl4bW4suVQ6gTXflWg8WY+Z8vBcVyON6XjkQarsJIWQ8oZKAEFKyWKEyrTAIzkQNDlph0guWEBhhQaCWBBAwMQOFcgiWKmQGhFAnZPrrQbDU67vYGRXo5wIV8jQRUBJAAKysMEKhnzVKLy+oUv8DmG2Ck8K0YKnCpUmrskAFzbSQqcKqydslCxAuKWAWAu5VJiUB7vdBhx7uauYHZv0/d9NvXK5wgkqCdb2b5Nt3/EXThbDDpHny832/oOmxVhJgmUB9rE4OmLmrfGi7Q6SxeqhlQE8vHIfGZfKkNleSJt8BfTEpCa674mLd3SCoJIjBeah5d6kkGB6+PcV7CnybjqVfaI+1XcegX9tl01abMttW2zwUB2qBAKWA1rN1bUB66PUzgTZWG3O1IkD76pUEGOyb9hxpDPx9++wG/2izVSGgbbZVLth+AGm224SQiQWVBISQkgfNXDrYGSk7e2TyKhw6wTKJ2SWrBLBCpqnjBEsoA6yACWHTCp5euIRwai6lef2MDLNQRuxTwc8PEvw6U+TtzJJL68yTFzKhDLDCp60zVDEAh1ZpARPXh8BpZ7ooZOaPPhPm/kUpCaAoOviwt7qa+fGp638h5mlwucIJKgkyDfCxXv/dCw+SR9Y+Jw+ufcaVDuXsw3+mA/jRVBK01TTJlPpWOXL+/nLArN1cqQXLdF5Z9prcfs/98o+zzpOHH3/CHRHZf+895a4rL3a5NOWiJKAlweiRbs9te2vbYLzDPm3bZ6sQtkHbb6RRz7Tj/p3XPsHVwRuLfKa7g+O+HffWYDbYdheKXiiBbezLXAylgJ5j0qiDtGm7kQfIAz4bhJCJAJUEhJCyQgVDIwRC2rPCoRUUrcIAgqKbkYKQCUWCSatwqXmnTECsSgYrXFqB1AqrJqOfEYUKfxAOjVCYEi6d8GiFSCgLrMLAllnFgK0DgRLCpU1rXs+3Qqa/XupzSEH4AQOUBGGfBN2dXfLmI9/lauZHpkH5rMYp8o3dPig1lTH5x5OXyEsdK92RoXglwdreTfI/EVYE27bMll/u/2WXE1nZvU6+d9ffXC7N4rYF8rP90uv4o77X1Lo2Of6N/+NyQ4FFxHWv3qfOBCfXDd0mbs269fL4U0/Lf6+9Qc658BLpNL9ZNspVSUCfBGML3t1U8G0w2mO805rG4N+XuTY7lbf9gS41SF3LWyps2Y7bdtYM5tGU6z8TuzYY99UkbGzQZQm411rHt9v2vg+5hl7TlhNCyETBtmSEEFImQBjDrLwV2Ewcq3Lr/GNGiIcH6lqp1q2psG+1CfX10tDQqKGxsVmamhBapLm1VVpaENrMIGCy7oUOL+YYEGg6IugxV6elzQScq9doleZmc83mZv2M+oYmt2NCg+5aYB0V+q2y4JfAWRiolYEddCBQ2Bwthv6GsCwohBVddnu9MDMbpsixB35LtmmZJXOapsmv9/+K7NA2zx2NBlsWRvHjfT7rUpZZjVOlMYbdNYbyUsdyl8pMW22zS21JTVW1HDlvf3nswSVy9LF/kde/7T06AEeYtdu+csRHPi0nnnFOTgVBOYKnKFpdSEYTtHlo/7zFlSpXXfuoPl10y1gT0H7Cn4vuBGO3ja2pw6409aa9bbA71DQg3aihobFpi5Dayca0zbZ+g+kn6vU62kaba/ptDGPan+Bz7ed75a9vs30/xDabEDIRoSUBIaTs8c2gnUXSOSaV7v2Mkpqhat7NMrl6qKSzUaiE2SjEwCTUWsHhZ4v82FMjnf03kQqIOO5mlnRGSs/QGSqtqnV92l3LpcnogPuJ+6wOLPvj0t3VJR0dm2Tj+vWyYd0aedu7P+hq5uaql++Sfz13g8ul+c3+X5WFLX57TEtHolu+dusxLpfGWxIUskwgE8HlA1e9fLds0zJb5jZNk5aaRleamY7OTpm0wx4uNzLKyZLghisvkUlTp0vbZLsFYr0ZfGIAqcuFzGCRjD22jbbYtnto3sbpdhoE64BgPvichJ8ZmzdB/7PHfJ1wTAghxQAtCQghZQ+ENwQ/I+9neOyMj/VODTNhnY3SGSm7BWE1HJHVYvbIBMwm1WI2qU5nqmrrMMNkg84ypWav7KyTblvoLQQ07XcsgD8COwvmZ53sDJRfhkCLgTHF/a5Df9/CfutXu9a41FDCCgKQz0A9X3actEDev+hN8qO9Py3HHvhN+edhPxqiIADvWPgGWdgwU66++mZ5xyc+Jzsf/BbZ8aA3u6NkNOjp7jKPjBWv8OTY99WJW3xtxw3fTiIE20+ftsFaY2UKtu23IViebpuDeRNSfUf6s/x3IISQYoKWBIQQkoNgM+nT4aaz0KY0LDT6fLCcguX4os4qB5KSiPdJb0+vdLRvlI0b1suGtWvkre96v6uVmxtevV/OfOZql0vzw70+KbtN3c7lLOt62+Xbd/zZ5dJ4S4Kv3fJHmdrQJtu2zJEd2ubrUoW6WK3UV9WauMbV3pIXXnpZrrv1djn7/Ivlvmv/60qjZ9gXzJsjL95/h8sNpRBLgufvuVUWLZzvcvlTapYEq1YulycfeUB9EkyaMlWXE8FMHYpAVQCagSSZuORqy9kuE0LKASoJCCFkmIxG80mBc+Lgt0zrTyR0dwMoCTasXy8b162Rvfc/SCZPneZqZgdLTX75wOnWcZlhYbMZ2FfVyKTaZjl8/n5a5sFn4inSbTHxL8/n4aobb5ZzLrjExLeockO38DQhioGVL7oUlQRhxkJJ8NhD98m6Nav1ecFyA1US1DdIrKZGZ6Qxu0wIIYRMZKgkIIQQQgzqkyDZr34JoCTo7GyXjevXyYZ1a2Xewm1lh512cTULp78/CQ8WUlNd7UosGzZukjvufUA6urrkyWeekbseeFjue/BhWb3kIZk8qU2O+PAn5cY77na10/zmR9/TJTD58L2vp3dBiBo8z5oxXV579F6XGwqVBIVzx03XqUUKlAStk6AkaFHndmpJoKbpVBIQQgiZ2LCnIoQQQhx+wKjOI+FE0q0zXr92tZbnCwapwVA3fwepn79YTjrrXFVGgOtuuV2m7byXvP/zX5HPHvVdOfbEU+WeBx7Sbds8f/rVz1xqKJvaO3XwHwxX3XCzbkdYHauWtx5ysHz8/e+Ro76Y3v4wEytXr5FVa6J3ZCCFs3HDutRadKsQsM9S0AEpIYQQMpGhkoAQQggxYADnB3MY2GGAhyUDFVWVsq5QJYE5J4pv/PBnUj1nO1UcvP3jQ7cxjGKXxTu41FCOOfFk+fNJ/5T+ZFISiYQc9eOj5fZ775e7H3hIvvPzX8meb36HzNvzAFmzfp07wzJvzmyXGsqcPV6fUmiQEaLKAevILq0oADTcJIQQUhxQSUAIIYSksAO5SjPIx+AOg30M9god37384F0uNXJO/MOvXWoo3/vFb6Vu3g5Sv2BH+fvpZ7vSNJi0njtrlstZvvDxD7sUGQv6+/utcgnPDzzcmxhbmVZAUUArAkIIIUUClQSEEEKIB9YEZkDnZ4DtQM8O9vp6e12l3MyeOUO+89UvuFxmGurrXSozX/n0x+UdbznU5fInuSLtsNDz0+8cpX8bGRtWvPaqxLAtnm5h6ixR1DIFtin83QkhhBQHVBIQQgghDgzkMJTTAZ4JsCLAoA9h9crltlKeHPPzH8slZ5zsclvytje/SR668UqXy87l55wmP/6fb7pcdtpaW6Tv1edcbkvgYJCMDa++9IIqlXTPfDgpNLEqnJxihgoaQgghxQCVBIQQQojBD+DUPNz8w7rySp0VttYELz7/jB4vhPe87XDdgvD5e2+VU4/7vfzoqK/LXVdeLD2vPCNXnXuGq5Ufv/zBd6T7paflF//3HVcylH1ft7u8/OCdsv6ZR6W6OvPOB9ssmCcdS5fI9ou2cSVp3rDvXi5FhsOaVSt11wlsdQhFAZQDqiDAf1QQEEIIKRK4BSIhhBDiwM4DA8mk9PcnUtsgbtqwQTauXysbN6yX93/sM65mdv596eXyr0v+K3fe94A6F+xP9EvHi0uktqbG1bB880c/k3+cea7Lpdn43OPS0tzkcqQYwLNz+YXnyaQp02TylCnSOmmyNDW1SF1Dg9SY+65Kp0rOzRBCCJn4sLcihBBCHJjtVUuCCrfUIFats/LY4x7p3t4eVzM7nz3qe3L1jbdIR2eXOadPkgMDsu2+b5SgXr6ruydSQQCamhpdihQLK5cvM88KnpdqiVWb58XEsEJJ+SSgJQEhhJAigUoCQgghJIgqCtI+CeCEDgqCWHVMVix7xVXKzul/Ocal0qxcs0Zis7eV3Q89UibtsIe0brerOzKUubNnpdawk+Lh8UcetEsNnHKgqtIqCFTx5BQFhBBCSDHAXosQQggJoP4InKIgqCDAAPDB+/Lb2vATH3iPxKqqXG4oS555Vjo6O11uSx675RqXIsVEd2e7eV5gcRLwSaDKJqvwoSUBIYSQYoFKAkIIIcRhZ31tUEsCEzDo82bk1WbwB58F+dD50lOmfmYHglHcdtn50tbS4nKkWOho36SKgeoat9wAOxvAksA8P/55IoQQQooFKgkIIYSQEEP8EmDQV11rBoAI1bLs1ZddrezUmPOwi8FH3vNOV5KZ6dOmyMrH75eDXr+vKyHFxG03XesUSfBFUCNVJu39EVBJQAghpNjg7gaEEEJIAHSL8FSfSCSkP9En3V1d0tmxSTb6XQ42bpCPfebLrnZ+DAwMyC133SPnXHiJPPzEU1q26+LtdYvEtx7yRpk8qU3LSPGB5+XCc0+XtkmTZdKUqRq3tE2ShoYGqVblEnY2sMoCQgghpBigkoAQQggJgUF9Mtkv/Yn0VojtG9fLhnXrVEnwgY9+Wk3JCdm4fr3cesNV0jZ5SkpJ0NzcInX1UBLAqiCmTgwJIYSQYoESDiGEEBICs77W6Rx2N6iypuQ1tVJTa4JJ33Tdla4mKXeuuuwCtRaAQqDGbZWJZSq61ADLVsw/QgghpJigkoAQQggJYdeRY5DnHRfaAWBtbZ0qCtavXeNqknLHPhe1Ultnng34rVB/BNVSWYUlBlxmQAghpPigkoAQQggJYZUEsCZAqFJFARzSYcYYA0EMDF9b9oqrTcqVay67SJ8F+1zAmqBaLQnUCoVOCwkhhBQpVBIQQgghGUgvOYjpQBCzxWpNYNJ33ny9q0XKlQ0b1+mzYJ+JWruzAXY10O0PqSAghBBSnFBJQAghhERgZ4GhJLBLDmrckoMamJWbQSHWnXd1drjapNy4945bpVb9VDjFUa3zRwClknlmuNSAEEJIsUIlASGEEBKBNxXH2nK/5AADwjpYE7hw9WUXutqk3Fj6/DPqi6Cuvl6fBTi2tP4IYrQiIIQQUtRQSUAIIYRE4JUEqihQJUG1dWCIgWGdGRiaGLsIb9qwwZ1ByoWH7r1LamqqVWmE58EqCGqdgqBKrU/8s0MIIYQUG1QSEEIIIRnQgR78EsCaoKpKYtXValpeW18vdXUNqii45vKLXW1SLix54lF9DmBFoAojWBLAisA8I1hqYB4cKggIIYQULVQSEEIIIRlQJYH5h5nhqqqYLjnArLFueVdvlxxgLPjqSy+6M0ipc/tN19n7r0tPvIKgRmLVMbU40aUG+EclASGEkCKFSgJCCCEkC2o6rkqCKp0tVm/2ZnBYX9+gAbPJt95wtatNShksL3l56fPql6K+wdx7BPMsqJIATgvNM6KWJ7AmIIQQQooU9mKEEEJIFtSawAS75CCmA8LUTDKUBGbAWFtXK489dL87g5Qq/73gPLUc0GUG5t7jGUg5LDTPhj4j3NWAEEJIkUMlASGEEJIDHfjpDDH8EjhFgR8s1tnZZCgJ+vv73Rmk1FizaqV0drZLvSoIGvXep5caVKcsTqggIIQQUuxQSUAIIYTkAdaZVwWsCeDZXpccNGLJgYkbGuTif53papNSAssMrrj4P255ib3X3pIAuxx4KwJvdUIIIYQUM1QSEEIIITnQ5QZuprhKrQnSuxw0NDRKQ6OdWU4mk/LaKy+7s0ipcNM1l0t9AywI6k1s7ndDg/qlqKnBtofVVkEAS5MKilWEEEKKH/ZmhBBCSB6oosAMAr1vAiw7qIOiwAwWdXZZZ5jr5Yar/yuDg4PuLFLsdHV2ymvLXtUlJbjHUAjhnsMvRbWzIoDDQvoiIIQQUipQSUAIIYTkibUoqNJlB7FYjVSbgSI83DeagWNDU5NVFNTXy5knn+DOIMXOf846RS0H1GIE99ikcZ/ViqDK7WhABQEhhJASgkoCQgghJE8wEETAwBAB297VwImhsyTALDMGkTXV1XLL9de4s0ixcvo/jtf7qssMoAhqwLISc3/r6qyzQlgQ0BcBIYSQEoNKAkIIIaQA7ICw0ioJ4JvADBitgqBJGhubVVGA8MqLz6mpOilO7r79ZqmqrNR72Yh729Ss/ghSVgQxOLCM6bNABQEhhJBSgkoCQgghpAAwIIQTQ8wiQ1GAPfIxaLRO7aAswGAS/gka1VR9cGDAnUmKhY6Odnn6icfcfTT3tKnJWhHASqS2VmKxmAYoCNShJZUEhBBCSggqCQghhJACsdYEdtlBZRWUBNXq2E6tCZqbdebZr2M/4yT6Jygm+vv75T9nnuIsQhrM/WzR+4rlBnBUie0vdctDpxyggoAQQkipQSUBIYQQMgz8logxWBTEapw1gVUMNDQ1W/N0M8isronJ+Wef5s4iExnsSnH2KX/TewhnlLp8BPezsUmVQLAiwDKDqliVOrDEM0AIIYSUGuzdCCGEkGGAGWS7JSIcGMakuqZGamvr1Dy9ySkJmswgE3FvT7dcc/nF7kwyUTn7lL+rnwkoBbDEQO9hc4v6IcC2h9jRAvcaCgJaERBCCClVqCQghBBChokfKMLDfWVVTGpqa9SaQLdFxLIDM8jEsoNGM+Bc+doyufu2m92ZZKJx3ukny+DmQV1mgPsF5YBag5j7V1fnlhnAiqCKCgJCCCGlDZUEhBBCyDBRBUElnNfBmgCODOGfoMaaqDeYgWZLszS3tNpBpwnPLHlM7rr1Jnc2mShgOUgi3ivNzc1qBQIFAWJYE2CZQXWNd1YIBQGdFRJCCCltqCQghBBCRoCfVU4tO6iGf4Ia5xXfDzhbdMAJ53dPPfmo3H7Tde5ssrU5+9QTpauzPeWHoAmKAhNS2x3W1pn7Wm0tCJxygAoCQgghpQyVBIQQQsgIUSWB+idwPgqqa6S2rk6tCfyOB83NLdIMpUFTkzz79JNy643XurPJ1uKUvx4n8XhvaolBY1OLKnV0N4OGRnVUCKVPrDomlXBW6KwICCGEkFKmYrPBpQkhhBAyAuAdH+vaB5JJ6U8kJBGPS29vj3R1dUhXR4d0tm+Szo52k+8yoVNmzp4r73r/R9zZZDw55YTjBAYBusRAlTit0tTaJi1ueUh9faM6o0SALwIqCAghhJQL7O0IIYSQUUJN0c0/mKZXxap1gAmnd2pN0GQGoq1mIBrwUbBqxWtywTlnuLPJeABFzknH/9EM+iv0HuhOFFAQmPuCPO4VdjKwygG7zAAKAi4xIIQQUi7QkoAQQggZRdCtqkXB4IAk+5MmJCSRsBYF3V2d0tUJi4J2jWFN0N3Vbc6qkM9+9Vs6ICVjR3dXl5x1yt+krq5WlxhYJ4WtqrzBchD1GxHwQ6DLDCqr6KiQEEJIWUElASGEEDLKBBUF/f1JGehPSNwtPYCiAEGXHXR2SHdnpy4/6O3tlc999VtqcUBGn5dffEGuuuQCdSiJ5QXWmqPZWhBovlm3r6zFTgbeDwEVBIQQQsoQKgkIIYSQMQBKAqssGJBkMinJBBQFfdLb1ys98EmgCoIOa1HQ3a3Kgp6eHnnTW94mu+6xp7sKGQ2uvfxSeWnpc9KAHSecBUEjdp2AcsAELDFogAUBFAQ1NbpLBRQE6pCSfggIIYSUGVQSEEIIIWNEUFHgLQp06YFTFKSWH3R0aLqnu1sVBU0tLfKpL3zNXYUMF/z22MFg8+ZBaWhsUGsBu82h3cXA7mjQLHXwQVBdI1UmVDsLAioICCGElCtUEhBCCPn/7d3Pi6VZeQfwM1V161ZVtwaMGR0ng0pEEfMXuAlkJ2GQGIwKQcS4cWP+j2zMQiaILgZxEbKQQMDALNwILgbJqIQBDQayzMjozHRX3XvrV+d8n/O+VdU9vzLE/jX9+dScPu99773v7elN1fnWc56Xu+h1QcHpSQUF69WqrY4Op6DgxqgqOLxZ4UGCgmxP+OrX/64Wsrxzv3rxxfbcD/9l6j9wvaoIKiToY95ekNscVkBQ1QOXPQgEBAA8yoQEAHCX3bb1IEHB2WndHnGdioKjm211eFh9CRIUVEXB0WE7OjyqPgXvf/zx9sUvf226Ev8X//jNv+//3mfVhHD/2rXaSlA9CFI9MG0vyHPLvb3aYpC7GOzspP+AgAAAhAQAcA+MkCBhwXk7PU1YcNxOsv1gs6nKgdXhjXZYvQle6/PNGqvDo7Zer2t86Stfa49/4InparyRF376fPvxj55r+/t7dRvDbC2oRoXX39MOUkFw/XrbO+jn9q+15TLNCXfHrQ63Ew5sVTigSSEAjzohAQDcI7cHBdl6kKaGx22TIGCVqoLDtjpKr4KxDWE8PqptCavVun7T/dWvf6Pt7e9PVyRe/s1L7XvfeaYqA7K9INsIRpPC6+1athpc7yPVA/1cthfsLpfVg2Bre7vtLBbtsf4lIACAQUgAAPdQvu2OsOCsnZ3dvv1gsxl9ClZHq3Z4ODUyrIqCPq9WFSakV8FTH/5oe/qvvlC/AX+UHd682Z799rfq33LZF/77B/u1jeAg1QLZZpCQINUD07mxvSCVA9lesNO2tlM9MLYYCAgAYBASAMA9dhEU3Dpv56kmODurhoYnx+PuB+lVUMFA9Sa4WWHBqCZYVcXBerNux+tN+/in/rR95unPTVd9dKTK4gf/9P32yu9+2xf9i7Zc7rX9a6NKoEKCVA6kmqC2G4zmhAkHFrvLtrW9M/oPbPcxbTEAAC4JCQDgPpiDggoLpqqCs9PTdnoy3f1gs27rbDVYHdUdDxISJDRIgFBBwWpUFaSvwZNPfaR99vNfaovFYrr6u9Orr/6uwoHXXnml7S53294yvQf2avvFfsbBuItBwoFUDyQgSGPCvDb9B3a2Uz2QBoVja4EKAgB4PSEBANxH850P0qfg/Oz8SlXBpm2qqmDdNlNYUNUEuevB+mgEBXmuj4QKx8cnVVr/F3/5+fbEh/54uvq7w4u/+Fn70XP/VmFKKgLSdHA31QP7+xUSJAxIv4GxpSBhQRoTLqvCIMHJVu5ekHBgO+GABoUA8FaEBABwn+VbcYUF+epz7n5QVQWnx+2kL/6PTzYVCmwSFFQVwVFtQRg9CsbdD3Jcd0vor09TxCef+nD767/5yvQJD6fvPvMP7carr1b/gBEO9IX/3lj81xaD/f22d5CKgYOqHFjuZcvBsr92ry12F1U9kL4NdfeCra3aXqB6AADempAAAB4A+XZ8Oc7rzgdjC0IW/dmCMPUrSFiwWbfc9WCT3gWrzCMkyPaDNEA8OTmpKoQ0RUz48IlPfqoqDB4Gz37nmfbyS/9TC/vRR2DRdvtiP3ck2EvjwZr3a4tBgoHMFRpMcyoHdnYW1XtgMTUnTPVAggH9BwDg7QkJAOABMgcFaWqYqoKzs2xDGLdKzKL/uKoFEhYcVSAw+hPkzgcJDxISZPvB8UW/glQipLIgvQ7Ozs/atevvbV/88t/W1oT8hv5+yt/vv//r1+1ff/DPFYxsV1PBvrjPQn+R6oFUDezWnHBg3OJwBATZVpDjcceCZQUDi7pzweg7kOaEwgEAeOeEBADwAKqgoPoVnNc8woJxu8TagnA8VQxs1u0kYcF6NUKDdcKDhAT9fKoPKijo42QEBRUY5Dp9TqXC3t5B+/Sf/Xn76J98rL3nvX9w14KDBBk3brzW/uPnL7R/f/4n/f+rVbVAPm+eUzWwWOxWSJAx37IwFQK7/ThzAoLcpaCqB5YjHEigMJoS9mslHEjPgf6l9wAAvHNCAgB4QOVb9OW4PSzIFoRUFmROCJBQoBoYbjZVRTA3NBwBwRwU9NdWUDDCghEUzNc9G6FEH+f98xIYPPGhJ9sffeCD7X1/+P7RGPDa9fyt2sFB5iEVD6lquHV+a9yJ4eiovfybl2r8+j9/Wdfdym/z0xegzwkEsnjPvOiL+/zmf3sOCKoaYAQFVT2QYKCqCPo89SJIQDCqBkaQMCoHcp25IeEIBuYBALwzQgIAeMC9LizoC/vqV1CVBXOTwykAqO0IfWw2o4ogcwKCBAh9zFsPLkKGus64RrYjVEhQY9yaMT8ljOAgVQ3TX+hNZE1ezQFrsd6P+7y1NUKB9AbYzvH2aCQ4byuo42wv6Av/0YMgjQfHnEqB3L6wqgtyrs95XUKFChuEAwDweyckAICHxNWwYCzgb/UF/ty74KQW+1n4JzyYtyMkNKgKgrmioM5ly0J6HPRxERD0cTqqCaqyINdPlUE+rz+++Oz+1Q/yZ6nleBbm+ZoX6QkFMvcFfN168CIo2K5tAdkSkHmnL/wvexCkemCEAKkSqMfLZVUXjGBgvOexfo0RNowA4mowkAEA/P8ICQDgIXOxYK8xFvBVXZDFfF/cJ0AYWxFGhUFCgxwnGEggcFJVBFM1QQKCeUxVBXn/CB/6cT4jwUGf+wfV56fK4KqtrWlx3hfpFQ5USJBQYK4eGNsL8pv/ERKMoGBUBvRz07aBsZVgVAlUWJDz/XUVBvSxPVUk3Fk1IBwAgN8fIQEAPKQug4IrgUFtExjVAFnsjwV/n6cAYFQOTCHB3MCwj7w+gUG9L6/Je1NJUAFBrnueBgTjc/M1/fSQ9Xlfpo8HW1cCgmlBn0qCWuCnAqDGCAESFKTh4PZ2KgUuz8/bEUb1Qca41mO5tnAAAO46IQEAPOTmb+VZzI/dACMwGEFBP+7zqAoY57KtYK4YmKsGEgzUcb1nBASjgmDMdc18VgUFd/7okHCgjxxl8T4t7Mfi/rIXQRb9IwjIc/34tsd9PLaVsoR6LtUJ9f47goH6NOEAANw1QgIAeJcZIcE0KjXIFoE0JbzVF/15PPc0GKHBZfXBaFQ45nFu3s5QI4FDXf98fNCkFvKZ67f9GWNhPxb5mUfvgKvBQYUAeV1/rj/ZjxMujNfkcX1lngYAcG8ICQDgXexigT99u58X+HM4UIv+HI8k4SIEqOcy1+N+3B/P3igkmI1Ffv1X569uE+h/jMV/goI8P4cC02vH+/L6MQCAe09IAACPiMug4EpokBhgenz5/JXXno9AoF43m567cGVBn0V+zReL/yz4x/mEAtPJ8Xh6350zAHD/CAkA4BF19UeAy4Dg6rm5YuBy8X5nFcHsajVBf1X9efXcGwUBQgEAePAICQCA27zZjwZv9yPDGy36BQEA8HAREgAAAADlam0gAAAA8AgTEgAAAABFSAAAAAAUIQEAAABQhAQAAABAERIAAAAARUgAAAAAFCEBAAAAUIQEAAAAQBESAAAAAEVIAAAAABQhAQAAAFCEBAAAAEAREgAAAABFSAAAAAAUIQEAAABQhAQAAABAERIAAAAARUgAAAAAFCEBAAAAUIQEAAAAQBESAAAAAEVIAAAAABQhAQAAAFCEBAAAAEAREgAAAABFSAAAAAAUIQEAAABQhAQAAABAERIAAAAARUgAAAAAFCEBAAAAUIQEAAAAQBESAAAAAEVIAAAAABQhAQAAAFCEBAAAAEAREgAAAABFSAAAAAAUIQEAAABQhAQAAABAERIAAAAARUgAAAAAFCEBAAAAUIQEAAAAQBESAAAAAEVIAAAAABQhAQAAAFCEBAAAAEAREgAAAABFSAAAAAAUIQEAAABQhAQAAABAERIAAAAARUgAAAAAFCEBAAAAUIQEAAAAQBESAAAAAEVIAAAAAHSt/S8BZWlOA/F64AAAAABJRU5ErkJggg=="/>
            <p:cNvSpPr>
              <a:spLocks noChangeAspect="1" noChangeArrowheads="1"/>
            </p:cNvSpPr>
            <p:nvPr/>
          </p:nvSpPr>
          <p:spPr bwMode="auto">
            <a:xfrm>
              <a:off x="5435354" y="2132479"/>
              <a:ext cx="2093654" cy="20936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1590" tIns="20795" rIns="41590" bIns="20795" numCol="1" anchor="t" anchorCtr="0" compatLnSpc="1">
              <a:prstTxWarp prst="textNoShape">
                <a:avLst/>
              </a:prstTxWarp>
            </a:bodyPr>
            <a:lstStyle/>
            <a:p>
              <a:endParaRPr lang="nl-NL" sz="819"/>
            </a:p>
          </p:txBody>
        </p:sp>
        <p:pic>
          <p:nvPicPr>
            <p:cNvPr id="117" name="Afbeelding 11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1332" y="1128587"/>
              <a:ext cx="4961098" cy="3776274"/>
            </a:xfrm>
            <a:prstGeom prst="rect">
              <a:avLst/>
            </a:prstGeom>
            <a:noFill/>
            <a:ln>
              <a:noFill/>
            </a:ln>
          </p:spPr>
        </p:pic>
      </p:grpSp>
      <p:sp>
        <p:nvSpPr>
          <p:cNvPr id="11" name="Rechthoek 7">
            <a:extLst>
              <a:ext uri="{FF2B5EF4-FFF2-40B4-BE49-F238E27FC236}">
                <a16:creationId xmlns:a16="http://schemas.microsoft.com/office/drawing/2014/main" id="{5377036A-14B2-479F-5CD3-10F945336098}"/>
              </a:ext>
            </a:extLst>
          </p:cNvPr>
          <p:cNvSpPr>
            <a:spLocks noChangeArrowheads="1"/>
          </p:cNvSpPr>
          <p:nvPr/>
        </p:nvSpPr>
        <p:spPr bwMode="auto">
          <a:xfrm>
            <a:off x="487020" y="1080184"/>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F7D26F60-4F01-140A-5AD7-C86D58614B7F}"/>
              </a:ext>
            </a:extLst>
          </p:cNvPr>
          <p:cNvSpPr txBox="1">
            <a:spLocks/>
          </p:cNvSpPr>
          <p:nvPr/>
        </p:nvSpPr>
        <p:spPr>
          <a:xfrm>
            <a:off x="23515" y="591966"/>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a:t>
            </a:r>
            <a:r>
              <a:rPr lang="nl-NL" sz="2800" dirty="0">
                <a:solidFill>
                  <a:srgbClr val="0B4371"/>
                </a:solidFill>
              </a:rPr>
              <a:t>Paradigma Groep</a:t>
            </a:r>
            <a:endParaRPr kumimoji="0" lang="nl-NL" sz="2800" i="0" u="none" strike="noStrike" kern="0" spc="100" normalizeH="0" baseline="0" noProof="0" dirty="0">
              <a:ln>
                <a:noFill/>
              </a:ln>
              <a:solidFill>
                <a:srgbClr val="0B4371"/>
              </a:solidFill>
              <a:effectLst/>
              <a:uLnTx/>
              <a:uFillTx/>
              <a:latin typeface="Calibri" pitchFamily="34" charset="0"/>
              <a:ea typeface="+mj-ea"/>
              <a:cs typeface="ＭＳ Ｐゴシック" charset="0"/>
            </a:endParaRPr>
          </a:p>
        </p:txBody>
      </p:sp>
      <p:pic>
        <p:nvPicPr>
          <p:cNvPr id="13" name="Afbeelding 12">
            <a:extLst>
              <a:ext uri="{FF2B5EF4-FFF2-40B4-BE49-F238E27FC236}">
                <a16:creationId xmlns:a16="http://schemas.microsoft.com/office/drawing/2014/main" id="{A73501AB-E14B-587C-2ADD-67082E76F44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9547" y="397535"/>
            <a:ext cx="1581150" cy="438150"/>
          </a:xfrm>
          <a:prstGeom prst="rect">
            <a:avLst/>
          </a:prstGeom>
          <a:noFill/>
          <a:ln>
            <a:noFill/>
          </a:ln>
        </p:spPr>
      </p:pic>
    </p:spTree>
    <p:extLst>
      <p:ext uri="{BB962C8B-B14F-4D97-AF65-F5344CB8AC3E}">
        <p14:creationId xmlns:p14="http://schemas.microsoft.com/office/powerpoint/2010/main" val="1444753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B64-E93D-345D-369E-D223BC7508A9}"/>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2D59A906-1F6F-7A75-903C-49F480552944}"/>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B4371"/>
              </a:solidFill>
              <a:effectLst/>
              <a:uLnTx/>
              <a:uFillTx/>
              <a:latin typeface="Calibri"/>
              <a:ea typeface="+mn-ea"/>
              <a:cs typeface="+mn-cs"/>
            </a:endParaRPr>
          </a:p>
        </p:txBody>
      </p:sp>
      <p:sp>
        <p:nvSpPr>
          <p:cNvPr id="10" name="Tijdelijke aanduiding voor inhoud 2">
            <a:extLst>
              <a:ext uri="{FF2B5EF4-FFF2-40B4-BE49-F238E27FC236}">
                <a16:creationId xmlns:a16="http://schemas.microsoft.com/office/drawing/2014/main" id="{A1FF7F34-2FA9-1531-0B35-1DA19EA0A508}"/>
              </a:ext>
            </a:extLst>
          </p:cNvPr>
          <p:cNvSpPr txBox="1">
            <a:spLocks/>
          </p:cNvSpPr>
          <p:nvPr/>
        </p:nvSpPr>
        <p:spPr>
          <a:xfrm>
            <a:off x="395536" y="1405160"/>
            <a:ext cx="7885113" cy="4256088"/>
          </a:xfrm>
          <a:prstGeom prst="rect">
            <a:avLst/>
          </a:prstGeom>
        </p:spPr>
        <p:txBody>
          <a:bodyPr/>
          <a:lstStyle/>
          <a:p>
            <a:endParaRPr lang="nl-NL" sz="1800" u="sng" dirty="0">
              <a:solidFill>
                <a:srgbClr val="014174"/>
              </a:solidFill>
              <a:effectLst/>
              <a:latin typeface="Verdana" panose="020B0604030504040204" pitchFamily="34" charset="0"/>
              <a:ea typeface="Calibri" panose="020F0502020204030204" pitchFamily="34" charset="0"/>
              <a:hlinkClick r:id="rId3"/>
            </a:endParaRPr>
          </a:p>
          <a:p>
            <a:endParaRPr lang="nl-NL" u="sng" dirty="0">
              <a:solidFill>
                <a:srgbClr val="014174"/>
              </a:solidFill>
              <a:latin typeface="Verdana" panose="020B0604030504040204" pitchFamily="34" charset="0"/>
              <a:ea typeface="Calibri" panose="020F0502020204030204" pitchFamily="34" charset="0"/>
              <a:hlinkClick r:id="rId3"/>
            </a:endParaRPr>
          </a:p>
          <a:p>
            <a:r>
              <a:rPr lang="nl-NL" sz="1800" u="sng" dirty="0">
                <a:solidFill>
                  <a:srgbClr val="014174"/>
                </a:solidFill>
                <a:effectLst/>
                <a:latin typeface="Verdana" panose="020B0604030504040204" pitchFamily="34" charset="0"/>
                <a:ea typeface="Calibri" panose="020F0502020204030204" pitchFamily="34" charset="0"/>
                <a:hlinkClick r:id="rId3"/>
              </a:rPr>
              <a:t>reijer.pille@falkeverbaan.nl</a:t>
            </a:r>
            <a:endParaRPr lang="nl-NL" sz="1800" dirty="0">
              <a:effectLst/>
              <a:latin typeface="Calibri" panose="020F0502020204030204" pitchFamily="34" charset="0"/>
              <a:ea typeface="Calibri" panose="020F0502020204030204" pitchFamily="34" charset="0"/>
            </a:endParaRPr>
          </a:p>
          <a:p>
            <a:endParaRPr lang="nl-NL" sz="1800" u="sng" dirty="0">
              <a:solidFill>
                <a:srgbClr val="014174"/>
              </a:solidFill>
              <a:effectLst/>
              <a:latin typeface="Verdana" panose="020B0604030504040204" pitchFamily="34" charset="0"/>
              <a:ea typeface="Calibri" panose="020F0502020204030204" pitchFamily="34" charset="0"/>
              <a:hlinkClick r:id="rId4"/>
            </a:endParaRPr>
          </a:p>
          <a:p>
            <a:r>
              <a:rPr lang="nl-NL" sz="1800" u="sng" dirty="0">
                <a:solidFill>
                  <a:srgbClr val="014174"/>
                </a:solidFill>
                <a:effectLst/>
                <a:latin typeface="Verdana" panose="020B0604030504040204" pitchFamily="34" charset="0"/>
                <a:ea typeface="Calibri" panose="020F0502020204030204" pitchFamily="34" charset="0"/>
                <a:hlinkClick r:id="rId4"/>
              </a:rPr>
              <a:t>https://falkeverbaan.nl</a:t>
            </a:r>
            <a:endParaRPr lang="nl-NL"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b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p:txBody>
      </p:sp>
      <p:sp>
        <p:nvSpPr>
          <p:cNvPr id="11" name="Titel 1">
            <a:extLst>
              <a:ext uri="{FF2B5EF4-FFF2-40B4-BE49-F238E27FC236}">
                <a16:creationId xmlns:a16="http://schemas.microsoft.com/office/drawing/2014/main" id="{284FCD63-0DE5-2925-02D7-9326A1B9F51E}"/>
              </a:ext>
            </a:extLst>
          </p:cNvPr>
          <p:cNvSpPr txBox="1">
            <a:spLocks/>
          </p:cNvSpPr>
          <p:nvPr/>
        </p:nvSpPr>
        <p:spPr>
          <a:xfrm>
            <a:off x="107504" y="664235"/>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0" cap="none" spc="100" normalizeH="0" baseline="0" noProof="0" dirty="0">
                <a:ln>
                  <a:noFill/>
                </a:ln>
                <a:solidFill>
                  <a:srgbClr val="014174"/>
                </a:solidFill>
                <a:effectLst/>
                <a:uLnTx/>
                <a:uFillTx/>
                <a:latin typeface="Calibri" pitchFamily="34" charset="0"/>
                <a:ea typeface="+mn-ea"/>
                <a:cs typeface="ＭＳ Ｐゴシック" charset="0"/>
              </a:rPr>
              <a:t>   Bedankt voor uw aandacht</a:t>
            </a:r>
            <a:endParaRPr kumimoji="0" lang="nl-NL" sz="2800" b="0" i="0" u="none" strike="noStrike" kern="0" cap="none" spc="100" normalizeH="0" baseline="0" noProof="0" dirty="0">
              <a:ln>
                <a:noFill/>
              </a:ln>
              <a:solidFill>
                <a:srgbClr val="0B4371"/>
              </a:solidFill>
              <a:effectLst/>
              <a:uLnTx/>
              <a:uFillTx/>
              <a:latin typeface="Calibri" pitchFamily="34" charset="0"/>
              <a:ea typeface="+mn-ea"/>
              <a:cs typeface="ＭＳ Ｐゴシック" charset="0"/>
            </a:endParaRPr>
          </a:p>
        </p:txBody>
      </p:sp>
      <p:pic>
        <p:nvPicPr>
          <p:cNvPr id="2" name="Afbeelding 1">
            <a:extLst>
              <a:ext uri="{FF2B5EF4-FFF2-40B4-BE49-F238E27FC236}">
                <a16:creationId xmlns:a16="http://schemas.microsoft.com/office/drawing/2014/main" id="{8C9C78AA-7BDF-DA4B-BF58-779F1DAE4D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0071" y="514103"/>
            <a:ext cx="1581150" cy="438150"/>
          </a:xfrm>
          <a:prstGeom prst="rect">
            <a:avLst/>
          </a:prstGeom>
          <a:noFill/>
          <a:ln>
            <a:noFill/>
          </a:ln>
        </p:spPr>
      </p:pic>
      <p:pic>
        <p:nvPicPr>
          <p:cNvPr id="4" name="Afbeelding 3" descr="Afbeelding met tekst, gebouw, eigendom, schermopname&#10;&#10;Automatisch gegenereerde beschrijving">
            <a:extLst>
              <a:ext uri="{FF2B5EF4-FFF2-40B4-BE49-F238E27FC236}">
                <a16:creationId xmlns:a16="http://schemas.microsoft.com/office/drawing/2014/main" id="{A0977F30-5273-05CE-5081-778DF11FD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spTree>
    <p:extLst>
      <p:ext uri="{BB962C8B-B14F-4D97-AF65-F5344CB8AC3E}">
        <p14:creationId xmlns:p14="http://schemas.microsoft.com/office/powerpoint/2010/main" val="4681119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0FA7D-D412-DE83-63C9-5A803EE04F8E}"/>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6B6364D2-5484-5ED3-3889-36C95D47F918}"/>
              </a:ext>
            </a:extLst>
          </p:cNvPr>
          <p:cNvSpPr>
            <a:spLocks noChangeArrowheads="1"/>
          </p:cNvSpPr>
          <p:nvPr/>
        </p:nvSpPr>
        <p:spPr bwMode="auto">
          <a:xfrm>
            <a:off x="431540" y="1700808"/>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0" name="Tijdelijke aanduiding voor inhoud 2">
            <a:extLst>
              <a:ext uri="{FF2B5EF4-FFF2-40B4-BE49-F238E27FC236}">
                <a16:creationId xmlns:a16="http://schemas.microsoft.com/office/drawing/2014/main" id="{B3C3F924-048B-8F45-4A3F-41291DDC7C93}"/>
              </a:ext>
            </a:extLst>
          </p:cNvPr>
          <p:cNvSpPr txBox="1">
            <a:spLocks/>
          </p:cNvSpPr>
          <p:nvPr/>
        </p:nvSpPr>
        <p:spPr>
          <a:xfrm>
            <a:off x="399678" y="1884549"/>
            <a:ext cx="7885113" cy="4256088"/>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Ontvlechting publieke uitvoeringsorganisaties, oprichting arbodiensten</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Bedrijfsartsen gaan allemaal verzuimbegeleiding doen (80% v.d. werktijd)</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Verzekeringsartsen kunnen omgeschoold worden tot bedrijfsarts</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Cultuurshock: van administratief georganiseerde publieke organisatie naar marktgerichte, vraag gestuurde dienstverlening</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en-US" dirty="0">
              <a:solidFill>
                <a:schemeClr val="accent1">
                  <a:lumMod val="50000"/>
                </a:schemeClr>
              </a:solidFill>
              <a:latin typeface="Calibri" pitchFamily="34" charset="0"/>
              <a:cs typeface="Verdana"/>
            </a:endParaRPr>
          </a:p>
        </p:txBody>
      </p:sp>
      <p:sp>
        <p:nvSpPr>
          <p:cNvPr id="11" name="Titel 1">
            <a:extLst>
              <a:ext uri="{FF2B5EF4-FFF2-40B4-BE49-F238E27FC236}">
                <a16:creationId xmlns:a16="http://schemas.microsoft.com/office/drawing/2014/main" id="{63BD3533-DEB0-2B04-9216-194A6D19E5F5}"/>
              </a:ext>
            </a:extLst>
          </p:cNvPr>
          <p:cNvSpPr txBox="1">
            <a:spLocks/>
          </p:cNvSpPr>
          <p:nvPr/>
        </p:nvSpPr>
        <p:spPr>
          <a:xfrm>
            <a:off x="224673" y="742648"/>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Gevolgen privatisering voor het werk van de </a:t>
            </a:r>
            <a:b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b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bedrijfsarts</a:t>
            </a:r>
          </a:p>
        </p:txBody>
      </p:sp>
      <p:pic>
        <p:nvPicPr>
          <p:cNvPr id="2" name="Afbeelding 1">
            <a:extLst>
              <a:ext uri="{FF2B5EF4-FFF2-40B4-BE49-F238E27FC236}">
                <a16:creationId xmlns:a16="http://schemas.microsoft.com/office/drawing/2014/main" id="{B22CDD21-416D-8C32-CB8D-5291B741DF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173" y="346455"/>
            <a:ext cx="1581150" cy="438150"/>
          </a:xfrm>
          <a:prstGeom prst="rect">
            <a:avLst/>
          </a:prstGeom>
          <a:noFill/>
          <a:ln>
            <a:noFill/>
          </a:ln>
        </p:spPr>
      </p:pic>
    </p:spTree>
    <p:extLst>
      <p:ext uri="{BB962C8B-B14F-4D97-AF65-F5344CB8AC3E}">
        <p14:creationId xmlns:p14="http://schemas.microsoft.com/office/powerpoint/2010/main" val="15093514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9C672-9791-19BA-2BC6-C53CEF390192}"/>
            </a:ext>
          </a:extLst>
        </p:cNvPr>
        <p:cNvGrpSpPr/>
        <p:nvPr/>
      </p:nvGrpSpPr>
      <p:grpSpPr>
        <a:xfrm>
          <a:off x="0" y="0"/>
          <a:ext cx="0" cy="0"/>
          <a:chOff x="0" y="0"/>
          <a:chExt cx="0" cy="0"/>
        </a:xfrm>
      </p:grpSpPr>
      <p:sp>
        <p:nvSpPr>
          <p:cNvPr id="5" name="Rechthoek 7">
            <a:extLst>
              <a:ext uri="{FF2B5EF4-FFF2-40B4-BE49-F238E27FC236}">
                <a16:creationId xmlns:a16="http://schemas.microsoft.com/office/drawing/2014/main" id="{281806DB-C9DA-5B17-9E65-8278D58F6BA9}"/>
              </a:ext>
            </a:extLst>
          </p:cNvPr>
          <p:cNvSpPr>
            <a:spLocks noChangeArrowheads="1"/>
          </p:cNvSpPr>
          <p:nvPr/>
        </p:nvSpPr>
        <p:spPr bwMode="auto">
          <a:xfrm>
            <a:off x="459383" y="126471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0" name="Tijdelijke aanduiding voor inhoud 2">
            <a:extLst>
              <a:ext uri="{FF2B5EF4-FFF2-40B4-BE49-F238E27FC236}">
                <a16:creationId xmlns:a16="http://schemas.microsoft.com/office/drawing/2014/main" id="{17C2EFF9-92A3-90CB-2F7A-90147CAFD2E5}"/>
              </a:ext>
            </a:extLst>
          </p:cNvPr>
          <p:cNvSpPr txBox="1">
            <a:spLocks/>
          </p:cNvSpPr>
          <p:nvPr/>
        </p:nvSpPr>
        <p:spPr>
          <a:xfrm>
            <a:off x="431303" y="1556792"/>
            <a:ext cx="7885113" cy="4256088"/>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Mede op basis van EU-kaderwetgeving (preventieve </a:t>
            </a:r>
            <a:r>
              <a:rPr lang="nl-NL" dirty="0" err="1">
                <a:solidFill>
                  <a:schemeClr val="accent1">
                    <a:lumMod val="50000"/>
                  </a:schemeClr>
                </a:solidFill>
                <a:latin typeface="Calibri" pitchFamily="34" charset="0"/>
                <a:cs typeface="Verdana"/>
              </a:rPr>
              <a:t>arbeidsgerelateerde</a:t>
            </a:r>
            <a:r>
              <a:rPr lang="nl-NL" dirty="0">
                <a:solidFill>
                  <a:schemeClr val="accent1">
                    <a:lumMod val="50000"/>
                  </a:schemeClr>
                </a:solidFill>
                <a:latin typeface="Calibri" pitchFamily="34" charset="0"/>
                <a:cs typeface="Verdana"/>
              </a:rPr>
              <a:t> zorg)</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Gedeeltelijk gerund door private organisaties</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Nog steeds uniek binnen de EU vanwege het hybride karakter  en samenloop sociale zekerheid en preventieve </a:t>
            </a:r>
            <a:r>
              <a:rPr lang="nl-NL" dirty="0" err="1">
                <a:solidFill>
                  <a:schemeClr val="accent1">
                    <a:lumMod val="50000"/>
                  </a:schemeClr>
                </a:solidFill>
                <a:latin typeface="Calibri" pitchFamily="34" charset="0"/>
                <a:cs typeface="Verdana"/>
              </a:rPr>
              <a:t>arbeidsgerelateerde</a:t>
            </a:r>
            <a:r>
              <a:rPr lang="nl-NL" dirty="0">
                <a:solidFill>
                  <a:schemeClr val="accent1">
                    <a:lumMod val="50000"/>
                  </a:schemeClr>
                </a:solidFill>
                <a:latin typeface="Calibri" pitchFamily="34" charset="0"/>
                <a:cs typeface="Verdana"/>
              </a:rPr>
              <a:t> zorg</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Delegatie taken arbeidsinspectie aan de arbodienstverlener</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Verplicht certificeringsstelsel en verplichte aansluiting van bedrijfsartsen</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Werkgevers gaan betalen voor private dienstverlening en uitkeringen</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Sociale partners uit het bestuur van de uitvoeringsinstanties</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lang="en-US" sz="2200" b="1" dirty="0">
              <a:latin typeface="Calibri" pitchFamily="34" charset="0"/>
              <a:cs typeface="Verdana"/>
            </a:endParaRPr>
          </a:p>
        </p:txBody>
      </p:sp>
      <p:sp>
        <p:nvSpPr>
          <p:cNvPr id="11" name="Titel 1">
            <a:extLst>
              <a:ext uri="{FF2B5EF4-FFF2-40B4-BE49-F238E27FC236}">
                <a16:creationId xmlns:a16="http://schemas.microsoft.com/office/drawing/2014/main" id="{ABC6065F-1D13-F9EE-1AD2-99F7A96F9C2A}"/>
              </a:ext>
            </a:extLst>
          </p:cNvPr>
          <p:cNvSpPr txBox="1">
            <a:spLocks/>
          </p:cNvSpPr>
          <p:nvPr/>
        </p:nvSpPr>
        <p:spPr>
          <a:xfrm>
            <a:off x="224673" y="742648"/>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Het sociale zekerheids- en </a:t>
            </a:r>
            <a:r>
              <a:rPr kumimoji="0" lang="nl-NL" sz="2800" i="0" u="none" strike="noStrike" kern="0" spc="100" normalizeH="0" baseline="0" noProof="0" dirty="0" err="1">
                <a:ln>
                  <a:noFill/>
                </a:ln>
                <a:solidFill>
                  <a:srgbClr val="014174"/>
                </a:solidFill>
                <a:effectLst/>
                <a:uLnTx/>
                <a:uFillTx/>
                <a:latin typeface="Calibri" pitchFamily="34" charset="0"/>
                <a:ea typeface="+mj-ea"/>
                <a:cs typeface="ＭＳ Ｐゴシック" charset="0"/>
              </a:rPr>
              <a:t>arbostelsel</a:t>
            </a: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 (1992)</a:t>
            </a:r>
          </a:p>
        </p:txBody>
      </p:sp>
      <p:pic>
        <p:nvPicPr>
          <p:cNvPr id="2" name="Afbeelding 1">
            <a:extLst>
              <a:ext uri="{FF2B5EF4-FFF2-40B4-BE49-F238E27FC236}">
                <a16:creationId xmlns:a16="http://schemas.microsoft.com/office/drawing/2014/main" id="{D19595AB-C5E4-EE79-BF50-F8B32368C3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173" y="346455"/>
            <a:ext cx="1581150" cy="438150"/>
          </a:xfrm>
          <a:prstGeom prst="rect">
            <a:avLst/>
          </a:prstGeom>
          <a:noFill/>
          <a:ln>
            <a:noFill/>
          </a:ln>
        </p:spPr>
      </p:pic>
    </p:spTree>
    <p:extLst>
      <p:ext uri="{BB962C8B-B14F-4D97-AF65-F5344CB8AC3E}">
        <p14:creationId xmlns:p14="http://schemas.microsoft.com/office/powerpoint/2010/main" val="11433223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11560" y="1700808"/>
            <a:ext cx="7920880" cy="923330"/>
          </a:xfrm>
          <a:prstGeom prst="rect">
            <a:avLst/>
          </a:prstGeom>
          <a:noFill/>
        </p:spPr>
        <p:txBody>
          <a:bodyPr wrap="square" rtlCol="0">
            <a:spAutoFit/>
          </a:bodyPr>
          <a:lstStyle/>
          <a:p>
            <a:pPr marL="342900" indent="-342900">
              <a:buFont typeface="Arial" pitchFamily="34" charset="0"/>
              <a:buChar char="•"/>
            </a:pPr>
            <a:endParaRPr lang="nl-NL" dirty="0"/>
          </a:p>
          <a:p>
            <a:pPr marL="342900" indent="-342900"/>
            <a:endParaRPr lang="nl-NL" dirty="0"/>
          </a:p>
          <a:p>
            <a:pPr marL="342900" indent="-342900"/>
            <a:endParaRPr lang="nl-NL" dirty="0"/>
          </a:p>
        </p:txBody>
      </p:sp>
      <p:sp>
        <p:nvSpPr>
          <p:cNvPr id="10" name="Tijdelijke aanduiding voor inhoud 2"/>
          <p:cNvSpPr txBox="1">
            <a:spLocks/>
          </p:cNvSpPr>
          <p:nvPr/>
        </p:nvSpPr>
        <p:spPr>
          <a:xfrm>
            <a:off x="467544" y="1492879"/>
            <a:ext cx="7885113" cy="4256088"/>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Arbeidsinspectie</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UWV</a:t>
            </a:r>
          </a:p>
          <a:p>
            <a:pPr marL="342900" marR="0" lvl="0"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lang="nl-NL" dirty="0">
                <a:solidFill>
                  <a:schemeClr val="accent1">
                    <a:lumMod val="50000"/>
                  </a:schemeClr>
                </a:solidFill>
                <a:latin typeface="Calibri" pitchFamily="34" charset="0"/>
                <a:cs typeface="Verdana"/>
              </a:rPr>
              <a:t>Autoriteit Persoonsgegevens </a:t>
            </a:r>
          </a:p>
          <a:p>
            <a:pPr marL="0" marR="0" lvl="0" indent="0" algn="l" defTabSz="914400" rtl="0" eaLnBrk="1" fontAlgn="base" latinLnBrk="0" hangingPunct="1">
              <a:lnSpc>
                <a:spcPct val="120000"/>
              </a:lnSpc>
              <a:spcBef>
                <a:spcPct val="20000"/>
              </a:spcBef>
              <a:spcAft>
                <a:spcPct val="0"/>
              </a:spcAft>
              <a:buClrTx/>
              <a:buSzTx/>
              <a:tabLst/>
              <a:defRPr/>
            </a:pPr>
            <a:endParaRPr lang="en-US" sz="2200" b="1" dirty="0">
              <a:latin typeface="Calibri" pitchFamily="34" charset="0"/>
              <a:cs typeface="Verdana"/>
            </a:endParaRPr>
          </a:p>
        </p:txBody>
      </p:sp>
      <p:pic>
        <p:nvPicPr>
          <p:cNvPr id="2" name="Afbeelding 1">
            <a:extLst>
              <a:ext uri="{FF2B5EF4-FFF2-40B4-BE49-F238E27FC236}">
                <a16:creationId xmlns:a16="http://schemas.microsoft.com/office/drawing/2014/main" id="{65E90803-1835-5A1C-14D8-D938CCB8F8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173" y="508194"/>
            <a:ext cx="1581150" cy="438150"/>
          </a:xfrm>
          <a:prstGeom prst="rect">
            <a:avLst/>
          </a:prstGeom>
          <a:noFill/>
          <a:ln>
            <a:noFill/>
          </a:ln>
        </p:spPr>
      </p:pic>
      <p:sp>
        <p:nvSpPr>
          <p:cNvPr id="3" name="Rechthoek 7">
            <a:extLst>
              <a:ext uri="{FF2B5EF4-FFF2-40B4-BE49-F238E27FC236}">
                <a16:creationId xmlns:a16="http://schemas.microsoft.com/office/drawing/2014/main" id="{21ECCDAC-52AF-D0F7-9186-E03B866A3375}"/>
              </a:ext>
            </a:extLst>
          </p:cNvPr>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4" name="Titel 1">
            <a:extLst>
              <a:ext uri="{FF2B5EF4-FFF2-40B4-BE49-F238E27FC236}">
                <a16:creationId xmlns:a16="http://schemas.microsoft.com/office/drawing/2014/main" id="{16E359D8-BEE2-31DB-9B24-D39992F78592}"/>
              </a:ext>
            </a:extLst>
          </p:cNvPr>
          <p:cNvSpPr txBox="1">
            <a:spLocks/>
          </p:cNvSpPr>
          <p:nvPr/>
        </p:nvSpPr>
        <p:spPr>
          <a:xfrm>
            <a:off x="146854" y="692083"/>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lang="nl-NL" sz="2800" kern="0" spc="100" dirty="0">
                <a:solidFill>
                  <a:srgbClr val="014174"/>
                </a:solidFill>
                <a:latin typeface="Calibri" pitchFamily="34" charset="0"/>
                <a:ea typeface="+mj-ea"/>
                <a:cs typeface="ＭＳ Ｐゴシック" charset="0"/>
              </a:rPr>
              <a:t>   </a:t>
            </a: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Toezichthouders</a:t>
            </a:r>
          </a:p>
        </p:txBody>
      </p:sp>
    </p:spTree>
    <p:extLst>
      <p:ext uri="{BB962C8B-B14F-4D97-AF65-F5344CB8AC3E}">
        <p14:creationId xmlns:p14="http://schemas.microsoft.com/office/powerpoint/2010/main" val="13351193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18" name="Tijdelijke aanduiding voor dianummer 17"/>
          <p:cNvSpPr>
            <a:spLocks noGrp="1"/>
          </p:cNvSpPr>
          <p:nvPr>
            <p:ph type="sldNum" sz="quarter" idx="12"/>
          </p:nvPr>
        </p:nvSpPr>
        <p:spPr>
          <a:xfrm>
            <a:off x="6516216" y="6492875"/>
            <a:ext cx="2133600" cy="365125"/>
          </a:xfrm>
        </p:spPr>
        <p:txBody>
          <a:bodyPr/>
          <a:lstStyle/>
          <a:p>
            <a:fld id="{943DAF53-81FE-4724-982C-69B5E9E57FF3}" type="slidenum">
              <a:rPr lang="nl-NL" smtClean="0"/>
              <a:pPr/>
              <a:t>7</a:t>
            </a:fld>
            <a:endParaRPr lang="nl-NL"/>
          </a:p>
        </p:txBody>
      </p:sp>
      <p:sp>
        <p:nvSpPr>
          <p:cNvPr id="2" name="Tekstvak 1">
            <a:extLst>
              <a:ext uri="{FF2B5EF4-FFF2-40B4-BE49-F238E27FC236}">
                <a16:creationId xmlns:a16="http://schemas.microsoft.com/office/drawing/2014/main" id="{33F093E8-0730-4216-A059-BBE9B93EC01B}"/>
              </a:ext>
            </a:extLst>
          </p:cNvPr>
          <p:cNvSpPr txBox="1"/>
          <p:nvPr/>
        </p:nvSpPr>
        <p:spPr>
          <a:xfrm>
            <a:off x="611560" y="1504349"/>
            <a:ext cx="8291264" cy="3139321"/>
          </a:xfrm>
          <a:prstGeom prst="rect">
            <a:avLst/>
          </a:prstGeom>
          <a:noFill/>
        </p:spPr>
        <p:txBody>
          <a:bodyPr wrap="square" rtlCol="0">
            <a:spAutoFit/>
          </a:bodyPr>
          <a:lstStyle/>
          <a:p>
            <a:r>
              <a:rPr lang="nl-NL" dirty="0">
                <a:solidFill>
                  <a:schemeClr val="accent1">
                    <a:lumMod val="50000"/>
                  </a:schemeClr>
                </a:solidFill>
                <a:latin typeface="Calibri" pitchFamily="34" charset="0"/>
                <a:cs typeface="Verdana"/>
              </a:rPr>
              <a:t>Een werkgever is verantwoordelijk voor een gezonde werkomgeving. In Nederland betekent dit beleid op het gebied van zowel verzuim als arbeidsomstandigheden. Volgens de EU-wetgeving zijn werkgevers verplicht om ondersteuning te krijgen van experts op dit gebied.</a:t>
            </a:r>
          </a:p>
          <a:p>
            <a:endParaRPr lang="nl-NL" dirty="0">
              <a:solidFill>
                <a:schemeClr val="accent1">
                  <a:lumMod val="50000"/>
                </a:schemeClr>
              </a:solidFill>
              <a:latin typeface="Calibri" pitchFamily="34" charset="0"/>
              <a:cs typeface="Verdana"/>
            </a:endParaRPr>
          </a:p>
          <a:p>
            <a:r>
              <a:rPr lang="nl-NL" dirty="0">
                <a:solidFill>
                  <a:schemeClr val="accent1">
                    <a:lumMod val="50000"/>
                  </a:schemeClr>
                </a:solidFill>
                <a:latin typeface="Calibri" pitchFamily="34" charset="0"/>
                <a:cs typeface="Verdana"/>
              </a:rPr>
              <a:t>Onder Nederlandse wetgeving zijn dit de arbodiensten en de </a:t>
            </a:r>
            <a:r>
              <a:rPr lang="nl-NL" dirty="0" err="1">
                <a:solidFill>
                  <a:schemeClr val="accent1">
                    <a:lumMod val="50000"/>
                  </a:schemeClr>
                </a:solidFill>
                <a:latin typeface="Calibri" pitchFamily="34" charset="0"/>
                <a:cs typeface="Verdana"/>
              </a:rPr>
              <a:t>kerndeskudingen</a:t>
            </a:r>
            <a:r>
              <a:rPr lang="nl-NL" dirty="0">
                <a:solidFill>
                  <a:schemeClr val="accent1">
                    <a:lumMod val="50000"/>
                  </a:schemeClr>
                </a:solidFill>
                <a:latin typeface="Calibri" pitchFamily="34" charset="0"/>
                <a:cs typeface="Verdana"/>
              </a:rPr>
              <a:t>: de bedrijfsarts, de arbeid en organisatie kundige, de arbeidshygiënist en de hogere veiligheidskundige. Alleen de bedrijfsarts is verplicht.</a:t>
            </a:r>
          </a:p>
          <a:p>
            <a:endParaRPr lang="nl-NL" i="1" dirty="0">
              <a:solidFill>
                <a:srgbClr val="000000"/>
              </a:solidFill>
            </a:endParaRPr>
          </a:p>
          <a:p>
            <a:endParaRPr lang="nl-NL" dirty="0">
              <a:solidFill>
                <a:srgbClr val="000000"/>
              </a:solidFill>
            </a:endParaRPr>
          </a:p>
          <a:p>
            <a:pPr lvl="0"/>
            <a:endParaRPr lang="nl-NL" dirty="0">
              <a:solidFill>
                <a:srgbClr val="000000"/>
              </a:solidFill>
            </a:endParaRPr>
          </a:p>
        </p:txBody>
      </p:sp>
      <p:pic>
        <p:nvPicPr>
          <p:cNvPr id="3" name="Afbeelding 2">
            <a:extLst>
              <a:ext uri="{FF2B5EF4-FFF2-40B4-BE49-F238E27FC236}">
                <a16:creationId xmlns:a16="http://schemas.microsoft.com/office/drawing/2014/main" id="{C734B426-F86E-5363-4CBF-E8F3333484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523152"/>
            <a:ext cx="1581150" cy="438150"/>
          </a:xfrm>
          <a:prstGeom prst="rect">
            <a:avLst/>
          </a:prstGeom>
          <a:noFill/>
          <a:ln>
            <a:noFill/>
          </a:ln>
        </p:spPr>
      </p:pic>
      <p:sp>
        <p:nvSpPr>
          <p:cNvPr id="4" name="Tekstvak 3">
            <a:extLst>
              <a:ext uri="{FF2B5EF4-FFF2-40B4-BE49-F238E27FC236}">
                <a16:creationId xmlns:a16="http://schemas.microsoft.com/office/drawing/2014/main" id="{D7F5E92E-351C-4B8C-DBD0-78C6DBF6E640}"/>
              </a:ext>
            </a:extLst>
          </p:cNvPr>
          <p:cNvSpPr txBox="1"/>
          <p:nvPr/>
        </p:nvSpPr>
        <p:spPr>
          <a:xfrm>
            <a:off x="673874" y="637652"/>
            <a:ext cx="3888432" cy="523220"/>
          </a:xfrm>
          <a:prstGeom prst="rect">
            <a:avLst/>
          </a:prstGeom>
          <a:noFill/>
        </p:spPr>
        <p:txBody>
          <a:bodyPr wrap="square" rtlCol="0">
            <a:spAutoFit/>
          </a:bodyPr>
          <a:lstStyle/>
          <a:p>
            <a:r>
              <a:rPr lang="en-US" sz="2800" dirty="0" err="1"/>
              <a:t>Uitgangspunten</a:t>
            </a:r>
            <a:r>
              <a:rPr lang="en-US" sz="2800" dirty="0"/>
              <a:t> </a:t>
            </a:r>
            <a:r>
              <a:rPr lang="en-US" sz="2800" dirty="0" err="1"/>
              <a:t>Arbowet</a:t>
            </a:r>
            <a:endParaRPr lang="nl-NL" sz="2800" dirty="0"/>
          </a:p>
        </p:txBody>
      </p:sp>
    </p:spTree>
    <p:extLst>
      <p:ext uri="{BB962C8B-B14F-4D97-AF65-F5344CB8AC3E}">
        <p14:creationId xmlns:p14="http://schemas.microsoft.com/office/powerpoint/2010/main" val="179280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700808"/>
            <a:ext cx="7920880" cy="923330"/>
          </a:xfrm>
          <a:prstGeom prst="rect">
            <a:avLst/>
          </a:prstGeom>
          <a:noFill/>
        </p:spPr>
        <p:txBody>
          <a:bodyPr wrap="square" rtlCol="0">
            <a:spAutoFit/>
          </a:bodyPr>
          <a:lstStyle/>
          <a:p>
            <a:pPr marL="342900" indent="-342900">
              <a:buFont typeface="Arial" pitchFamily="34" charset="0"/>
              <a:buChar char="•"/>
            </a:pPr>
            <a:endParaRPr lang="nl-NL" dirty="0"/>
          </a:p>
          <a:p>
            <a:pPr marL="342900" indent="-342900"/>
            <a:endParaRPr lang="nl-NL" dirty="0"/>
          </a:p>
          <a:p>
            <a:pPr marL="342900" indent="-342900"/>
            <a:endParaRPr lang="nl-NL" dirty="0"/>
          </a:p>
        </p:txBody>
      </p:sp>
      <p:sp>
        <p:nvSpPr>
          <p:cNvPr id="10" name="Rectangle 3"/>
          <p:cNvSpPr txBox="1">
            <a:spLocks noChangeArrowheads="1"/>
          </p:cNvSpPr>
          <p:nvPr/>
        </p:nvSpPr>
        <p:spPr bwMode="auto">
          <a:xfrm>
            <a:off x="1071360" y="1403117"/>
            <a:ext cx="6850312" cy="4359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1800" dirty="0">
              <a:solidFill>
                <a:schemeClr val="accent4"/>
              </a:solidFill>
              <a:latin typeface="Calibri" pitchFamily="34" charset="0"/>
              <a:ea typeface="Verdana" pitchFamily="34" charset="0"/>
              <a:cs typeface="Verdana" pitchFamily="34" charset="0"/>
            </a:endParaRPr>
          </a:p>
          <a:p>
            <a:pPr eaLnBrk="1" hangingPunct="1">
              <a:buFontTx/>
              <a:buNone/>
            </a:pPr>
            <a:r>
              <a:rPr lang="en-US" sz="2400" b="1" dirty="0">
                <a:solidFill>
                  <a:srgbClr val="000000"/>
                </a:solidFill>
                <a:latin typeface="Calibri" pitchFamily="34" charset="0"/>
                <a:ea typeface="Verdana" pitchFamily="34" charset="0"/>
                <a:cs typeface="Verdana" pitchFamily="34" charset="0"/>
              </a:rPr>
              <a:t>1990s: 	</a:t>
            </a: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1994</a:t>
            </a:r>
            <a:r>
              <a:rPr lang="en-US" sz="1800" dirty="0">
                <a:solidFill>
                  <a:srgbClr val="000000"/>
                </a:solidFill>
                <a:latin typeface="Calibri" pitchFamily="34" charset="0"/>
                <a:ea typeface="Verdana" pitchFamily="34" charset="0"/>
                <a:cs typeface="Verdana" pitchFamily="34" charset="0"/>
              </a:rPr>
              <a:t>: 	</a:t>
            </a: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r>
              <a:rPr lang="en-US" sz="1800" dirty="0">
                <a:solidFill>
                  <a:srgbClr val="000000"/>
                </a:solidFill>
                <a:latin typeface="Calibri" pitchFamily="34" charset="0"/>
                <a:ea typeface="Verdana" pitchFamily="34" charset="0"/>
                <a:cs typeface="Verdana" pitchFamily="34" charset="0"/>
              </a:rPr>
              <a:t>	</a:t>
            </a: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endParaRPr lang="en-US" sz="1800" dirty="0">
              <a:solidFill>
                <a:srgbClr val="000000"/>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1996</a:t>
            </a:r>
            <a:r>
              <a:rPr lang="en-US" sz="1800" dirty="0">
                <a:solidFill>
                  <a:srgbClr val="000000"/>
                </a:solidFill>
                <a:latin typeface="Calibri" pitchFamily="34" charset="0"/>
                <a:ea typeface="Verdana" pitchFamily="34" charset="0"/>
                <a:cs typeface="Verdana" pitchFamily="34" charset="0"/>
              </a:rPr>
              <a:t>: 	</a:t>
            </a:r>
          </a:p>
          <a:p>
            <a:pPr marL="266700" indent="-266700" eaLnBrk="1" hangingPunct="1">
              <a:lnSpc>
                <a:spcPct val="150000"/>
              </a:lnSpc>
              <a:tabLst>
                <a:tab pos="266700" algn="l"/>
              </a:tabLst>
            </a:pPr>
            <a:endParaRPr lang="en-US" sz="1800" dirty="0">
              <a:solidFill>
                <a:schemeClr val="accent4"/>
              </a:solidFill>
              <a:latin typeface="Calibri" pitchFamily="34" charset="0"/>
              <a:ea typeface="Verdana" pitchFamily="34" charset="0"/>
              <a:cs typeface="Verdana" pitchFamily="34" charset="0"/>
            </a:endParaRPr>
          </a:p>
          <a:p>
            <a:pPr marL="195263" marR="0" lvl="0" indent="-195263" algn="l" defTabSz="914400" rtl="0" eaLnBrk="1" fontAlgn="base" latinLnBrk="0" hangingPunct="1">
              <a:lnSpc>
                <a:spcPct val="120000"/>
              </a:lnSpc>
              <a:spcBef>
                <a:spcPct val="20000"/>
              </a:spcBef>
              <a:spcAft>
                <a:spcPct val="0"/>
              </a:spcAft>
              <a:buClrTx/>
              <a:buSzTx/>
              <a:buFont typeface="Wingdings" pitchFamily="2" charset="2"/>
              <a:buChar char="§"/>
              <a:tabLst/>
              <a:defRPr/>
            </a:pPr>
            <a:endParaRPr kumimoji="0" lang="nl-NL" sz="1800" b="0" i="0" u="none" strike="noStrike" kern="0" cap="none" spc="0" normalizeH="0" baseline="0" noProof="0" dirty="0">
              <a:ln>
                <a:noFill/>
              </a:ln>
              <a:solidFill>
                <a:schemeClr val="accent4"/>
              </a:solidFill>
              <a:effectLst/>
              <a:uLnTx/>
              <a:uFillTx/>
              <a:latin typeface="Calibri" pitchFamily="34" charset="0"/>
              <a:ea typeface="Verdana" pitchFamily="34" charset="0"/>
              <a:cs typeface="Verdana" pitchFamily="34" charset="0"/>
            </a:endParaRPr>
          </a:p>
        </p:txBody>
      </p:sp>
      <p:grpSp>
        <p:nvGrpSpPr>
          <p:cNvPr id="11" name="Groep 17"/>
          <p:cNvGrpSpPr/>
          <p:nvPr/>
        </p:nvGrpSpPr>
        <p:grpSpPr>
          <a:xfrm>
            <a:off x="696720" y="1662429"/>
            <a:ext cx="237020" cy="3974099"/>
            <a:chOff x="532944" y="1580541"/>
            <a:chExt cx="237020" cy="3974099"/>
          </a:xfrm>
        </p:grpSpPr>
        <p:cxnSp>
          <p:nvCxnSpPr>
            <p:cNvPr id="12" name="Rechte verbindingslijn 11"/>
            <p:cNvCxnSpPr/>
            <p:nvPr/>
          </p:nvCxnSpPr>
          <p:spPr bwMode="auto">
            <a:xfrm>
              <a:off x="656006" y="1580541"/>
              <a:ext cx="0" cy="3974099"/>
            </a:xfrm>
            <a:prstGeom prst="line">
              <a:avLst/>
            </a:prstGeom>
            <a:noFill/>
            <a:ln w="107950" cap="rnd" cmpd="sng" algn="ctr">
              <a:solidFill>
                <a:srgbClr val="0B4371"/>
              </a:solidFill>
              <a:prstDash val="solid"/>
              <a:round/>
              <a:headEnd type="none" w="med" len="med"/>
              <a:tailEnd type="none" w="med" len="med"/>
            </a:ln>
            <a:effectLst/>
          </p:spPr>
        </p:cxnSp>
        <p:sp>
          <p:nvSpPr>
            <p:cNvPr id="13" name="Ovaal 12"/>
            <p:cNvSpPr/>
            <p:nvPr/>
          </p:nvSpPr>
          <p:spPr bwMode="auto">
            <a:xfrm>
              <a:off x="544320" y="17464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4" name="Ovaal 13"/>
            <p:cNvSpPr/>
            <p:nvPr/>
          </p:nvSpPr>
          <p:spPr bwMode="auto">
            <a:xfrm>
              <a:off x="546592" y="25812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5" name="Ovaal 14"/>
            <p:cNvSpPr/>
            <p:nvPr/>
          </p:nvSpPr>
          <p:spPr bwMode="auto">
            <a:xfrm>
              <a:off x="546592" y="4230803"/>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6" name="Ovaal 15"/>
            <p:cNvSpPr/>
            <p:nvPr/>
          </p:nvSpPr>
          <p:spPr bwMode="auto">
            <a:xfrm>
              <a:off x="532944" y="340014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7" name="Ovaal 16"/>
            <p:cNvSpPr/>
            <p:nvPr/>
          </p:nvSpPr>
          <p:spPr bwMode="auto">
            <a:xfrm>
              <a:off x="545231" y="5036025"/>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grpSp>
      <p:sp>
        <p:nvSpPr>
          <p:cNvPr id="18" name="Tijdelijke aanduiding voor inhoud 6"/>
          <p:cNvSpPr txBox="1">
            <a:spLocks/>
          </p:cNvSpPr>
          <p:nvPr/>
        </p:nvSpPr>
        <p:spPr>
          <a:xfrm>
            <a:off x="2116827" y="1242471"/>
            <a:ext cx="6850313" cy="4747854"/>
          </a:xfrm>
          <a:prstGeom prst="rect">
            <a:avLst/>
          </a:prstGeom>
          <a:noFill/>
        </p:spPr>
        <p:txBody>
          <a:bodyPr>
            <a:noAutofit/>
          </a:bodyPr>
          <a:lstStyle/>
          <a:p>
            <a:pPr marL="195263" indent="-195263" eaLnBrk="0" hangingPunct="0">
              <a:lnSpc>
                <a:spcPct val="120000"/>
              </a:lnSpc>
              <a:spcBef>
                <a:spcPct val="20000"/>
              </a:spcBef>
              <a:defRPr/>
            </a:pPr>
            <a:r>
              <a:rPr lang="nl-NL" dirty="0">
                <a:solidFill>
                  <a:srgbClr val="000000"/>
                </a:solidFill>
                <a:latin typeface="Calibri" pitchFamily="34" charset="0"/>
                <a:ea typeface="+mn-ea"/>
                <a:cs typeface="Verdana"/>
              </a:rPr>
              <a:t>	</a:t>
            </a:r>
            <a:r>
              <a:rPr lang="nl-NL" b="1" dirty="0">
                <a:solidFill>
                  <a:srgbClr val="000000"/>
                </a:solidFill>
                <a:latin typeface="Calibri" pitchFamily="34" charset="0"/>
                <a:ea typeface="+mn-ea"/>
                <a:cs typeface="Verdana"/>
              </a:rPr>
              <a:t>‘Nederland is ziek’ - Lubbers. </a:t>
            </a:r>
          </a:p>
          <a:p>
            <a:pPr marL="195263" indent="-195263" eaLnBrk="0" hangingPunct="0">
              <a:lnSpc>
                <a:spcPct val="120000"/>
              </a:lnSpc>
              <a:spcBef>
                <a:spcPct val="20000"/>
              </a:spcBef>
              <a:defRPr/>
            </a:pPr>
            <a:r>
              <a:rPr lang="nl-NL" dirty="0">
                <a:solidFill>
                  <a:srgbClr val="000000"/>
                </a:solidFill>
                <a:latin typeface="Calibri" pitchFamily="34" charset="0"/>
                <a:ea typeface="+mn-ea"/>
                <a:cs typeface="Verdana"/>
              </a:rPr>
              <a:t>	Hervormingen in sociale zekerheidsstelsel. Uitgangspunt: financiële gevolgen verzuim zoveel mogelijk bij werkgevers en werknemers. </a:t>
            </a:r>
            <a:r>
              <a:rPr lang="nl-NL" dirty="0">
                <a:solidFill>
                  <a:srgbClr val="000000"/>
                </a:solidFill>
                <a:latin typeface="Calibri" pitchFamily="34" charset="0"/>
                <a:cs typeface="Verdana"/>
              </a:rPr>
              <a:t>Sociale partners zitten vanaf 1994 niet meer in het bestuur van de uitvoeringsorganen</a:t>
            </a:r>
          </a:p>
          <a:p>
            <a:pPr marL="195263" indent="-195263" eaLnBrk="0" hangingPunct="0">
              <a:lnSpc>
                <a:spcPct val="120000"/>
              </a:lnSpc>
              <a:spcBef>
                <a:spcPct val="20000"/>
              </a:spcBef>
              <a:defRPr/>
            </a:pPr>
            <a:r>
              <a:rPr lang="nl-NL" dirty="0">
                <a:solidFill>
                  <a:srgbClr val="000000"/>
                </a:solidFill>
                <a:latin typeface="Calibri" pitchFamily="34" charset="0"/>
                <a:ea typeface="+mn-ea"/>
                <a:cs typeface="Verdana"/>
              </a:rPr>
              <a:t>	</a:t>
            </a:r>
          </a:p>
          <a:p>
            <a:pPr marL="195263" indent="-195263" eaLnBrk="0" hangingPunct="0">
              <a:lnSpc>
                <a:spcPct val="120000"/>
              </a:lnSpc>
              <a:spcBef>
                <a:spcPct val="20000"/>
              </a:spcBef>
              <a:defRPr/>
            </a:pPr>
            <a:r>
              <a:rPr lang="nl-NL" b="1" dirty="0">
                <a:solidFill>
                  <a:srgbClr val="000000"/>
                </a:solidFill>
                <a:latin typeface="Calibri" pitchFamily="34" charset="0"/>
                <a:ea typeface="+mn-ea"/>
                <a:cs typeface="Verdana"/>
              </a:rPr>
              <a:t>	Wet Terugdringing Ziekteverzuim  (1994)</a:t>
            </a:r>
          </a:p>
          <a:p>
            <a:pPr marL="195263" indent="-195263" eaLnBrk="0" hangingPunct="0">
              <a:lnSpc>
                <a:spcPct val="120000"/>
              </a:lnSpc>
              <a:spcBef>
                <a:spcPct val="20000"/>
              </a:spcBef>
              <a:defRPr/>
            </a:pP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Eerste</a:t>
            </a:r>
            <a:r>
              <a:rPr lang="en-US" dirty="0">
                <a:solidFill>
                  <a:srgbClr val="000000"/>
                </a:solidFill>
                <a:latin typeface="Calibri" pitchFamily="34" charset="0"/>
                <a:ea typeface="+mn-ea"/>
                <a:cs typeface="Verdana"/>
              </a:rPr>
              <a:t> 2 tot 6 </a:t>
            </a:r>
            <a:r>
              <a:rPr lang="en-US" dirty="0" err="1">
                <a:solidFill>
                  <a:srgbClr val="000000"/>
                </a:solidFill>
                <a:latin typeface="Calibri" pitchFamily="34" charset="0"/>
                <a:ea typeface="+mn-ea"/>
                <a:cs typeface="Verdana"/>
              </a:rPr>
              <a:t>weken</a:t>
            </a: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voor</a:t>
            </a: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rekening</a:t>
            </a:r>
            <a:r>
              <a:rPr lang="en-US" dirty="0">
                <a:solidFill>
                  <a:srgbClr val="000000"/>
                </a:solidFill>
                <a:latin typeface="Calibri" pitchFamily="34" charset="0"/>
                <a:ea typeface="+mn-ea"/>
                <a:cs typeface="Verdana"/>
              </a:rPr>
              <a:t> van </a:t>
            </a:r>
            <a:r>
              <a:rPr lang="en-US" dirty="0" err="1">
                <a:solidFill>
                  <a:srgbClr val="000000"/>
                </a:solidFill>
                <a:latin typeface="Calibri" pitchFamily="34" charset="0"/>
                <a:ea typeface="+mn-ea"/>
                <a:cs typeface="Verdana"/>
              </a:rPr>
              <a:t>werkgever</a:t>
            </a:r>
            <a:endParaRPr lang="nl-NL" dirty="0">
              <a:solidFill>
                <a:srgbClr val="000000"/>
              </a:solidFill>
              <a:latin typeface="Calibri" pitchFamily="34" charset="0"/>
              <a:ea typeface="+mn-ea"/>
              <a:cs typeface="Verdana"/>
            </a:endParaRPr>
          </a:p>
          <a:p>
            <a:pPr marL="195263" indent="-195263" eaLnBrk="0" hangingPunct="0">
              <a:lnSpc>
                <a:spcPct val="120000"/>
              </a:lnSpc>
              <a:spcBef>
                <a:spcPct val="20000"/>
              </a:spcBef>
              <a:defRPr/>
            </a:pPr>
            <a:endParaRPr lang="nl-NL" b="1" dirty="0">
              <a:solidFill>
                <a:srgbClr val="000000"/>
              </a:solidFill>
              <a:latin typeface="Calibri" pitchFamily="34" charset="0"/>
              <a:ea typeface="+mn-ea"/>
              <a:cs typeface="Verdana"/>
            </a:endParaRPr>
          </a:p>
          <a:p>
            <a:pPr marL="195263" indent="-195263" eaLnBrk="0" hangingPunct="0">
              <a:lnSpc>
                <a:spcPct val="120000"/>
              </a:lnSpc>
              <a:spcBef>
                <a:spcPct val="20000"/>
              </a:spcBef>
              <a:defRPr/>
            </a:pPr>
            <a:r>
              <a:rPr lang="nl-NL" b="1" dirty="0">
                <a:solidFill>
                  <a:srgbClr val="000000"/>
                </a:solidFill>
                <a:latin typeface="Calibri" pitchFamily="34" charset="0"/>
                <a:ea typeface="+mn-ea"/>
                <a:cs typeface="Verdana"/>
              </a:rPr>
              <a:t>	Herziening Arbeidsomstandighedenwet  (1994)</a:t>
            </a:r>
          </a:p>
          <a:p>
            <a:pPr marL="195263" indent="-195263" eaLnBrk="0" hangingPunct="0">
              <a:lnSpc>
                <a:spcPct val="120000"/>
              </a:lnSpc>
              <a:spcBef>
                <a:spcPct val="20000"/>
              </a:spcBef>
              <a:defRPr/>
            </a:pPr>
            <a:r>
              <a:rPr lang="nl-NL" dirty="0">
                <a:solidFill>
                  <a:srgbClr val="000000"/>
                </a:solidFill>
                <a:latin typeface="Calibri" pitchFamily="34" charset="0"/>
                <a:ea typeface="+mn-ea"/>
                <a:cs typeface="Verdana"/>
              </a:rPr>
              <a:t>	Opkomst arbodiensten, verplichte aansluiting</a:t>
            </a:r>
          </a:p>
          <a:p>
            <a:pPr marL="195263" indent="-195263" eaLnBrk="0" hangingPunct="0">
              <a:lnSpc>
                <a:spcPct val="120000"/>
              </a:lnSpc>
              <a:spcBef>
                <a:spcPct val="20000"/>
              </a:spcBef>
              <a:defRPr/>
            </a:pPr>
            <a:endParaRPr lang="nl-NL" b="1" dirty="0">
              <a:solidFill>
                <a:srgbClr val="000000"/>
              </a:solidFill>
              <a:latin typeface="Calibri" pitchFamily="34" charset="0"/>
              <a:ea typeface="+mn-ea"/>
              <a:cs typeface="Verdana"/>
            </a:endParaRPr>
          </a:p>
          <a:p>
            <a:pPr marL="195263" indent="-195263" eaLnBrk="0" hangingPunct="0">
              <a:lnSpc>
                <a:spcPct val="120000"/>
              </a:lnSpc>
              <a:spcBef>
                <a:spcPct val="20000"/>
              </a:spcBef>
              <a:defRPr/>
            </a:pPr>
            <a:r>
              <a:rPr lang="nl-NL" b="1" dirty="0">
                <a:solidFill>
                  <a:srgbClr val="000000"/>
                </a:solidFill>
                <a:latin typeface="Calibri" pitchFamily="34" charset="0"/>
                <a:ea typeface="+mn-ea"/>
                <a:cs typeface="Verdana"/>
              </a:rPr>
              <a:t>	Privatisering Ziektewetgeving (1996)</a:t>
            </a:r>
          </a:p>
          <a:p>
            <a:pPr marL="195263" indent="-195263" eaLnBrk="0" hangingPunct="0">
              <a:lnSpc>
                <a:spcPct val="120000"/>
              </a:lnSpc>
              <a:spcBef>
                <a:spcPct val="20000"/>
              </a:spcBef>
              <a:defRPr/>
            </a:pP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Werkgever</a:t>
            </a: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verplicht</a:t>
            </a:r>
            <a:r>
              <a:rPr lang="en-US" dirty="0">
                <a:solidFill>
                  <a:srgbClr val="000000"/>
                </a:solidFill>
                <a:latin typeface="Calibri" pitchFamily="34" charset="0"/>
                <a:ea typeface="+mn-ea"/>
                <a:cs typeface="Verdana"/>
              </a:rPr>
              <a:t> om </a:t>
            </a:r>
            <a:r>
              <a:rPr lang="en-US" dirty="0" err="1">
                <a:solidFill>
                  <a:srgbClr val="000000"/>
                </a:solidFill>
                <a:latin typeface="Calibri" pitchFamily="34" charset="0"/>
                <a:ea typeface="+mn-ea"/>
                <a:cs typeface="Verdana"/>
              </a:rPr>
              <a:t>maximaal</a:t>
            </a:r>
            <a:r>
              <a:rPr lang="en-US" dirty="0">
                <a:solidFill>
                  <a:srgbClr val="000000"/>
                </a:solidFill>
                <a:latin typeface="Calibri" pitchFamily="34" charset="0"/>
                <a:ea typeface="+mn-ea"/>
                <a:cs typeface="Verdana"/>
              </a:rPr>
              <a:t> 52 (104) </a:t>
            </a:r>
            <a:r>
              <a:rPr lang="en-US" dirty="0" err="1">
                <a:solidFill>
                  <a:srgbClr val="000000"/>
                </a:solidFill>
                <a:latin typeface="Calibri" pitchFamily="34" charset="0"/>
                <a:ea typeface="+mn-ea"/>
                <a:cs typeface="Verdana"/>
              </a:rPr>
              <a:t>weken</a:t>
            </a:r>
            <a:r>
              <a:rPr lang="en-US" dirty="0">
                <a:solidFill>
                  <a:srgbClr val="000000"/>
                </a:solidFill>
                <a:latin typeface="Calibri" pitchFamily="34" charset="0"/>
                <a:ea typeface="+mn-ea"/>
                <a:cs typeface="Verdana"/>
              </a:rPr>
              <a:t> 70% door </a:t>
            </a:r>
            <a:r>
              <a:rPr lang="en-US" dirty="0" err="1">
                <a:solidFill>
                  <a:srgbClr val="000000"/>
                </a:solidFill>
                <a:latin typeface="Calibri" pitchFamily="34" charset="0"/>
                <a:ea typeface="+mn-ea"/>
                <a:cs typeface="Verdana"/>
              </a:rPr>
              <a:t>te</a:t>
            </a:r>
            <a:r>
              <a:rPr lang="en-US" dirty="0">
                <a:solidFill>
                  <a:srgbClr val="000000"/>
                </a:solidFill>
                <a:latin typeface="Calibri" pitchFamily="34" charset="0"/>
                <a:ea typeface="+mn-ea"/>
                <a:cs typeface="Verdana"/>
              </a:rPr>
              <a:t> </a:t>
            </a:r>
            <a:r>
              <a:rPr lang="en-US" dirty="0" err="1">
                <a:solidFill>
                  <a:srgbClr val="000000"/>
                </a:solidFill>
                <a:latin typeface="Calibri" pitchFamily="34" charset="0"/>
                <a:ea typeface="+mn-ea"/>
                <a:cs typeface="Verdana"/>
              </a:rPr>
              <a:t>betalen</a:t>
            </a:r>
            <a:r>
              <a:rPr lang="en-US" dirty="0">
                <a:solidFill>
                  <a:srgbClr val="000000"/>
                </a:solidFill>
                <a:latin typeface="Calibri" pitchFamily="34" charset="0"/>
                <a:ea typeface="+mn-ea"/>
                <a:cs typeface="Verdana"/>
              </a:rPr>
              <a:t> </a:t>
            </a:r>
          </a:p>
          <a:p>
            <a:pPr marL="195263" indent="-195263" eaLnBrk="0" hangingPunct="0">
              <a:lnSpc>
                <a:spcPct val="120000"/>
              </a:lnSpc>
              <a:spcBef>
                <a:spcPct val="20000"/>
              </a:spcBef>
              <a:defRPr/>
            </a:pPr>
            <a:r>
              <a:rPr lang="en-US" dirty="0">
                <a:solidFill>
                  <a:srgbClr val="000000"/>
                </a:solidFill>
                <a:latin typeface="Calibri" pitchFamily="34" charset="0"/>
                <a:cs typeface="Verdana"/>
                <a:sym typeface="Wingdings" panose="05000000000000000000" pitchFamily="2" charset="2"/>
              </a:rPr>
              <a:t>	</a:t>
            </a:r>
            <a:endParaRPr lang="nl-NL" i="1" dirty="0">
              <a:solidFill>
                <a:srgbClr val="000000"/>
              </a:solidFill>
              <a:latin typeface="Calibri" pitchFamily="34" charset="0"/>
              <a:ea typeface="+mn-ea"/>
              <a:cs typeface="Verdana"/>
            </a:endParaRPr>
          </a:p>
        </p:txBody>
      </p:sp>
      <p:sp>
        <p:nvSpPr>
          <p:cNvPr id="20" name="Titel 1"/>
          <p:cNvSpPr txBox="1">
            <a:spLocks/>
          </p:cNvSpPr>
          <p:nvPr/>
        </p:nvSpPr>
        <p:spPr>
          <a:xfrm>
            <a:off x="146854" y="692083"/>
            <a:ext cx="7751075" cy="900113"/>
          </a:xfrm>
          <a:prstGeom prst="rect">
            <a:avLst/>
          </a:prstGeom>
          <a:noFill/>
        </p:spPr>
        <p:txBody>
          <a:bodyPr/>
          <a:lstStyle/>
          <a:p>
            <a:pPr marL="34925" marR="0" lvl="0" indent="-34925" algn="l" defTabSz="914400" rtl="0" eaLnBrk="0" fontAlgn="base" latinLnBrk="0" hangingPunct="0">
              <a:lnSpc>
                <a:spcPct val="100000"/>
              </a:lnSpc>
              <a:spcBef>
                <a:spcPct val="0"/>
              </a:spcBef>
              <a:spcAft>
                <a:spcPct val="0"/>
              </a:spcAft>
              <a:buClrTx/>
              <a:buSzTx/>
              <a:buFontTx/>
              <a:buNone/>
              <a:tabLst/>
              <a:defRPr/>
            </a:pPr>
            <a:r>
              <a:rPr lang="nl-NL" sz="2800" kern="0" spc="100" dirty="0">
                <a:solidFill>
                  <a:srgbClr val="014174"/>
                </a:solidFill>
                <a:latin typeface="Calibri" pitchFamily="34" charset="0"/>
                <a:ea typeface="+mj-ea"/>
                <a:cs typeface="ＭＳ Ｐゴシック" charset="0"/>
              </a:rPr>
              <a:t>   </a:t>
            </a:r>
            <a:r>
              <a:rPr kumimoji="0" lang="nl-NL" sz="2800" i="0" u="none" strike="noStrike" kern="0" spc="100" normalizeH="0" baseline="0" noProof="0" dirty="0">
                <a:ln>
                  <a:noFill/>
                </a:ln>
                <a:solidFill>
                  <a:srgbClr val="014174"/>
                </a:solidFill>
                <a:effectLst/>
                <a:uLnTx/>
                <a:uFillTx/>
                <a:latin typeface="Calibri" pitchFamily="34" charset="0"/>
                <a:ea typeface="+mj-ea"/>
                <a:cs typeface="ＭＳ Ｐゴシック" charset="0"/>
              </a:rPr>
              <a:t>Jaren 90: hervormingen</a:t>
            </a:r>
          </a:p>
        </p:txBody>
      </p:sp>
      <p:pic>
        <p:nvPicPr>
          <p:cNvPr id="2" name="Afbeelding 1">
            <a:extLst>
              <a:ext uri="{FF2B5EF4-FFF2-40B4-BE49-F238E27FC236}">
                <a16:creationId xmlns:a16="http://schemas.microsoft.com/office/drawing/2014/main" id="{5C782843-310C-25D0-4CFC-BC249AA25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49714"/>
            <a:ext cx="1581150" cy="438150"/>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364644"/>
            <a:ext cx="8229600" cy="1143000"/>
          </a:xfrm>
        </p:spPr>
        <p:txBody>
          <a:bodyPr>
            <a:normAutofit/>
          </a:bodyPr>
          <a:lstStyle/>
          <a:p>
            <a:pPr algn="l"/>
            <a:r>
              <a:rPr lang="nl-NL" sz="2800" dirty="0">
                <a:solidFill>
                  <a:srgbClr val="014174"/>
                </a:solidFill>
              </a:rPr>
              <a:t>Wet Verbetering Poortwachter</a:t>
            </a:r>
          </a:p>
        </p:txBody>
      </p:sp>
      <p:sp>
        <p:nvSpPr>
          <p:cNvPr id="5" name="Rechthoek 7"/>
          <p:cNvSpPr>
            <a:spLocks noChangeArrowheads="1"/>
          </p:cNvSpPr>
          <p:nvPr/>
        </p:nvSpPr>
        <p:spPr bwMode="auto">
          <a:xfrm>
            <a:off x="467544" y="1196752"/>
            <a:ext cx="8280920" cy="45719"/>
          </a:xfrm>
          <a:prstGeom prst="rect">
            <a:avLst/>
          </a:prstGeom>
          <a:gradFill rotWithShape="0">
            <a:gsLst>
              <a:gs pos="0">
                <a:srgbClr val="0B4371"/>
              </a:gs>
              <a:gs pos="100000">
                <a:srgbClr val="50B0E4"/>
              </a:gs>
            </a:gsLst>
            <a:lin ang="0"/>
          </a:gradFill>
          <a:ln w="12700">
            <a:noFill/>
            <a:miter lim="800000"/>
            <a:headEnd/>
            <a:tailEnd/>
          </a:ln>
        </p:spPr>
        <p:txBody>
          <a:bodyPr vert="horz" wrap="square" lIns="91440" tIns="45720" rIns="91440" bIns="45720" numCol="1" anchor="ctr" anchorCtr="0" compatLnSpc="1">
            <a:prstTxWarp prst="textNoShape">
              <a:avLst/>
            </a:prstTxWarp>
          </a:bodyPr>
          <a:lstStyle/>
          <a:p>
            <a:endParaRPr lang="nl-NL"/>
          </a:p>
        </p:txBody>
      </p:sp>
      <p:sp>
        <p:nvSpPr>
          <p:cNvPr id="8" name="Tekstvak 7"/>
          <p:cNvSpPr txBox="1"/>
          <p:nvPr/>
        </p:nvSpPr>
        <p:spPr>
          <a:xfrm>
            <a:off x="611560" y="1484784"/>
            <a:ext cx="7920880" cy="923330"/>
          </a:xfrm>
          <a:prstGeom prst="rect">
            <a:avLst/>
          </a:prstGeom>
          <a:noFill/>
        </p:spPr>
        <p:txBody>
          <a:bodyPr wrap="square" rtlCol="0">
            <a:spAutoFit/>
          </a:bodyPr>
          <a:lstStyle/>
          <a:p>
            <a:pPr marL="342900" indent="-342900"/>
            <a:r>
              <a:rPr lang="nl-NL" dirty="0"/>
              <a:t> </a:t>
            </a:r>
          </a:p>
          <a:p>
            <a:pPr marL="342900" indent="-342900"/>
            <a:endParaRPr lang="nl-NL" dirty="0"/>
          </a:p>
          <a:p>
            <a:pPr marL="342900" indent="-342900"/>
            <a:endParaRPr lang="nl-NL" dirty="0"/>
          </a:p>
        </p:txBody>
      </p:sp>
      <p:sp>
        <p:nvSpPr>
          <p:cNvPr id="10" name="Rectangle 3"/>
          <p:cNvSpPr txBox="1">
            <a:spLocks noChangeArrowheads="1"/>
          </p:cNvSpPr>
          <p:nvPr/>
        </p:nvSpPr>
        <p:spPr bwMode="auto">
          <a:xfrm>
            <a:off x="1071360" y="1431254"/>
            <a:ext cx="8468436" cy="4359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dirty="0">
              <a:solidFill>
                <a:schemeClr val="tx1">
                  <a:lumMod val="50000"/>
                </a:schemeClr>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1994 	</a:t>
            </a: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r>
              <a:rPr lang="en-US" sz="2400" b="1" dirty="0">
                <a:solidFill>
                  <a:srgbClr val="000000"/>
                </a:solidFill>
                <a:latin typeface="Calibri" pitchFamily="34" charset="0"/>
                <a:ea typeface="Verdana" pitchFamily="34" charset="0"/>
                <a:cs typeface="Verdana" pitchFamily="34" charset="0"/>
              </a:rPr>
              <a:t>2002</a:t>
            </a:r>
            <a:r>
              <a:rPr lang="en-US" b="1" dirty="0">
                <a:solidFill>
                  <a:srgbClr val="000000"/>
                </a:solidFill>
                <a:latin typeface="Calibri" pitchFamily="34" charset="0"/>
                <a:ea typeface="Verdana" pitchFamily="34" charset="0"/>
                <a:cs typeface="Verdana" pitchFamily="34" charset="0"/>
              </a:rPr>
              <a:t> :	</a:t>
            </a: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2005 	</a:t>
            </a: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2008 	</a:t>
            </a: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endParaRPr lang="en-US" dirty="0">
              <a:solidFill>
                <a:srgbClr val="000000"/>
              </a:solidFill>
              <a:latin typeface="Calibri" pitchFamily="34" charset="0"/>
              <a:ea typeface="Verdana" pitchFamily="34" charset="0"/>
              <a:cs typeface="Verdana" pitchFamily="34" charset="0"/>
            </a:endParaRPr>
          </a:p>
          <a:p>
            <a:pPr eaLnBrk="1" hangingPunct="1">
              <a:buFontTx/>
              <a:buNone/>
            </a:pPr>
            <a:r>
              <a:rPr lang="en-US" dirty="0">
                <a:solidFill>
                  <a:srgbClr val="000000"/>
                </a:solidFill>
                <a:latin typeface="Calibri" pitchFamily="34" charset="0"/>
                <a:ea typeface="Verdana" pitchFamily="34" charset="0"/>
                <a:cs typeface="Verdana" pitchFamily="34" charset="0"/>
              </a:rPr>
              <a:t>2012 	</a:t>
            </a:r>
          </a:p>
          <a:p>
            <a:pPr marL="266700" indent="-266700" eaLnBrk="1" hangingPunct="1">
              <a:lnSpc>
                <a:spcPct val="150000"/>
              </a:lnSpc>
              <a:tabLst>
                <a:tab pos="266700" algn="l"/>
              </a:tabLst>
            </a:pPr>
            <a:endParaRPr lang="en-US" dirty="0">
              <a:solidFill>
                <a:srgbClr val="000000"/>
              </a:solidFill>
              <a:latin typeface="Calibri" pitchFamily="34" charset="0"/>
              <a:ea typeface="Verdana" pitchFamily="34" charset="0"/>
              <a:cs typeface="Verdana" pitchFamily="34" charset="0"/>
            </a:endParaRPr>
          </a:p>
          <a:p>
            <a:pPr marL="195263" marR="0" lvl="0" indent="-195263" algn="l" defTabSz="914400" rtl="0" eaLnBrk="1" fontAlgn="base" latinLnBrk="0" hangingPunct="1">
              <a:lnSpc>
                <a:spcPct val="120000"/>
              </a:lnSpc>
              <a:spcBef>
                <a:spcPct val="20000"/>
              </a:spcBef>
              <a:spcAft>
                <a:spcPct val="0"/>
              </a:spcAft>
              <a:buClrTx/>
              <a:buSzTx/>
              <a:buFont typeface="Wingdings" pitchFamily="2" charset="2"/>
              <a:buChar char="§"/>
              <a:tabLst/>
              <a:defRPr/>
            </a:pPr>
            <a:endParaRPr kumimoji="0" lang="nl-NL" b="0" i="0" u="none" strike="noStrike" kern="0" cap="none" spc="0" normalizeH="0" baseline="0" noProof="0" dirty="0">
              <a:ln>
                <a:noFill/>
              </a:ln>
              <a:solidFill>
                <a:schemeClr val="tx1">
                  <a:lumMod val="50000"/>
                </a:schemeClr>
              </a:solidFill>
              <a:effectLst/>
              <a:uLnTx/>
              <a:uFillTx/>
              <a:latin typeface="Calibri" pitchFamily="34" charset="0"/>
              <a:ea typeface="Verdana" pitchFamily="34" charset="0"/>
              <a:cs typeface="Verdana" pitchFamily="34" charset="0"/>
            </a:endParaRPr>
          </a:p>
        </p:txBody>
      </p:sp>
      <p:grpSp>
        <p:nvGrpSpPr>
          <p:cNvPr id="11" name="Groep 17"/>
          <p:cNvGrpSpPr/>
          <p:nvPr/>
        </p:nvGrpSpPr>
        <p:grpSpPr>
          <a:xfrm>
            <a:off x="696720" y="1628800"/>
            <a:ext cx="237020" cy="3974099"/>
            <a:chOff x="532944" y="1580541"/>
            <a:chExt cx="237020" cy="3974099"/>
          </a:xfrm>
        </p:grpSpPr>
        <p:cxnSp>
          <p:nvCxnSpPr>
            <p:cNvPr id="12" name="Rechte verbindingslijn 11"/>
            <p:cNvCxnSpPr/>
            <p:nvPr/>
          </p:nvCxnSpPr>
          <p:spPr bwMode="auto">
            <a:xfrm>
              <a:off x="656006" y="1580541"/>
              <a:ext cx="0" cy="3974099"/>
            </a:xfrm>
            <a:prstGeom prst="line">
              <a:avLst/>
            </a:prstGeom>
            <a:noFill/>
            <a:ln w="107950" cap="rnd" cmpd="sng" algn="ctr">
              <a:solidFill>
                <a:srgbClr val="0B4371"/>
              </a:solidFill>
              <a:prstDash val="solid"/>
              <a:round/>
              <a:headEnd type="none" w="med" len="med"/>
              <a:tailEnd type="none" w="med" len="med"/>
            </a:ln>
            <a:effectLst/>
          </p:spPr>
        </p:cxnSp>
        <p:sp>
          <p:nvSpPr>
            <p:cNvPr id="13" name="Ovaal 12"/>
            <p:cNvSpPr/>
            <p:nvPr/>
          </p:nvSpPr>
          <p:spPr bwMode="auto">
            <a:xfrm>
              <a:off x="544320" y="17464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4" name="Ovaal 13"/>
            <p:cNvSpPr/>
            <p:nvPr/>
          </p:nvSpPr>
          <p:spPr bwMode="auto">
            <a:xfrm>
              <a:off x="546592" y="258126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5" name="Ovaal 14"/>
            <p:cNvSpPr/>
            <p:nvPr/>
          </p:nvSpPr>
          <p:spPr bwMode="auto">
            <a:xfrm>
              <a:off x="546592" y="4230803"/>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6" name="Ovaal 15"/>
            <p:cNvSpPr/>
            <p:nvPr/>
          </p:nvSpPr>
          <p:spPr bwMode="auto">
            <a:xfrm>
              <a:off x="532944" y="3400149"/>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sp>
          <p:nvSpPr>
            <p:cNvPr id="17" name="Ovaal 16"/>
            <p:cNvSpPr/>
            <p:nvPr/>
          </p:nvSpPr>
          <p:spPr bwMode="auto">
            <a:xfrm>
              <a:off x="545231" y="5036025"/>
              <a:ext cx="223372" cy="246554"/>
            </a:xfrm>
            <a:prstGeom prst="ellipse">
              <a:avLst/>
            </a:prstGeom>
            <a:solidFill>
              <a:srgbClr val="E0E7E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dirty="0">
                <a:ln>
                  <a:noFill/>
                </a:ln>
                <a:solidFill>
                  <a:schemeClr val="accent1">
                    <a:lumMod val="25000"/>
                  </a:schemeClr>
                </a:solidFill>
                <a:effectLst/>
                <a:latin typeface="Times New Roman" pitchFamily="18" charset="0"/>
              </a:endParaRPr>
            </a:p>
          </p:txBody>
        </p:sp>
      </p:grpSp>
      <p:sp>
        <p:nvSpPr>
          <p:cNvPr id="18" name="Tijdelijke aanduiding voor inhoud 6"/>
          <p:cNvSpPr txBox="1">
            <a:spLocks/>
          </p:cNvSpPr>
          <p:nvPr/>
        </p:nvSpPr>
        <p:spPr>
          <a:xfrm>
            <a:off x="1691679" y="1403118"/>
            <a:ext cx="6741953" cy="4108346"/>
          </a:xfrm>
          <a:prstGeom prst="rect">
            <a:avLst/>
          </a:prstGeom>
          <a:noFill/>
        </p:spPr>
        <p:txBody>
          <a:bodyPr>
            <a:normAutofit/>
          </a:bodyPr>
          <a:lstStyle/>
          <a:p>
            <a:pPr marL="652463" lvl="1" indent="-195263" eaLnBrk="0" hangingPunct="0">
              <a:lnSpc>
                <a:spcPct val="120000"/>
              </a:lnSpc>
              <a:spcBef>
                <a:spcPct val="20000"/>
              </a:spcBef>
              <a:buFontTx/>
              <a:buChar char="•"/>
              <a:defRPr/>
            </a:pPr>
            <a:endParaRPr lang="nl-NL" dirty="0">
              <a:solidFill>
                <a:schemeClr val="tx1">
                  <a:lumMod val="50000"/>
                </a:schemeClr>
              </a:solidFill>
              <a:latin typeface="Verdana"/>
              <a:ea typeface="+mn-ea"/>
              <a:cs typeface="Verdana"/>
            </a:endParaRPr>
          </a:p>
          <a:p>
            <a:pPr marL="652463" lvl="1" indent="-195263" eaLnBrk="0" hangingPunct="0">
              <a:lnSpc>
                <a:spcPct val="120000"/>
              </a:lnSpc>
              <a:spcBef>
                <a:spcPct val="20000"/>
              </a:spcBef>
              <a:defRPr/>
            </a:pPr>
            <a:r>
              <a:rPr lang="nl-NL" b="1" dirty="0">
                <a:solidFill>
                  <a:schemeClr val="tx1">
                    <a:lumMod val="50000"/>
                  </a:schemeClr>
                </a:solidFill>
                <a:latin typeface="Calibri" pitchFamily="34" charset="0"/>
                <a:ea typeface="+mn-ea"/>
                <a:cs typeface="Verdana"/>
              </a:rPr>
              <a:t>Doel:</a:t>
            </a:r>
          </a:p>
          <a:p>
            <a:pPr marL="1109663" lvl="2" indent="-195263" eaLnBrk="0" hangingPunct="0">
              <a:lnSpc>
                <a:spcPct val="120000"/>
              </a:lnSpc>
              <a:spcBef>
                <a:spcPct val="20000"/>
              </a:spcBef>
              <a:buFont typeface="Arial" pitchFamily="34" charset="0"/>
              <a:buChar char="•"/>
              <a:defRPr/>
            </a:pPr>
            <a:r>
              <a:rPr lang="nl-NL" dirty="0">
                <a:solidFill>
                  <a:schemeClr val="tx1">
                    <a:lumMod val="50000"/>
                  </a:schemeClr>
                </a:solidFill>
                <a:latin typeface="Calibri" pitchFamily="34" charset="0"/>
                <a:cs typeface="Verdana"/>
              </a:rPr>
              <a:t>Betere re-integratie prestaties</a:t>
            </a:r>
          </a:p>
          <a:p>
            <a:pPr marL="1109663" lvl="2" indent="-195263" eaLnBrk="0" hangingPunct="0">
              <a:lnSpc>
                <a:spcPct val="120000"/>
              </a:lnSpc>
              <a:spcBef>
                <a:spcPct val="20000"/>
              </a:spcBef>
              <a:buFont typeface="Arial" pitchFamily="34" charset="0"/>
              <a:buChar char="•"/>
              <a:defRPr/>
            </a:pPr>
            <a:r>
              <a:rPr lang="nl-NL" dirty="0">
                <a:solidFill>
                  <a:schemeClr val="tx1">
                    <a:lumMod val="50000"/>
                  </a:schemeClr>
                </a:solidFill>
                <a:latin typeface="Calibri" pitchFamily="34" charset="0"/>
                <a:cs typeface="Verdana"/>
              </a:rPr>
              <a:t>Minder uitkeringen</a:t>
            </a:r>
          </a:p>
          <a:p>
            <a:pPr marL="652463" lvl="1" indent="-195263" eaLnBrk="0" hangingPunct="0">
              <a:lnSpc>
                <a:spcPct val="120000"/>
              </a:lnSpc>
              <a:spcBef>
                <a:spcPct val="20000"/>
              </a:spcBef>
              <a:defRPr/>
            </a:pPr>
            <a:endParaRPr lang="nl-NL" dirty="0">
              <a:solidFill>
                <a:schemeClr val="tx1">
                  <a:lumMod val="50000"/>
                </a:schemeClr>
              </a:solidFill>
              <a:latin typeface="Calibri" pitchFamily="34" charset="0"/>
              <a:ea typeface="+mn-ea"/>
              <a:cs typeface="Verdana"/>
            </a:endParaRPr>
          </a:p>
          <a:p>
            <a:pPr marL="652463" lvl="1" indent="-195263" eaLnBrk="0" hangingPunct="0">
              <a:lnSpc>
                <a:spcPct val="120000"/>
              </a:lnSpc>
              <a:spcBef>
                <a:spcPct val="20000"/>
              </a:spcBef>
              <a:defRPr/>
            </a:pPr>
            <a:r>
              <a:rPr lang="nl-NL" b="1" dirty="0">
                <a:solidFill>
                  <a:schemeClr val="tx1">
                    <a:lumMod val="50000"/>
                  </a:schemeClr>
                </a:solidFill>
                <a:latin typeface="Calibri" pitchFamily="34" charset="0"/>
                <a:ea typeface="+mn-ea"/>
                <a:cs typeface="Verdana"/>
              </a:rPr>
              <a:t>Door middel van: </a:t>
            </a:r>
          </a:p>
          <a:p>
            <a:pPr marL="1109663" lvl="2" indent="-195263" eaLnBrk="0" hangingPunct="0">
              <a:lnSpc>
                <a:spcPct val="120000"/>
              </a:lnSpc>
              <a:spcBef>
                <a:spcPct val="20000"/>
              </a:spcBef>
              <a:buFont typeface="Arial" pitchFamily="34" charset="0"/>
              <a:buChar char="•"/>
              <a:defRPr/>
            </a:pPr>
            <a:r>
              <a:rPr lang="nl-NL" dirty="0">
                <a:solidFill>
                  <a:schemeClr val="accent1">
                    <a:lumMod val="50000"/>
                  </a:schemeClr>
                </a:solidFill>
                <a:latin typeface="Calibri" pitchFamily="34" charset="0"/>
                <a:cs typeface="Verdana"/>
              </a:rPr>
              <a:t>Verscherpte eisen en rapportageverplichtingen re-integratie activiteiten voor werkgever en werknemer. </a:t>
            </a:r>
          </a:p>
          <a:p>
            <a:pPr marL="1109663" lvl="2" indent="-195263" eaLnBrk="0" hangingPunct="0">
              <a:lnSpc>
                <a:spcPct val="120000"/>
              </a:lnSpc>
              <a:spcBef>
                <a:spcPct val="20000"/>
              </a:spcBef>
              <a:buFont typeface="Arial" pitchFamily="34" charset="0"/>
              <a:buChar char="•"/>
              <a:defRPr/>
            </a:pPr>
            <a:r>
              <a:rPr lang="nl-NL" dirty="0">
                <a:solidFill>
                  <a:schemeClr val="accent1">
                    <a:lumMod val="50000"/>
                  </a:schemeClr>
                </a:solidFill>
                <a:latin typeface="Calibri" pitchFamily="34" charset="0"/>
                <a:cs typeface="Verdana"/>
              </a:rPr>
              <a:t>Dossiervoering met o.a. plan van aanpak ter controle van voldoende re-integratie inspanningen. </a:t>
            </a:r>
          </a:p>
          <a:p>
            <a:pPr marL="1109663" lvl="2" indent="-195263" eaLnBrk="0" hangingPunct="0">
              <a:lnSpc>
                <a:spcPct val="120000"/>
              </a:lnSpc>
              <a:spcBef>
                <a:spcPct val="20000"/>
              </a:spcBef>
              <a:buFont typeface="Arial" pitchFamily="34" charset="0"/>
              <a:buChar char="•"/>
              <a:defRPr/>
            </a:pPr>
            <a:endParaRPr lang="nl-NL" dirty="0">
              <a:solidFill>
                <a:schemeClr val="tx1">
                  <a:lumMod val="50000"/>
                </a:schemeClr>
              </a:solidFill>
              <a:latin typeface="Calibri" pitchFamily="34" charset="0"/>
              <a:ea typeface="+mn-ea"/>
              <a:cs typeface="Verdana"/>
            </a:endParaRPr>
          </a:p>
          <a:p>
            <a:pPr marL="1109663" lvl="2" indent="-195263" eaLnBrk="0" hangingPunct="0">
              <a:lnSpc>
                <a:spcPct val="120000"/>
              </a:lnSpc>
              <a:spcBef>
                <a:spcPct val="20000"/>
              </a:spcBef>
              <a:defRPr/>
            </a:pPr>
            <a:endParaRPr lang="en-US" dirty="0">
              <a:solidFill>
                <a:schemeClr val="tx1">
                  <a:lumMod val="50000"/>
                </a:schemeClr>
              </a:solidFill>
              <a:latin typeface="Calibri" pitchFamily="34" charset="0"/>
              <a:ea typeface="+mn-ea"/>
              <a:cs typeface="Verdana"/>
            </a:endParaRPr>
          </a:p>
          <a:p>
            <a:pPr marL="652463" lvl="1" indent="-195263" eaLnBrk="0" hangingPunct="0">
              <a:lnSpc>
                <a:spcPct val="120000"/>
              </a:lnSpc>
              <a:spcBef>
                <a:spcPct val="20000"/>
              </a:spcBef>
              <a:defRPr/>
            </a:pPr>
            <a:endParaRPr lang="en-US" b="1" dirty="0">
              <a:solidFill>
                <a:schemeClr val="tx1">
                  <a:lumMod val="50000"/>
                </a:schemeClr>
              </a:solidFill>
              <a:latin typeface="Calibri" pitchFamily="34" charset="0"/>
              <a:ea typeface="+mn-ea"/>
              <a:cs typeface="Verdana"/>
            </a:endParaRPr>
          </a:p>
          <a:p>
            <a:pPr marL="652463" lvl="1" indent="-195263" eaLnBrk="0" hangingPunct="0">
              <a:lnSpc>
                <a:spcPct val="120000"/>
              </a:lnSpc>
              <a:spcBef>
                <a:spcPct val="20000"/>
              </a:spcBef>
              <a:defRPr/>
            </a:pPr>
            <a:endParaRPr lang="en-US" dirty="0">
              <a:solidFill>
                <a:schemeClr val="tx1">
                  <a:lumMod val="50000"/>
                </a:schemeClr>
              </a:solidFill>
              <a:latin typeface="Calibri" pitchFamily="34" charset="0"/>
              <a:ea typeface="+mn-ea"/>
              <a:cs typeface="Verdana"/>
            </a:endParaRPr>
          </a:p>
        </p:txBody>
      </p:sp>
      <p:pic>
        <p:nvPicPr>
          <p:cNvPr id="2" name="Afbeelding 1">
            <a:extLst>
              <a:ext uri="{FF2B5EF4-FFF2-40B4-BE49-F238E27FC236}">
                <a16:creationId xmlns:a16="http://schemas.microsoft.com/office/drawing/2014/main" id="{67B3B6E6-E825-4FAF-6468-D3CE6BEF98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314" y="419535"/>
            <a:ext cx="1581150" cy="438150"/>
          </a:xfrm>
          <a:prstGeom prst="rect">
            <a:avLst/>
          </a:prstGeom>
          <a:noFill/>
          <a:ln>
            <a:noFill/>
          </a:ln>
        </p:spPr>
      </p:pic>
    </p:spTree>
  </p:cSld>
  <p:clrMapOvr>
    <a:masterClrMapping/>
  </p:clrMapOvr>
  <p:transition/>
</p:sld>
</file>

<file path=ppt/theme/theme1.xml><?xml version="1.0" encoding="utf-8"?>
<a:theme xmlns:a="http://schemas.openxmlformats.org/drawingml/2006/main" name="Office-thema">
  <a:themeElements>
    <a:clrScheme name="nieuwe huisstijl">
      <a:dk1>
        <a:srgbClr val="0B4371"/>
      </a:dk1>
      <a:lt1>
        <a:sysClr val="window" lastClr="FFFFFF"/>
      </a:lt1>
      <a:dk2>
        <a:srgbClr val="007272"/>
      </a:dk2>
      <a:lt2>
        <a:srgbClr val="E0E7EB"/>
      </a:lt2>
      <a:accent1>
        <a:srgbClr val="007272"/>
      </a:accent1>
      <a:accent2>
        <a:srgbClr val="B9DAD9"/>
      </a:accent2>
      <a:accent3>
        <a:srgbClr val="0B4371"/>
      </a:accent3>
      <a:accent4>
        <a:srgbClr val="6AB4B6"/>
      </a:accent4>
      <a:accent5>
        <a:srgbClr val="B9DAD9"/>
      </a:accent5>
      <a:accent6>
        <a:srgbClr val="007272"/>
      </a:accent6>
      <a:hlink>
        <a:srgbClr val="0B4371"/>
      </a:hlink>
      <a:folHlink>
        <a:srgbClr val="0B4371"/>
      </a:folHlink>
    </a:clrScheme>
    <a:fontScheme name="Nieuwe huisstij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WSCV NIEUW Presentatie vs3">
  <a:themeElements>
    <a:clrScheme name="nieuwe huisstijl">
      <a:dk1>
        <a:srgbClr val="0B4371"/>
      </a:dk1>
      <a:lt1>
        <a:sysClr val="window" lastClr="FFFFFF"/>
      </a:lt1>
      <a:dk2>
        <a:srgbClr val="007272"/>
      </a:dk2>
      <a:lt2>
        <a:srgbClr val="E0E7EB"/>
      </a:lt2>
      <a:accent1>
        <a:srgbClr val="007272"/>
      </a:accent1>
      <a:accent2>
        <a:srgbClr val="B9DAD9"/>
      </a:accent2>
      <a:accent3>
        <a:srgbClr val="0B4371"/>
      </a:accent3>
      <a:accent4>
        <a:srgbClr val="6AB4B6"/>
      </a:accent4>
      <a:accent5>
        <a:srgbClr val="B9DAD9"/>
      </a:accent5>
      <a:accent6>
        <a:srgbClr val="007272"/>
      </a:accent6>
      <a:hlink>
        <a:srgbClr val="0B4371"/>
      </a:hlink>
      <a:folHlink>
        <a:srgbClr val="0B4371"/>
      </a:folHlink>
    </a:clrScheme>
    <a:fontScheme name="Nieuwe huisstij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1F3A972E87E4480631DAC88B4B9AF" ma:contentTypeVersion="6" ma:contentTypeDescription="Een nieuw document maken." ma:contentTypeScope="" ma:versionID="1d18e81479f07cb221c2d89df33e3311">
  <xsd:schema xmlns:xsd="http://www.w3.org/2001/XMLSchema" xmlns:xs="http://www.w3.org/2001/XMLSchema" xmlns:p="http://schemas.microsoft.com/office/2006/metadata/properties" xmlns:ns3="d2216867-f0ae-4077-a376-8418250128ca" targetNamespace="http://schemas.microsoft.com/office/2006/metadata/properties" ma:root="true" ma:fieldsID="3398178276702498cc25a4fccc2435df" ns3:_="">
    <xsd:import namespace="d2216867-f0ae-4077-a376-8418250128c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16867-f0ae-4077-a376-841825012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2216867-f0ae-4077-a376-8418250128ca" xsi:nil="true"/>
  </documentManagement>
</p:properties>
</file>

<file path=customXml/itemProps1.xml><?xml version="1.0" encoding="utf-8"?>
<ds:datastoreItem xmlns:ds="http://schemas.openxmlformats.org/officeDocument/2006/customXml" ds:itemID="{1158947E-A166-494B-BEB0-8518EF708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216867-f0ae-4077-a376-841825012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E69683-3FEB-4F89-8ABB-5D452F325BA8}">
  <ds:schemaRefs>
    <ds:schemaRef ds:uri="http://schemas.microsoft.com/sharepoint/v3/contenttype/forms"/>
  </ds:schemaRefs>
</ds:datastoreItem>
</file>

<file path=customXml/itemProps3.xml><?xml version="1.0" encoding="utf-8"?>
<ds:datastoreItem xmlns:ds="http://schemas.openxmlformats.org/officeDocument/2006/customXml" ds:itemID="{7648468D-2AAD-45AB-BCCD-96606314E8F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2216867-f0ae-4077-a376-8418250128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8914</TotalTime>
  <Words>3148</Words>
  <Application>Microsoft Office PowerPoint</Application>
  <PresentationFormat>Diavoorstelling (4:3)</PresentationFormat>
  <Paragraphs>533</Paragraphs>
  <Slides>36</Slides>
  <Notes>35</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36</vt:i4>
      </vt:variant>
    </vt:vector>
  </HeadingPairs>
  <TitlesOfParts>
    <vt:vector size="48" baseType="lpstr">
      <vt:lpstr>Aptos</vt:lpstr>
      <vt:lpstr>Arial</vt:lpstr>
      <vt:lpstr>Calibri</vt:lpstr>
      <vt:lpstr>Calibri Light</vt:lpstr>
      <vt:lpstr>Helvetica Light</vt:lpstr>
      <vt:lpstr>NeuzeitGro-Bla</vt:lpstr>
      <vt:lpstr>Systeemlettertype regulier</vt:lpstr>
      <vt:lpstr>Times New Roman</vt:lpstr>
      <vt:lpstr>Verdana</vt:lpstr>
      <vt:lpstr>Wingdings</vt:lpstr>
      <vt:lpstr>Office-thema</vt:lpstr>
      <vt:lpstr>WSCV NIEUW Presentatie vs3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Wet Verbetering Poortwachter</vt:lpstr>
      <vt:lpstr>PowerPoint-presentatie</vt:lpstr>
      <vt:lpstr>PowerPoint-presentatie</vt:lpstr>
      <vt:lpstr>PowerPoint-presentatie</vt:lpstr>
      <vt:lpstr>PowerPoint-presentatie</vt:lpstr>
      <vt:lpstr>Ziekteverlof en -uitkeringen</vt:lpstr>
      <vt:lpstr> Arbowet 2005: Liberalisering</vt:lpstr>
      <vt:lpstr>De Nieuwe Arbowet 2017</vt:lpstr>
      <vt:lpstr>PowerPoint-presentatie</vt:lpstr>
      <vt:lpstr>PowerPoint-presentatie</vt:lpstr>
      <vt:lpstr>Recente marktontwikkelingen </vt:lpstr>
      <vt:lpstr>PowerPoint-presentatie</vt:lpstr>
      <vt:lpstr>PowerPoint-presentatie</vt:lpstr>
      <vt:lpstr>PowerPoint-presentatie</vt:lpstr>
      <vt:lpstr>Bedrijfsartsenmarkt</vt:lpstr>
      <vt:lpstr>Bedrijfsartsenmarkt</vt:lpstr>
      <vt:lpstr>De arbeidsgeneeskundige of bedrijfsarts </vt:lpstr>
      <vt:lpstr>Nieuwe visie NVAB </vt:lpstr>
      <vt:lpstr>De Nederlandse paradox </vt:lpstr>
      <vt:lpstr>Interventie Perspectief op Werk (POW)</vt:lpstr>
      <vt:lpstr>Monitoring werkhervatting na POW (N&gt;1500)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Falke &amp; Verbaan;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Jantine Klunder</dc:creator>
  <cp:lastModifiedBy>Reijer Pille</cp:lastModifiedBy>
  <cp:revision>932</cp:revision>
  <cp:lastPrinted>2023-02-01T09:20:26Z</cp:lastPrinted>
  <dcterms:created xsi:type="dcterms:W3CDTF">2018-10-31T10:47:16Z</dcterms:created>
  <dcterms:modified xsi:type="dcterms:W3CDTF">2024-11-11T15:10:56Z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0x010100A521F3A972E87E4480631DAC88B4B9AF</vt:lpwstr>
  </property>
</Properties>
</file>