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7" r:id="rId3"/>
    <p:sldId id="268" r:id="rId4"/>
    <p:sldId id="271" r:id="rId5"/>
    <p:sldId id="272" r:id="rId6"/>
    <p:sldId id="273" r:id="rId7"/>
    <p:sldId id="289" r:id="rId8"/>
    <p:sldId id="275" r:id="rId9"/>
    <p:sldId id="276" r:id="rId10"/>
    <p:sldId id="277" r:id="rId11"/>
    <p:sldId id="278" r:id="rId12"/>
    <p:sldId id="279" r:id="rId13"/>
    <p:sldId id="280" r:id="rId14"/>
    <p:sldId id="291" r:id="rId15"/>
    <p:sldId id="282" r:id="rId16"/>
    <p:sldId id="283" r:id="rId17"/>
    <p:sldId id="284" r:id="rId18"/>
    <p:sldId id="285" r:id="rId19"/>
    <p:sldId id="286" r:id="rId20"/>
    <p:sldId id="287" r:id="rId2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565"/>
    <a:srgbClr val="158CAF"/>
    <a:srgbClr val="4D4D4D"/>
    <a:srgbClr val="777777"/>
    <a:srgbClr val="FFB864"/>
    <a:srgbClr val="DC9933"/>
    <a:srgbClr val="FF99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38" autoAdjust="0"/>
  </p:normalViewPr>
  <p:slideViewPr>
    <p:cSldViewPr snapToObjects="1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una.kuleuven.be\Shares\GBW-0077_LUCAS\0004_GGZ\arbeidsrehabilitatie\RIZIV\3.%20Rapport\Resultaten%20riziv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una.kuleuven.be\Shares\GBW-0077_LUCAS\0004_GGZ\arbeidsrehabilitatie\RIZIV\3.%20Rapport\Resultaten%20riziv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una.kuleuven.be\Shares\GBW-0077_LUCAS\0004_GGZ\arbeidsrehabilitatie\RIZIV\3.%20Rapport\Resultaten%20riziv.xlsx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una.kuleuven.be\Shares\GBW-0077_LUCAS\0004_GGZ\arbeidsrehabilitatie\RIZIV\3.%20Rapport\Resultaten%20riziv.xlsx" TargetMode="External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luna.kuleuven.be\Shares\GBW-0077_LUCAS\0004_GGZ\arbeidsrehabilitatie\RIZIV\3.%20Rapport\Resultaten%20riziv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v2_3!$K$1</c:f>
              <c:strCache>
                <c:ptCount val="1"/>
                <c:pt idx="0">
                  <c:v>Nooit</c:v>
                </c:pt>
              </c:strCache>
            </c:strRef>
          </c:tx>
          <c:invertIfNegative val="0"/>
          <c:cat>
            <c:strRef>
              <c:f>v2_3!$J$2:$J$5</c:f>
              <c:strCache>
                <c:ptCount val="4"/>
                <c:pt idx="0">
                  <c:v>… welke aspecten hun welzijn op het werk bevorderen?(2,9)</c:v>
                </c:pt>
                <c:pt idx="1">
                  <c:v>… welke aspecten hun welzijn op het werk belemmeren?(3,5)</c:v>
                </c:pt>
                <c:pt idx="2">
                  <c:v>… hoe zij zich voelen op hun werk?(4,0)</c:v>
                </c:pt>
                <c:pt idx="3">
                  <c:v>… welk werk zij verrichten?(4,4)</c:v>
                </c:pt>
              </c:strCache>
            </c:strRef>
          </c:cat>
          <c:val>
            <c:numRef>
              <c:f>v2_3!$K$2:$K$5</c:f>
              <c:numCache>
                <c:formatCode>0%</c:formatCode>
                <c:ptCount val="4"/>
                <c:pt idx="0">
                  <c:v>6.5146579804560262E-2</c:v>
                </c:pt>
                <c:pt idx="1">
                  <c:v>1.3029315960912051E-2</c:v>
                </c:pt>
                <c:pt idx="2">
                  <c:v>6.5359477124183009E-3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v2_3!$L$1</c:f>
              <c:strCache>
                <c:ptCount val="1"/>
                <c:pt idx="0">
                  <c:v>Zelden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v2_3!$J$2:$J$5</c:f>
              <c:strCache>
                <c:ptCount val="4"/>
                <c:pt idx="0">
                  <c:v>… welke aspecten hun welzijn op het werk bevorderen?(2,9)</c:v>
                </c:pt>
                <c:pt idx="1">
                  <c:v>… welke aspecten hun welzijn op het werk belemmeren?(3,5)</c:v>
                </c:pt>
                <c:pt idx="2">
                  <c:v>… hoe zij zich voelen op hun werk?(4,0)</c:v>
                </c:pt>
                <c:pt idx="3">
                  <c:v>… welk werk zij verrichten?(4,4)</c:v>
                </c:pt>
              </c:strCache>
            </c:strRef>
          </c:cat>
          <c:val>
            <c:numRef>
              <c:f>v2_3!$L$2:$L$5</c:f>
              <c:numCache>
                <c:formatCode>0%</c:formatCode>
                <c:ptCount val="4"/>
                <c:pt idx="0">
                  <c:v>0.27035830618892509</c:v>
                </c:pt>
                <c:pt idx="1">
                  <c:v>9.7719869706840393E-2</c:v>
                </c:pt>
                <c:pt idx="2">
                  <c:v>4.5751633986928102E-2</c:v>
                </c:pt>
                <c:pt idx="3">
                  <c:v>1.9417475728155342E-2</c:v>
                </c:pt>
              </c:numCache>
            </c:numRef>
          </c:val>
        </c:ser>
        <c:ser>
          <c:idx val="2"/>
          <c:order val="2"/>
          <c:tx>
            <c:strRef>
              <c:f>v2_3!$M$1</c:f>
              <c:strCache>
                <c:ptCount val="1"/>
                <c:pt idx="0">
                  <c:v>Soms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v2_3!$J$2:$J$5</c:f>
              <c:strCache>
                <c:ptCount val="4"/>
                <c:pt idx="0">
                  <c:v>… welke aspecten hun welzijn op het werk bevorderen?(2,9)</c:v>
                </c:pt>
                <c:pt idx="1">
                  <c:v>… welke aspecten hun welzijn op het werk belemmeren?(3,5)</c:v>
                </c:pt>
                <c:pt idx="2">
                  <c:v>… hoe zij zich voelen op hun werk?(4,0)</c:v>
                </c:pt>
                <c:pt idx="3">
                  <c:v>… welk werk zij verrichten?(4,4)</c:v>
                </c:pt>
              </c:strCache>
            </c:strRef>
          </c:cat>
          <c:val>
            <c:numRef>
              <c:f>v2_3!$M$2:$M$5</c:f>
              <c:numCache>
                <c:formatCode>0%</c:formatCode>
                <c:ptCount val="4"/>
                <c:pt idx="0">
                  <c:v>0.41042345276872966</c:v>
                </c:pt>
                <c:pt idx="1">
                  <c:v>0.36482084690553745</c:v>
                </c:pt>
                <c:pt idx="2">
                  <c:v>0.16993464052287582</c:v>
                </c:pt>
                <c:pt idx="3">
                  <c:v>5.8252427184466021E-2</c:v>
                </c:pt>
              </c:numCache>
            </c:numRef>
          </c:val>
        </c:ser>
        <c:ser>
          <c:idx val="3"/>
          <c:order val="3"/>
          <c:tx>
            <c:strRef>
              <c:f>v2_3!$N$1</c:f>
              <c:strCache>
                <c:ptCount val="1"/>
                <c:pt idx="0">
                  <c:v>Vaak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v2_3!$J$2:$J$5</c:f>
              <c:strCache>
                <c:ptCount val="4"/>
                <c:pt idx="0">
                  <c:v>… welke aspecten hun welzijn op het werk bevorderen?(2,9)</c:v>
                </c:pt>
                <c:pt idx="1">
                  <c:v>… welke aspecten hun welzijn op het werk belemmeren?(3,5)</c:v>
                </c:pt>
                <c:pt idx="2">
                  <c:v>… hoe zij zich voelen op hun werk?(4,0)</c:v>
                </c:pt>
                <c:pt idx="3">
                  <c:v>… welk werk zij verrichten?(4,4)</c:v>
                </c:pt>
              </c:strCache>
            </c:strRef>
          </c:cat>
          <c:val>
            <c:numRef>
              <c:f>v2_3!$N$2:$N$5</c:f>
              <c:numCache>
                <c:formatCode>0%</c:formatCode>
                <c:ptCount val="4"/>
                <c:pt idx="0">
                  <c:v>0.19218241042345277</c:v>
                </c:pt>
                <c:pt idx="1">
                  <c:v>0.38762214983713356</c:v>
                </c:pt>
                <c:pt idx="2">
                  <c:v>0.49019607843137258</c:v>
                </c:pt>
                <c:pt idx="3">
                  <c:v>0.41423948220064721</c:v>
                </c:pt>
              </c:numCache>
            </c:numRef>
          </c:val>
        </c:ser>
        <c:ser>
          <c:idx val="4"/>
          <c:order val="4"/>
          <c:tx>
            <c:strRef>
              <c:f>v2_3!$O$1</c:f>
              <c:strCache>
                <c:ptCount val="1"/>
                <c:pt idx="0">
                  <c:v>Altijd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v2_3!$J$2:$J$5</c:f>
              <c:strCache>
                <c:ptCount val="4"/>
                <c:pt idx="0">
                  <c:v>… welke aspecten hun welzijn op het werk bevorderen?(2,9)</c:v>
                </c:pt>
                <c:pt idx="1">
                  <c:v>… welke aspecten hun welzijn op het werk belemmeren?(3,5)</c:v>
                </c:pt>
                <c:pt idx="2">
                  <c:v>… hoe zij zich voelen op hun werk?(4,0)</c:v>
                </c:pt>
                <c:pt idx="3">
                  <c:v>… welk werk zij verrichten?(4,4)</c:v>
                </c:pt>
              </c:strCache>
            </c:strRef>
          </c:cat>
          <c:val>
            <c:numRef>
              <c:f>v2_3!$O$2:$O$5</c:f>
              <c:numCache>
                <c:formatCode>0%</c:formatCode>
                <c:ptCount val="4"/>
                <c:pt idx="0">
                  <c:v>6.1889250814332247E-2</c:v>
                </c:pt>
                <c:pt idx="1">
                  <c:v>0.13680781758957655</c:v>
                </c:pt>
                <c:pt idx="2">
                  <c:v>0.28758169934640526</c:v>
                </c:pt>
                <c:pt idx="3">
                  <c:v>0.50809061488673135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588448"/>
        <c:axId val="221589568"/>
      </c:barChart>
      <c:catAx>
        <c:axId val="221588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nl-BE"/>
          </a:p>
        </c:txPr>
        <c:crossAx val="221589568"/>
        <c:crosses val="autoZero"/>
        <c:auto val="1"/>
        <c:lblAlgn val="ctr"/>
        <c:lblOffset val="100"/>
        <c:noMultiLvlLbl val="0"/>
      </c:catAx>
      <c:valAx>
        <c:axId val="22158956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21588448"/>
        <c:crosses val="autoZero"/>
        <c:crossBetween val="between"/>
      </c:valAx>
    </c:plotArea>
    <c:legend>
      <c:legendPos val="b"/>
      <c:layout/>
      <c:overlay val="0"/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2000"/>
      </a:pPr>
      <a:endParaRPr lang="nl-B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'v4'!$A$2:$A$6</c:f>
              <c:strCache>
                <c:ptCount val="5"/>
                <c:pt idx="0">
                  <c:v>zeer moeilijk</c:v>
                </c:pt>
                <c:pt idx="1">
                  <c:v>eerder moeilijk </c:v>
                </c:pt>
                <c:pt idx="2">
                  <c:v>noch moeilijk, noch gemakkelijk </c:v>
                </c:pt>
                <c:pt idx="3">
                  <c:v>eerder gemakkelijk </c:v>
                </c:pt>
                <c:pt idx="4">
                  <c:v>zeer gemakkelijk</c:v>
                </c:pt>
              </c:strCache>
            </c:strRef>
          </c:cat>
          <c:val>
            <c:numRef>
              <c:f>'v4'!$B$2:$B$6</c:f>
              <c:numCache>
                <c:formatCode>0.0%</c:formatCode>
                <c:ptCount val="5"/>
                <c:pt idx="0">
                  <c:v>7.590759075907591E-2</c:v>
                </c:pt>
                <c:pt idx="1">
                  <c:v>0.45214521452145212</c:v>
                </c:pt>
                <c:pt idx="2">
                  <c:v>0.26072607260726072</c:v>
                </c:pt>
                <c:pt idx="3">
                  <c:v>0.20132013201320131</c:v>
                </c:pt>
                <c:pt idx="4">
                  <c:v>9.9009900990099011E-3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688352"/>
        <c:axId val="190631344"/>
      </c:barChart>
      <c:catAx>
        <c:axId val="21568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631344"/>
        <c:crosses val="autoZero"/>
        <c:auto val="1"/>
        <c:lblAlgn val="ctr"/>
        <c:lblOffset val="100"/>
        <c:noMultiLvlLbl val="0"/>
      </c:catAx>
      <c:valAx>
        <c:axId val="19063134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crossAx val="2156883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nl-B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9436618016890149"/>
          <c:y val="3.4428794992175271E-2"/>
          <c:w val="0.47626494909893585"/>
          <c:h val="0.809461897605431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'v5'!$J$1</c:f>
              <c:strCache>
                <c:ptCount val="1"/>
                <c:pt idx="0">
                  <c:v>Bij (bijna) geen enkel geval</c:v>
                </c:pt>
              </c:strCache>
            </c:strRef>
          </c:tx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'v5'!$I$2:$I$13</c:f>
              <c:strCache>
                <c:ptCount val="12"/>
                <c:pt idx="0">
                  <c:v>Uw kennis over de relatie tussen psychische klachten en werk, is ontoereikend (2,1)</c:v>
                </c:pt>
                <c:pt idx="1">
                  <c:v>Uw kennis over de richtlijn van Domus Medica over slaapproblemen is ontoereikend (2,3)</c:v>
                </c:pt>
                <c:pt idx="2">
                  <c:v>Het onderwerp is moeilijk bespreekbaar (voor de patiënt) tijdens de raadpleging (2,4)</c:v>
                </c:pt>
                <c:pt idx="3">
                  <c:v>Uw kennis over de richtlijn van Domus Medica over depressie is ontoereikend (2,4)</c:v>
                </c:pt>
                <c:pt idx="4">
                  <c:v>De patiënt ziet zijn/haar psychische klachten niet als een probleem (2,4)</c:v>
                </c:pt>
                <c:pt idx="5">
                  <c:v>Uw kennis over de richtlijn van Domus Medica over alcoholverslaving is ontoereikend (2,5)</c:v>
                </c:pt>
                <c:pt idx="6">
                  <c:v>De patiënt brengt de relatie tussen het werk en de psychische klachten niet ter sprake (2,6)</c:v>
                </c:pt>
                <c:pt idx="7">
                  <c:v>Het diagnostisch onderzoek naar psychische klachten vormt een te grote bijkomende werklast (2,6)</c:v>
                </c:pt>
                <c:pt idx="8">
                  <c:v>Er is te weinig tijd in een consult voor een uitgebreid gesprek (3,3)</c:v>
                </c:pt>
                <c:pt idx="9">
                  <c:v>De door de patiënt gepresenteerde klachten zijn erg vaag (3,3)</c:v>
                </c:pt>
                <c:pt idx="10">
                  <c:v>Een lichamelijke aandoening staat op de voorgrond (3,4)</c:v>
                </c:pt>
                <c:pt idx="11">
                  <c:v>De patiënt staat huiverachtig tegenover een psychiatrische diagnose of medicatie (3,5)</c:v>
                </c:pt>
              </c:strCache>
            </c:strRef>
          </c:cat>
          <c:val>
            <c:numRef>
              <c:f>'v5'!$J$2:$J$13</c:f>
              <c:numCache>
                <c:formatCode>0%</c:formatCode>
                <c:ptCount val="12"/>
                <c:pt idx="0">
                  <c:v>0.19047619047619047</c:v>
                </c:pt>
                <c:pt idx="1">
                  <c:v>0.20220588235294115</c:v>
                </c:pt>
                <c:pt idx="2">
                  <c:v>6.3604240282685506E-2</c:v>
                </c:pt>
                <c:pt idx="3">
                  <c:v>0.18382352941176472</c:v>
                </c:pt>
                <c:pt idx="4">
                  <c:v>8.1560283687943255E-2</c:v>
                </c:pt>
                <c:pt idx="5">
                  <c:v>0.16296296296296298</c:v>
                </c:pt>
                <c:pt idx="6">
                  <c:v>2.8469750889679717E-2</c:v>
                </c:pt>
                <c:pt idx="7">
                  <c:v>0.1519434628975265</c:v>
                </c:pt>
                <c:pt idx="8">
                  <c:v>4.2402826855123671E-2</c:v>
                </c:pt>
                <c:pt idx="9">
                  <c:v>7.0921985815602835E-3</c:v>
                </c:pt>
                <c:pt idx="10">
                  <c:v>1.0638297872340425E-2</c:v>
                </c:pt>
                <c:pt idx="11">
                  <c:v>3.5335689045936395E-3</c:v>
                </c:pt>
              </c:numCache>
            </c:numRef>
          </c:val>
        </c:ser>
        <c:ser>
          <c:idx val="1"/>
          <c:order val="1"/>
          <c:tx>
            <c:strRef>
              <c:f>'v5'!$K$1</c:f>
              <c:strCache>
                <c:ptCount val="1"/>
                <c:pt idx="0">
                  <c:v>Bij een minderheid van de gevallen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nl-BE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'v5'!$I$2:$I$13</c:f>
              <c:strCache>
                <c:ptCount val="12"/>
                <c:pt idx="0">
                  <c:v>Uw kennis over de relatie tussen psychische klachten en werk, is ontoereikend (2,1)</c:v>
                </c:pt>
                <c:pt idx="1">
                  <c:v>Uw kennis over de richtlijn van Domus Medica over slaapproblemen is ontoereikend (2,3)</c:v>
                </c:pt>
                <c:pt idx="2">
                  <c:v>Het onderwerp is moeilijk bespreekbaar (voor de patiënt) tijdens de raadpleging (2,4)</c:v>
                </c:pt>
                <c:pt idx="3">
                  <c:v>Uw kennis over de richtlijn van Domus Medica over depressie is ontoereikend (2,4)</c:v>
                </c:pt>
                <c:pt idx="4">
                  <c:v>De patiënt ziet zijn/haar psychische klachten niet als een probleem (2,4)</c:v>
                </c:pt>
                <c:pt idx="5">
                  <c:v>Uw kennis over de richtlijn van Domus Medica over alcoholverslaving is ontoereikend (2,5)</c:v>
                </c:pt>
                <c:pt idx="6">
                  <c:v>De patiënt brengt de relatie tussen het werk en de psychische klachten niet ter sprake (2,6)</c:v>
                </c:pt>
                <c:pt idx="7">
                  <c:v>Het diagnostisch onderzoek naar psychische klachten vormt een te grote bijkomende werklast (2,6)</c:v>
                </c:pt>
                <c:pt idx="8">
                  <c:v>Er is te weinig tijd in een consult voor een uitgebreid gesprek (3,3)</c:v>
                </c:pt>
                <c:pt idx="9">
                  <c:v>De door de patiënt gepresenteerde klachten zijn erg vaag (3,3)</c:v>
                </c:pt>
                <c:pt idx="10">
                  <c:v>Een lichamelijke aandoening staat op de voorgrond (3,4)</c:v>
                </c:pt>
                <c:pt idx="11">
                  <c:v>De patiënt staat huiverachtig tegenover een psychiatrische diagnose of medicatie (3,5)</c:v>
                </c:pt>
              </c:strCache>
            </c:strRef>
          </c:cat>
          <c:val>
            <c:numRef>
              <c:f>'v5'!$K$2:$K$13</c:f>
              <c:numCache>
                <c:formatCode>0%</c:formatCode>
                <c:ptCount val="12"/>
                <c:pt idx="0">
                  <c:v>0.60805860805860801</c:v>
                </c:pt>
                <c:pt idx="1">
                  <c:v>0.4705882352941177</c:v>
                </c:pt>
                <c:pt idx="2">
                  <c:v>0.59010600706713778</c:v>
                </c:pt>
                <c:pt idx="3">
                  <c:v>0.47794117647058826</c:v>
                </c:pt>
                <c:pt idx="4">
                  <c:v>0.52127659574468088</c:v>
                </c:pt>
                <c:pt idx="5">
                  <c:v>0.42222222222222222</c:v>
                </c:pt>
                <c:pt idx="6">
                  <c:v>0.53024911032028466</c:v>
                </c:pt>
                <c:pt idx="7">
                  <c:v>0.3780918727915194</c:v>
                </c:pt>
                <c:pt idx="8">
                  <c:v>0.27208480565371024</c:v>
                </c:pt>
                <c:pt idx="9">
                  <c:v>0.19148936170212769</c:v>
                </c:pt>
                <c:pt idx="10">
                  <c:v>0.18085106382978722</c:v>
                </c:pt>
                <c:pt idx="11">
                  <c:v>0.14840989399293286</c:v>
                </c:pt>
              </c:numCache>
            </c:numRef>
          </c:val>
        </c:ser>
        <c:ser>
          <c:idx val="2"/>
          <c:order val="2"/>
          <c:tx>
            <c:strRef>
              <c:f>'v5'!$L$1</c:f>
              <c:strCache>
                <c:ptCount val="1"/>
                <c:pt idx="0">
                  <c:v>Bij de helft van de gevallen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nl-BE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'v5'!$I$2:$I$13</c:f>
              <c:strCache>
                <c:ptCount val="12"/>
                <c:pt idx="0">
                  <c:v>Uw kennis over de relatie tussen psychische klachten en werk, is ontoereikend (2,1)</c:v>
                </c:pt>
                <c:pt idx="1">
                  <c:v>Uw kennis over de richtlijn van Domus Medica over slaapproblemen is ontoereikend (2,3)</c:v>
                </c:pt>
                <c:pt idx="2">
                  <c:v>Het onderwerp is moeilijk bespreekbaar (voor de patiënt) tijdens de raadpleging (2,4)</c:v>
                </c:pt>
                <c:pt idx="3">
                  <c:v>Uw kennis over de richtlijn van Domus Medica over depressie is ontoereikend (2,4)</c:v>
                </c:pt>
                <c:pt idx="4">
                  <c:v>De patiënt ziet zijn/haar psychische klachten niet als een probleem (2,4)</c:v>
                </c:pt>
                <c:pt idx="5">
                  <c:v>Uw kennis over de richtlijn van Domus Medica over alcoholverslaving is ontoereikend (2,5)</c:v>
                </c:pt>
                <c:pt idx="6">
                  <c:v>De patiënt brengt de relatie tussen het werk en de psychische klachten niet ter sprake (2,6)</c:v>
                </c:pt>
                <c:pt idx="7">
                  <c:v>Het diagnostisch onderzoek naar psychische klachten vormt een te grote bijkomende werklast (2,6)</c:v>
                </c:pt>
                <c:pt idx="8">
                  <c:v>Er is te weinig tijd in een consult voor een uitgebreid gesprek (3,3)</c:v>
                </c:pt>
                <c:pt idx="9">
                  <c:v>De door de patiënt gepresenteerde klachten zijn erg vaag (3,3)</c:v>
                </c:pt>
                <c:pt idx="10">
                  <c:v>Een lichamelijke aandoening staat op de voorgrond (3,4)</c:v>
                </c:pt>
                <c:pt idx="11">
                  <c:v>De patiënt staat huiverachtig tegenover een psychiatrische diagnose of medicatie (3,5)</c:v>
                </c:pt>
              </c:strCache>
            </c:strRef>
          </c:cat>
          <c:val>
            <c:numRef>
              <c:f>'v5'!$L$2:$L$13</c:f>
              <c:numCache>
                <c:formatCode>0%</c:formatCode>
                <c:ptCount val="12"/>
                <c:pt idx="0">
                  <c:v>0.13553113553113552</c:v>
                </c:pt>
                <c:pt idx="1">
                  <c:v>0.16176470588235292</c:v>
                </c:pt>
                <c:pt idx="2">
                  <c:v>0.24381625441696111</c:v>
                </c:pt>
                <c:pt idx="3">
                  <c:v>0.15073529411764708</c:v>
                </c:pt>
                <c:pt idx="4">
                  <c:v>0.29432624113475181</c:v>
                </c:pt>
                <c:pt idx="5">
                  <c:v>0.21111111111111111</c:v>
                </c:pt>
                <c:pt idx="6">
                  <c:v>0.27402135231316727</c:v>
                </c:pt>
                <c:pt idx="7">
                  <c:v>0.2332155477031802</c:v>
                </c:pt>
                <c:pt idx="8">
                  <c:v>0.22968197879858657</c:v>
                </c:pt>
                <c:pt idx="9">
                  <c:v>0.33687943262411346</c:v>
                </c:pt>
                <c:pt idx="10">
                  <c:v>0.26595744680851063</c:v>
                </c:pt>
                <c:pt idx="11">
                  <c:v>0.28268551236749118</c:v>
                </c:pt>
              </c:numCache>
            </c:numRef>
          </c:val>
        </c:ser>
        <c:ser>
          <c:idx val="3"/>
          <c:order val="3"/>
          <c:tx>
            <c:strRef>
              <c:f>'v5'!$M$1</c:f>
              <c:strCache>
                <c:ptCount val="1"/>
                <c:pt idx="0">
                  <c:v>Bij de meerderheid van de gevallen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nl-BE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'v5'!$I$2:$I$13</c:f>
              <c:strCache>
                <c:ptCount val="12"/>
                <c:pt idx="0">
                  <c:v>Uw kennis over de relatie tussen psychische klachten en werk, is ontoereikend (2,1)</c:v>
                </c:pt>
                <c:pt idx="1">
                  <c:v>Uw kennis over de richtlijn van Domus Medica over slaapproblemen is ontoereikend (2,3)</c:v>
                </c:pt>
                <c:pt idx="2">
                  <c:v>Het onderwerp is moeilijk bespreekbaar (voor de patiënt) tijdens de raadpleging (2,4)</c:v>
                </c:pt>
                <c:pt idx="3">
                  <c:v>Uw kennis over de richtlijn van Domus Medica over depressie is ontoereikend (2,4)</c:v>
                </c:pt>
                <c:pt idx="4">
                  <c:v>De patiënt ziet zijn/haar psychische klachten niet als een probleem (2,4)</c:v>
                </c:pt>
                <c:pt idx="5">
                  <c:v>Uw kennis over de richtlijn van Domus Medica over alcoholverslaving is ontoereikend (2,5)</c:v>
                </c:pt>
                <c:pt idx="6">
                  <c:v>De patiënt brengt de relatie tussen het werk en de psychische klachten niet ter sprake (2,6)</c:v>
                </c:pt>
                <c:pt idx="7">
                  <c:v>Het diagnostisch onderzoek naar psychische klachten vormt een te grote bijkomende werklast (2,6)</c:v>
                </c:pt>
                <c:pt idx="8">
                  <c:v>Er is te weinig tijd in een consult voor een uitgebreid gesprek (3,3)</c:v>
                </c:pt>
                <c:pt idx="9">
                  <c:v>De door de patiënt gepresenteerde klachten zijn erg vaag (3,3)</c:v>
                </c:pt>
                <c:pt idx="10">
                  <c:v>Een lichamelijke aandoening staat op de voorgrond (3,4)</c:v>
                </c:pt>
                <c:pt idx="11">
                  <c:v>De patiënt staat huiverachtig tegenover een psychiatrische diagnose of medicatie (3,5)</c:v>
                </c:pt>
              </c:strCache>
            </c:strRef>
          </c:cat>
          <c:val>
            <c:numRef>
              <c:f>'v5'!$M$2:$M$13</c:f>
              <c:numCache>
                <c:formatCode>0%</c:formatCode>
                <c:ptCount val="12"/>
                <c:pt idx="0">
                  <c:v>5.4945054945054944E-2</c:v>
                </c:pt>
                <c:pt idx="1">
                  <c:v>0.11029411764705882</c:v>
                </c:pt>
                <c:pt idx="2">
                  <c:v>9.8939929328621903E-2</c:v>
                </c:pt>
                <c:pt idx="3">
                  <c:v>0.11764705882352942</c:v>
                </c:pt>
                <c:pt idx="4">
                  <c:v>9.9290780141843962E-2</c:v>
                </c:pt>
                <c:pt idx="5">
                  <c:v>0.13703703703703704</c:v>
                </c:pt>
                <c:pt idx="6">
                  <c:v>0.16725978647686834</c:v>
                </c:pt>
                <c:pt idx="7">
                  <c:v>0.20141342756183747</c:v>
                </c:pt>
                <c:pt idx="8">
                  <c:v>0.28621908127208484</c:v>
                </c:pt>
                <c:pt idx="9">
                  <c:v>0.44680851063829785</c:v>
                </c:pt>
                <c:pt idx="10">
                  <c:v>0.47517730496453903</c:v>
                </c:pt>
                <c:pt idx="11">
                  <c:v>0.46996466431095407</c:v>
                </c:pt>
              </c:numCache>
            </c:numRef>
          </c:val>
        </c:ser>
        <c:ser>
          <c:idx val="4"/>
          <c:order val="4"/>
          <c:tx>
            <c:strRef>
              <c:f>'v5'!$N$1</c:f>
              <c:strCache>
                <c:ptCount val="1"/>
                <c:pt idx="0">
                  <c:v>Bij (bijna) alle gevallen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nl-BE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'v5'!$I$2:$I$13</c:f>
              <c:strCache>
                <c:ptCount val="12"/>
                <c:pt idx="0">
                  <c:v>Uw kennis over de relatie tussen psychische klachten en werk, is ontoereikend (2,1)</c:v>
                </c:pt>
                <c:pt idx="1">
                  <c:v>Uw kennis over de richtlijn van Domus Medica over slaapproblemen is ontoereikend (2,3)</c:v>
                </c:pt>
                <c:pt idx="2">
                  <c:v>Het onderwerp is moeilijk bespreekbaar (voor de patiënt) tijdens de raadpleging (2,4)</c:v>
                </c:pt>
                <c:pt idx="3">
                  <c:v>Uw kennis over de richtlijn van Domus Medica over depressie is ontoereikend (2,4)</c:v>
                </c:pt>
                <c:pt idx="4">
                  <c:v>De patiënt ziet zijn/haar psychische klachten niet als een probleem (2,4)</c:v>
                </c:pt>
                <c:pt idx="5">
                  <c:v>Uw kennis over de richtlijn van Domus Medica over alcoholverslaving is ontoereikend (2,5)</c:v>
                </c:pt>
                <c:pt idx="6">
                  <c:v>De patiënt brengt de relatie tussen het werk en de psychische klachten niet ter sprake (2,6)</c:v>
                </c:pt>
                <c:pt idx="7">
                  <c:v>Het diagnostisch onderzoek naar psychische klachten vormt een te grote bijkomende werklast (2,6)</c:v>
                </c:pt>
                <c:pt idx="8">
                  <c:v>Er is te weinig tijd in een consult voor een uitgebreid gesprek (3,3)</c:v>
                </c:pt>
                <c:pt idx="9">
                  <c:v>De door de patiënt gepresenteerde klachten zijn erg vaag (3,3)</c:v>
                </c:pt>
                <c:pt idx="10">
                  <c:v>Een lichamelijke aandoening staat op de voorgrond (3,4)</c:v>
                </c:pt>
                <c:pt idx="11">
                  <c:v>De patiënt staat huiverachtig tegenover een psychiatrische diagnose of medicatie (3,5)</c:v>
                </c:pt>
              </c:strCache>
            </c:strRef>
          </c:cat>
          <c:val>
            <c:numRef>
              <c:f>'v5'!$N$2:$N$13</c:f>
              <c:numCache>
                <c:formatCode>0%</c:formatCode>
                <c:ptCount val="12"/>
                <c:pt idx="0">
                  <c:v>1.098901098901099E-2</c:v>
                </c:pt>
                <c:pt idx="1">
                  <c:v>5.514705882352941E-2</c:v>
                </c:pt>
                <c:pt idx="2">
                  <c:v>3.5335689045936395E-3</c:v>
                </c:pt>
                <c:pt idx="3">
                  <c:v>6.985294117647059E-2</c:v>
                </c:pt>
                <c:pt idx="4">
                  <c:v>3.5460992907801418E-3</c:v>
                </c:pt>
                <c:pt idx="5">
                  <c:v>6.6666666666666666E-2</c:v>
                </c:pt>
                <c:pt idx="6">
                  <c:v>0</c:v>
                </c:pt>
                <c:pt idx="7">
                  <c:v>3.5335689045936397E-2</c:v>
                </c:pt>
                <c:pt idx="8">
                  <c:v>0.16961130742049468</c:v>
                </c:pt>
                <c:pt idx="9">
                  <c:v>1.7730496453900707E-2</c:v>
                </c:pt>
                <c:pt idx="10">
                  <c:v>6.7375886524822695E-2</c:v>
                </c:pt>
                <c:pt idx="11">
                  <c:v>9.5406360424028266E-2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472352"/>
        <c:axId val="212770816"/>
      </c:barChart>
      <c:catAx>
        <c:axId val="219472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212770816"/>
        <c:crosses val="autoZero"/>
        <c:auto val="1"/>
        <c:lblAlgn val="ctr"/>
        <c:lblOffset val="100"/>
        <c:noMultiLvlLbl val="0"/>
      </c:catAx>
      <c:valAx>
        <c:axId val="21277081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1947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1224143510406186"/>
          <c:w val="0.96956336001932808"/>
          <c:h val="6.9608658982156679E-2"/>
        </c:manualLayout>
      </c:layout>
      <c:overlay val="0"/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  <c:txPr>
        <a:bodyPr/>
        <a:lstStyle/>
        <a:p>
          <a:pPr>
            <a:defRPr sz="11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nl-B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414974972390747"/>
          <c:y val="3.1372538451570973E-2"/>
          <c:w val="0.41810177416347555"/>
          <c:h val="0.7811979908101144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'v9'!$J$2</c:f>
              <c:strCache>
                <c:ptCount val="1"/>
                <c:pt idx="0">
                  <c:v>Bij (bijna) geen enkel geval</c:v>
                </c:pt>
              </c:strCache>
            </c:strRef>
          </c:tx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'v9'!$I$3:$I$18</c:f>
              <c:strCache>
                <c:ptCount val="16"/>
                <c:pt idx="0">
                  <c:v>Verwijzing naar arbeidstrajectbegeleiding (vb. GTB of GOB)(1,6)</c:v>
                </c:pt>
                <c:pt idx="1">
                  <c:v>Verwijzing naar loopbaanbegeleiding (1,8)</c:v>
                </c:pt>
                <c:pt idx="2">
                  <c:v>Contactopname (door de huisarts) met de adviserend geneesheer (1,8)</c:v>
                </c:pt>
                <c:pt idx="3">
                  <c:v>Contactopname (door de huisarts) met de arbeidsgeneesheer (1,8)</c:v>
                </c:pt>
                <c:pt idx="4">
                  <c:v>Gesprekken met partner en/of familie (2,0)</c:v>
                </c:pt>
                <c:pt idx="5">
                  <c:v>Voorschrijven van een lange periode van arbeidsongeschiktheid (2,2)</c:v>
                </c:pt>
                <c:pt idx="6">
                  <c:v>Voorschrijven van medicatie (2,6)</c:v>
                </c:pt>
                <c:pt idx="7">
                  <c:v>Psychotherapie (3,1)</c:v>
                </c:pt>
                <c:pt idx="8">
                  <c:v>Doorverwijzing naar gespecialiseerde ggz (3,2)</c:v>
                </c:pt>
                <c:pt idx="9">
                  <c:v>Advies aan de patiënt om contact op te nemen met de arbeidsgeneesheer (3,2)</c:v>
                </c:pt>
                <c:pt idx="10">
                  <c:v>Korte interventie (3,5)</c:v>
                </c:pt>
                <c:pt idx="11">
                  <c:v>Voorschrijven van een korte periode van arbeidsongeschiktheid (3,7)</c:v>
                </c:pt>
                <c:pt idx="12">
                  <c:v>Kort advies (3,9)</c:v>
                </c:pt>
                <c:pt idx="13">
                  <c:v>Een gesprek met de patiënt over zijn/haar werk (4,3)</c:v>
                </c:pt>
                <c:pt idx="14">
                  <c:v>Uitleg bieden over de behandel- en opvolgmogelijkheden (4,3)</c:v>
                </c:pt>
                <c:pt idx="15">
                  <c:v>Uitleg bieden over het (mogelijke) ziektebeeld (4,4)</c:v>
                </c:pt>
              </c:strCache>
            </c:strRef>
          </c:cat>
          <c:val>
            <c:numRef>
              <c:f>'v9'!$J$3:$J$18</c:f>
              <c:numCache>
                <c:formatCode>0%</c:formatCode>
                <c:ptCount val="16"/>
                <c:pt idx="0">
                  <c:v>0.51908396946564883</c:v>
                </c:pt>
                <c:pt idx="1">
                  <c:v>0.3931297709923664</c:v>
                </c:pt>
                <c:pt idx="2">
                  <c:v>0.37547892720306514</c:v>
                </c:pt>
                <c:pt idx="3">
                  <c:v>0.3193916349809886</c:v>
                </c:pt>
                <c:pt idx="4">
                  <c:v>0.26136363636363635</c:v>
                </c:pt>
                <c:pt idx="5">
                  <c:v>0.14339622641509434</c:v>
                </c:pt>
                <c:pt idx="6">
                  <c:v>4.1666666666666671E-2</c:v>
                </c:pt>
                <c:pt idx="7">
                  <c:v>3.4351145038167941E-2</c:v>
                </c:pt>
                <c:pt idx="8">
                  <c:v>7.6045627376425846E-3</c:v>
                </c:pt>
                <c:pt idx="9">
                  <c:v>3.8022813688212927E-2</c:v>
                </c:pt>
                <c:pt idx="10">
                  <c:v>3.0303030303030304E-2</c:v>
                </c:pt>
                <c:pt idx="11">
                  <c:v>3.8022813688212923E-3</c:v>
                </c:pt>
                <c:pt idx="12">
                  <c:v>1.5151515151515152E-2</c:v>
                </c:pt>
                <c:pt idx="13">
                  <c:v>7.5471698113207556E-3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'v9'!$K$2</c:f>
              <c:strCache>
                <c:ptCount val="1"/>
                <c:pt idx="0">
                  <c:v>Bij een minderheid van de gevallen</c:v>
                </c:pt>
              </c:strCache>
            </c:strRef>
          </c:tx>
          <c:invertIfNegative val="0"/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'v9'!$I$3:$I$18</c:f>
              <c:strCache>
                <c:ptCount val="16"/>
                <c:pt idx="0">
                  <c:v>Verwijzing naar arbeidstrajectbegeleiding (vb. GTB of GOB)(1,6)</c:v>
                </c:pt>
                <c:pt idx="1">
                  <c:v>Verwijzing naar loopbaanbegeleiding (1,8)</c:v>
                </c:pt>
                <c:pt idx="2">
                  <c:v>Contactopname (door de huisarts) met de adviserend geneesheer (1,8)</c:v>
                </c:pt>
                <c:pt idx="3">
                  <c:v>Contactopname (door de huisarts) met de arbeidsgeneesheer (1,8)</c:v>
                </c:pt>
                <c:pt idx="4">
                  <c:v>Gesprekken met partner en/of familie (2,0)</c:v>
                </c:pt>
                <c:pt idx="5">
                  <c:v>Voorschrijven van een lange periode van arbeidsongeschiktheid (2,2)</c:v>
                </c:pt>
                <c:pt idx="6">
                  <c:v>Voorschrijven van medicatie (2,6)</c:v>
                </c:pt>
                <c:pt idx="7">
                  <c:v>Psychotherapie (3,1)</c:v>
                </c:pt>
                <c:pt idx="8">
                  <c:v>Doorverwijzing naar gespecialiseerde ggz (3,2)</c:v>
                </c:pt>
                <c:pt idx="9">
                  <c:v>Advies aan de patiënt om contact op te nemen met de arbeidsgeneesheer (3,2)</c:v>
                </c:pt>
                <c:pt idx="10">
                  <c:v>Korte interventie (3,5)</c:v>
                </c:pt>
                <c:pt idx="11">
                  <c:v>Voorschrijven van een korte periode van arbeidsongeschiktheid (3,7)</c:v>
                </c:pt>
                <c:pt idx="12">
                  <c:v>Kort advies (3,9)</c:v>
                </c:pt>
                <c:pt idx="13">
                  <c:v>Een gesprek met de patiënt over zijn/haar werk (4,3)</c:v>
                </c:pt>
                <c:pt idx="14">
                  <c:v>Uitleg bieden over de behandel- en opvolgmogelijkheden (4,3)</c:v>
                </c:pt>
                <c:pt idx="15">
                  <c:v>Uitleg bieden over het (mogelijke) ziektebeeld (4,4)</c:v>
                </c:pt>
              </c:strCache>
            </c:strRef>
          </c:cat>
          <c:val>
            <c:numRef>
              <c:f>'v9'!$K$3:$K$18</c:f>
              <c:numCache>
                <c:formatCode>0%</c:formatCode>
                <c:ptCount val="16"/>
                <c:pt idx="0">
                  <c:v>0.41603053435114501</c:v>
                </c:pt>
                <c:pt idx="1">
                  <c:v>0.47328244274809156</c:v>
                </c:pt>
                <c:pt idx="2">
                  <c:v>0.52490421455938696</c:v>
                </c:pt>
                <c:pt idx="3">
                  <c:v>0.57414448669201523</c:v>
                </c:pt>
                <c:pt idx="4">
                  <c:v>0.56818181818181823</c:v>
                </c:pt>
                <c:pt idx="5">
                  <c:v>0.5811320754716981</c:v>
                </c:pt>
                <c:pt idx="6">
                  <c:v>0.41666666666666663</c:v>
                </c:pt>
                <c:pt idx="7">
                  <c:v>0.22137404580152673</c:v>
                </c:pt>
                <c:pt idx="8">
                  <c:v>0.23954372623574144</c:v>
                </c:pt>
                <c:pt idx="9">
                  <c:v>0.21292775665399241</c:v>
                </c:pt>
                <c:pt idx="10">
                  <c:v>0.22348484848484848</c:v>
                </c:pt>
                <c:pt idx="11">
                  <c:v>9.5057034220532313E-2</c:v>
                </c:pt>
                <c:pt idx="12">
                  <c:v>9.4696969696969682E-2</c:v>
                </c:pt>
                <c:pt idx="13">
                  <c:v>2.6415094339622639E-2</c:v>
                </c:pt>
                <c:pt idx="14">
                  <c:v>1.893939393939394E-2</c:v>
                </c:pt>
                <c:pt idx="15">
                  <c:v>7.575757575757576E-3</c:v>
                </c:pt>
              </c:numCache>
            </c:numRef>
          </c:val>
        </c:ser>
        <c:ser>
          <c:idx val="2"/>
          <c:order val="2"/>
          <c:tx>
            <c:strRef>
              <c:f>'v9'!$L$2</c:f>
              <c:strCache>
                <c:ptCount val="1"/>
                <c:pt idx="0">
                  <c:v>Bij de helft van de gevallen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'v9'!$I$3:$I$18</c:f>
              <c:strCache>
                <c:ptCount val="16"/>
                <c:pt idx="0">
                  <c:v>Verwijzing naar arbeidstrajectbegeleiding (vb. GTB of GOB)(1,6)</c:v>
                </c:pt>
                <c:pt idx="1">
                  <c:v>Verwijzing naar loopbaanbegeleiding (1,8)</c:v>
                </c:pt>
                <c:pt idx="2">
                  <c:v>Contactopname (door de huisarts) met de adviserend geneesheer (1,8)</c:v>
                </c:pt>
                <c:pt idx="3">
                  <c:v>Contactopname (door de huisarts) met de arbeidsgeneesheer (1,8)</c:v>
                </c:pt>
                <c:pt idx="4">
                  <c:v>Gesprekken met partner en/of familie (2,0)</c:v>
                </c:pt>
                <c:pt idx="5">
                  <c:v>Voorschrijven van een lange periode van arbeidsongeschiktheid (2,2)</c:v>
                </c:pt>
                <c:pt idx="6">
                  <c:v>Voorschrijven van medicatie (2,6)</c:v>
                </c:pt>
                <c:pt idx="7">
                  <c:v>Psychotherapie (3,1)</c:v>
                </c:pt>
                <c:pt idx="8">
                  <c:v>Doorverwijzing naar gespecialiseerde ggz (3,2)</c:v>
                </c:pt>
                <c:pt idx="9">
                  <c:v>Advies aan de patiënt om contact op te nemen met de arbeidsgeneesheer (3,2)</c:v>
                </c:pt>
                <c:pt idx="10">
                  <c:v>Korte interventie (3,5)</c:v>
                </c:pt>
                <c:pt idx="11">
                  <c:v>Voorschrijven van een korte periode van arbeidsongeschiktheid (3,7)</c:v>
                </c:pt>
                <c:pt idx="12">
                  <c:v>Kort advies (3,9)</c:v>
                </c:pt>
                <c:pt idx="13">
                  <c:v>Een gesprek met de patiënt over zijn/haar werk (4,3)</c:v>
                </c:pt>
                <c:pt idx="14">
                  <c:v>Uitleg bieden over de behandel- en opvolgmogelijkheden (4,3)</c:v>
                </c:pt>
                <c:pt idx="15">
                  <c:v>Uitleg bieden over het (mogelijke) ziektebeeld (4,4)</c:v>
                </c:pt>
              </c:strCache>
            </c:strRef>
          </c:cat>
          <c:val>
            <c:numRef>
              <c:f>'v9'!$L$3:$L$18</c:f>
              <c:numCache>
                <c:formatCode>0%</c:formatCode>
                <c:ptCount val="16"/>
                <c:pt idx="0">
                  <c:v>4.5801526717557245E-2</c:v>
                </c:pt>
                <c:pt idx="1">
                  <c:v>0.10687022900763359</c:v>
                </c:pt>
                <c:pt idx="2">
                  <c:v>6.5134099616858232E-2</c:v>
                </c:pt>
                <c:pt idx="3">
                  <c:v>8.3650190114068435E-2</c:v>
                </c:pt>
                <c:pt idx="4">
                  <c:v>0.10606060606060605</c:v>
                </c:pt>
                <c:pt idx="5">
                  <c:v>0.169811320754717</c:v>
                </c:pt>
                <c:pt idx="6">
                  <c:v>0.40909090909090906</c:v>
                </c:pt>
                <c:pt idx="7">
                  <c:v>0.37404580152671757</c:v>
                </c:pt>
                <c:pt idx="8">
                  <c:v>0.39163498098859312</c:v>
                </c:pt>
                <c:pt idx="9">
                  <c:v>0.3269961977186312</c:v>
                </c:pt>
                <c:pt idx="10">
                  <c:v>0.18560606060606064</c:v>
                </c:pt>
                <c:pt idx="11">
                  <c:v>0.29657794676806082</c:v>
                </c:pt>
                <c:pt idx="12">
                  <c:v>0.14393939393939395</c:v>
                </c:pt>
                <c:pt idx="13">
                  <c:v>9.8113207547169803E-2</c:v>
                </c:pt>
                <c:pt idx="14">
                  <c:v>9.4696969696969682E-2</c:v>
                </c:pt>
                <c:pt idx="15">
                  <c:v>8.3333333333333343E-2</c:v>
                </c:pt>
              </c:numCache>
            </c:numRef>
          </c:val>
        </c:ser>
        <c:ser>
          <c:idx val="3"/>
          <c:order val="3"/>
          <c:tx>
            <c:strRef>
              <c:f>'v9'!$M$2</c:f>
              <c:strCache>
                <c:ptCount val="1"/>
                <c:pt idx="0">
                  <c:v>Bij de meerderheid van de gevallen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'v9'!$I$3:$I$18</c:f>
              <c:strCache>
                <c:ptCount val="16"/>
                <c:pt idx="0">
                  <c:v>Verwijzing naar arbeidstrajectbegeleiding (vb. GTB of GOB)(1,6)</c:v>
                </c:pt>
                <c:pt idx="1">
                  <c:v>Verwijzing naar loopbaanbegeleiding (1,8)</c:v>
                </c:pt>
                <c:pt idx="2">
                  <c:v>Contactopname (door de huisarts) met de adviserend geneesheer (1,8)</c:v>
                </c:pt>
                <c:pt idx="3">
                  <c:v>Contactopname (door de huisarts) met de arbeidsgeneesheer (1,8)</c:v>
                </c:pt>
                <c:pt idx="4">
                  <c:v>Gesprekken met partner en/of familie (2,0)</c:v>
                </c:pt>
                <c:pt idx="5">
                  <c:v>Voorschrijven van een lange periode van arbeidsongeschiktheid (2,2)</c:v>
                </c:pt>
                <c:pt idx="6">
                  <c:v>Voorschrijven van medicatie (2,6)</c:v>
                </c:pt>
                <c:pt idx="7">
                  <c:v>Psychotherapie (3,1)</c:v>
                </c:pt>
                <c:pt idx="8">
                  <c:v>Doorverwijzing naar gespecialiseerde ggz (3,2)</c:v>
                </c:pt>
                <c:pt idx="9">
                  <c:v>Advies aan de patiënt om contact op te nemen met de arbeidsgeneesheer (3,2)</c:v>
                </c:pt>
                <c:pt idx="10">
                  <c:v>Korte interventie (3,5)</c:v>
                </c:pt>
                <c:pt idx="11">
                  <c:v>Voorschrijven van een korte periode van arbeidsongeschiktheid (3,7)</c:v>
                </c:pt>
                <c:pt idx="12">
                  <c:v>Kort advies (3,9)</c:v>
                </c:pt>
                <c:pt idx="13">
                  <c:v>Een gesprek met de patiënt over zijn/haar werk (4,3)</c:v>
                </c:pt>
                <c:pt idx="14">
                  <c:v>Uitleg bieden over de behandel- en opvolgmogelijkheden (4,3)</c:v>
                </c:pt>
                <c:pt idx="15">
                  <c:v>Uitleg bieden over het (mogelijke) ziektebeeld (4,4)</c:v>
                </c:pt>
              </c:strCache>
            </c:strRef>
          </c:cat>
          <c:val>
            <c:numRef>
              <c:f>'v9'!$M$3:$M$18</c:f>
              <c:numCache>
                <c:formatCode>0%</c:formatCode>
                <c:ptCount val="16"/>
                <c:pt idx="0">
                  <c:v>1.9083969465648856E-2</c:v>
                </c:pt>
                <c:pt idx="1">
                  <c:v>2.6717557251908396E-2</c:v>
                </c:pt>
                <c:pt idx="2">
                  <c:v>1.9157088122605363E-2</c:v>
                </c:pt>
                <c:pt idx="3">
                  <c:v>1.5209125475285169E-2</c:v>
                </c:pt>
                <c:pt idx="4">
                  <c:v>5.3030303030303025E-2</c:v>
                </c:pt>
                <c:pt idx="5">
                  <c:v>9.8113207547169803E-2</c:v>
                </c:pt>
                <c:pt idx="6">
                  <c:v>0.11742424242424242</c:v>
                </c:pt>
                <c:pt idx="7">
                  <c:v>0.31679389312977102</c:v>
                </c:pt>
                <c:pt idx="8">
                  <c:v>0.29657794676806082</c:v>
                </c:pt>
                <c:pt idx="9">
                  <c:v>0.32319391634980987</c:v>
                </c:pt>
                <c:pt idx="10">
                  <c:v>0.37121212121212127</c:v>
                </c:pt>
                <c:pt idx="11">
                  <c:v>0.45247148288973382</c:v>
                </c:pt>
                <c:pt idx="12">
                  <c:v>0.44318181818181818</c:v>
                </c:pt>
                <c:pt idx="13">
                  <c:v>0.43396226415094341</c:v>
                </c:pt>
                <c:pt idx="14">
                  <c:v>0.4507575757575758</c:v>
                </c:pt>
                <c:pt idx="15">
                  <c:v>0.4507575757575758</c:v>
                </c:pt>
              </c:numCache>
            </c:numRef>
          </c:val>
        </c:ser>
        <c:ser>
          <c:idx val="4"/>
          <c:order val="4"/>
          <c:tx>
            <c:strRef>
              <c:f>'v9'!$N$2</c:f>
              <c:strCache>
                <c:ptCount val="1"/>
                <c:pt idx="0">
                  <c:v>Bij (bijna) alle gevallen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'v9'!$I$3:$I$18</c:f>
              <c:strCache>
                <c:ptCount val="16"/>
                <c:pt idx="0">
                  <c:v>Verwijzing naar arbeidstrajectbegeleiding (vb. GTB of GOB)(1,6)</c:v>
                </c:pt>
                <c:pt idx="1">
                  <c:v>Verwijzing naar loopbaanbegeleiding (1,8)</c:v>
                </c:pt>
                <c:pt idx="2">
                  <c:v>Contactopname (door de huisarts) met de adviserend geneesheer (1,8)</c:v>
                </c:pt>
                <c:pt idx="3">
                  <c:v>Contactopname (door de huisarts) met de arbeidsgeneesheer (1,8)</c:v>
                </c:pt>
                <c:pt idx="4">
                  <c:v>Gesprekken met partner en/of familie (2,0)</c:v>
                </c:pt>
                <c:pt idx="5">
                  <c:v>Voorschrijven van een lange periode van arbeidsongeschiktheid (2,2)</c:v>
                </c:pt>
                <c:pt idx="6">
                  <c:v>Voorschrijven van medicatie (2,6)</c:v>
                </c:pt>
                <c:pt idx="7">
                  <c:v>Psychotherapie (3,1)</c:v>
                </c:pt>
                <c:pt idx="8">
                  <c:v>Doorverwijzing naar gespecialiseerde ggz (3,2)</c:v>
                </c:pt>
                <c:pt idx="9">
                  <c:v>Advies aan de patiënt om contact op te nemen met de arbeidsgeneesheer (3,2)</c:v>
                </c:pt>
                <c:pt idx="10">
                  <c:v>Korte interventie (3,5)</c:v>
                </c:pt>
                <c:pt idx="11">
                  <c:v>Voorschrijven van een korte periode van arbeidsongeschiktheid (3,7)</c:v>
                </c:pt>
                <c:pt idx="12">
                  <c:v>Kort advies (3,9)</c:v>
                </c:pt>
                <c:pt idx="13">
                  <c:v>Een gesprek met de patiënt over zijn/haar werk (4,3)</c:v>
                </c:pt>
                <c:pt idx="14">
                  <c:v>Uitleg bieden over de behandel- en opvolgmogelijkheden (4,3)</c:v>
                </c:pt>
                <c:pt idx="15">
                  <c:v>Uitleg bieden over het (mogelijke) ziektebeeld (4,4)</c:v>
                </c:pt>
              </c:strCache>
            </c:strRef>
          </c:cat>
          <c:val>
            <c:numRef>
              <c:f>'v9'!$N$3:$N$18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1.5325670498084292E-2</c:v>
                </c:pt>
                <c:pt idx="3">
                  <c:v>7.6045627376425846E-3</c:v>
                </c:pt>
                <c:pt idx="4">
                  <c:v>1.1363636363636364E-2</c:v>
                </c:pt>
                <c:pt idx="5">
                  <c:v>7.5471698113207556E-3</c:v>
                </c:pt>
                <c:pt idx="6">
                  <c:v>1.5151515151515152E-2</c:v>
                </c:pt>
                <c:pt idx="7">
                  <c:v>5.3435114503816793E-2</c:v>
                </c:pt>
                <c:pt idx="8">
                  <c:v>6.4638783269961975E-2</c:v>
                </c:pt>
                <c:pt idx="9">
                  <c:v>9.8859315589353611E-2</c:v>
                </c:pt>
                <c:pt idx="10">
                  <c:v>0.18939393939393936</c:v>
                </c:pt>
                <c:pt idx="11">
                  <c:v>0.15209125475285171</c:v>
                </c:pt>
                <c:pt idx="12">
                  <c:v>0.30303030303030304</c:v>
                </c:pt>
                <c:pt idx="13">
                  <c:v>0.43396226415094341</c:v>
                </c:pt>
                <c:pt idx="14">
                  <c:v>0.43560606060606061</c:v>
                </c:pt>
                <c:pt idx="15">
                  <c:v>0.45833333333333337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67408"/>
        <c:axId val="210967968"/>
      </c:barChart>
      <c:catAx>
        <c:axId val="210967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nl-BE"/>
          </a:p>
        </c:txPr>
        <c:crossAx val="210967968"/>
        <c:crosses val="autoZero"/>
        <c:auto val="1"/>
        <c:lblAlgn val="ctr"/>
        <c:lblOffset val="100"/>
        <c:noMultiLvlLbl val="0"/>
      </c:catAx>
      <c:valAx>
        <c:axId val="21096796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10967408"/>
        <c:crosses val="autoZero"/>
        <c:crossBetween val="between"/>
      </c:valAx>
    </c:plotArea>
    <c:legend>
      <c:legendPos val="b"/>
      <c:layout/>
      <c:overlay val="0"/>
      <c:spPr>
        <a:solidFill>
          <a:srgbClr val="FFFFFF"/>
        </a:solidFill>
        <a:ln>
          <a:solidFill>
            <a:schemeClr val="tx1">
              <a:tint val="75000"/>
              <a:shade val="95000"/>
              <a:satMod val="105000"/>
            </a:schemeClr>
          </a:solidFill>
        </a:ln>
      </c:spPr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nl-B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'v15'!$J$2</c:f>
              <c:strCache>
                <c:ptCount val="1"/>
                <c:pt idx="0">
                  <c:v>Nooit</c:v>
                </c:pt>
              </c:strCache>
            </c:strRef>
          </c:tx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'v15'!$I$3:$I$11</c:f>
              <c:strCache>
                <c:ptCount val="9"/>
                <c:pt idx="0">
                  <c:v>Centra voor loopbaanbegeleiding (Loopbaancentra)(1,9)</c:v>
                </c:pt>
                <c:pt idx="1">
                  <c:v>Diensten voor arbeidsbemiddeling (vb. VDAB, GTB)(2,1)</c:v>
                </c:pt>
                <c:pt idx="2">
                  <c:v>Psychiatrische ziekenhuizen en Psychiatrische Afdelingen Algemene Ziekenhuizen (PAAZ)(2,2)</c:v>
                </c:pt>
                <c:pt idx="3">
                  <c:v>Centra voor Algemeen Welzijnswerk (CAW)(2,3)</c:v>
                </c:pt>
                <c:pt idx="4">
                  <c:v>De sociale dienst of personeelsdienst van de werkplek (2,8)</c:v>
                </c:pt>
                <c:pt idx="5">
                  <c:v>Een zelfstandig psychiater (2,8)</c:v>
                </c:pt>
                <c:pt idx="6">
                  <c:v>De arbeidsgeneesheer (2,9)</c:v>
                </c:pt>
                <c:pt idx="7">
                  <c:v>Centra voor Geestelijke Gezondheidszorg (CGG)(3,1)</c:v>
                </c:pt>
                <c:pt idx="8">
                  <c:v>Een zelfstandig psycholoog of psychotherapeut (3,7)</c:v>
                </c:pt>
              </c:strCache>
            </c:strRef>
          </c:cat>
          <c:val>
            <c:numRef>
              <c:f>'v15'!$J$3:$J$11</c:f>
              <c:numCache>
                <c:formatCode>0%</c:formatCode>
                <c:ptCount val="9"/>
                <c:pt idx="0">
                  <c:v>0.42231075697211151</c:v>
                </c:pt>
                <c:pt idx="1">
                  <c:v>0.2788844621513944</c:v>
                </c:pt>
                <c:pt idx="2">
                  <c:v>0.14342629482071712</c:v>
                </c:pt>
                <c:pt idx="3">
                  <c:v>0.248</c:v>
                </c:pt>
                <c:pt idx="4">
                  <c:v>0.11507936507936507</c:v>
                </c:pt>
                <c:pt idx="5">
                  <c:v>2.3809523809523808E-2</c:v>
                </c:pt>
                <c:pt idx="6">
                  <c:v>8.8353413654618476E-2</c:v>
                </c:pt>
                <c:pt idx="7">
                  <c:v>6.4257028112449793E-2</c:v>
                </c:pt>
                <c:pt idx="8">
                  <c:v>3.968253968253968E-3</c:v>
                </c:pt>
              </c:numCache>
            </c:numRef>
          </c:val>
        </c:ser>
        <c:ser>
          <c:idx val="1"/>
          <c:order val="1"/>
          <c:tx>
            <c:strRef>
              <c:f>'v15'!$K$2</c:f>
              <c:strCache>
                <c:ptCount val="1"/>
                <c:pt idx="0">
                  <c:v>Zelden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'v15'!$I$3:$I$11</c:f>
              <c:strCache>
                <c:ptCount val="9"/>
                <c:pt idx="0">
                  <c:v>Centra voor loopbaanbegeleiding (Loopbaancentra)(1,9)</c:v>
                </c:pt>
                <c:pt idx="1">
                  <c:v>Diensten voor arbeidsbemiddeling (vb. VDAB, GTB)(2,1)</c:v>
                </c:pt>
                <c:pt idx="2">
                  <c:v>Psychiatrische ziekenhuizen en Psychiatrische Afdelingen Algemene Ziekenhuizen (PAAZ)(2,2)</c:v>
                </c:pt>
                <c:pt idx="3">
                  <c:v>Centra voor Algemeen Welzijnswerk (CAW)(2,3)</c:v>
                </c:pt>
                <c:pt idx="4">
                  <c:v>De sociale dienst of personeelsdienst van de werkplek (2,8)</c:v>
                </c:pt>
                <c:pt idx="5">
                  <c:v>Een zelfstandig psychiater (2,8)</c:v>
                </c:pt>
                <c:pt idx="6">
                  <c:v>De arbeidsgeneesheer (2,9)</c:v>
                </c:pt>
                <c:pt idx="7">
                  <c:v>Centra voor Geestelijke Gezondheidszorg (CGG)(3,1)</c:v>
                </c:pt>
                <c:pt idx="8">
                  <c:v>Een zelfstandig psycholoog of psychotherapeut (3,7)</c:v>
                </c:pt>
              </c:strCache>
            </c:strRef>
          </c:cat>
          <c:val>
            <c:numRef>
              <c:f>'v15'!$K$3:$K$11</c:f>
              <c:numCache>
                <c:formatCode>0%</c:formatCode>
                <c:ptCount val="9"/>
                <c:pt idx="0">
                  <c:v>0.34262948207171312</c:v>
                </c:pt>
                <c:pt idx="1">
                  <c:v>0.42231075697211151</c:v>
                </c:pt>
                <c:pt idx="2">
                  <c:v>0.57768924302788849</c:v>
                </c:pt>
                <c:pt idx="3">
                  <c:v>0.32400000000000001</c:v>
                </c:pt>
                <c:pt idx="4">
                  <c:v>0.27777777777777779</c:v>
                </c:pt>
                <c:pt idx="5">
                  <c:v>0.31349206349206349</c:v>
                </c:pt>
                <c:pt idx="6">
                  <c:v>0.28915662650602408</c:v>
                </c:pt>
                <c:pt idx="7">
                  <c:v>0.18072289156626506</c:v>
                </c:pt>
                <c:pt idx="8">
                  <c:v>4.3650793650793648E-2</c:v>
                </c:pt>
              </c:numCache>
            </c:numRef>
          </c:val>
        </c:ser>
        <c:ser>
          <c:idx val="2"/>
          <c:order val="2"/>
          <c:tx>
            <c:strRef>
              <c:f>'v15'!$L$2</c:f>
              <c:strCache>
                <c:ptCount val="1"/>
                <c:pt idx="0">
                  <c:v>Soms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'v15'!$I$3:$I$11</c:f>
              <c:strCache>
                <c:ptCount val="9"/>
                <c:pt idx="0">
                  <c:v>Centra voor loopbaanbegeleiding (Loopbaancentra)(1,9)</c:v>
                </c:pt>
                <c:pt idx="1">
                  <c:v>Diensten voor arbeidsbemiddeling (vb. VDAB, GTB)(2,1)</c:v>
                </c:pt>
                <c:pt idx="2">
                  <c:v>Psychiatrische ziekenhuizen en Psychiatrische Afdelingen Algemene Ziekenhuizen (PAAZ)(2,2)</c:v>
                </c:pt>
                <c:pt idx="3">
                  <c:v>Centra voor Algemeen Welzijnswerk (CAW)(2,3)</c:v>
                </c:pt>
                <c:pt idx="4">
                  <c:v>De sociale dienst of personeelsdienst van de werkplek (2,8)</c:v>
                </c:pt>
                <c:pt idx="5">
                  <c:v>Een zelfstandig psychiater (2,8)</c:v>
                </c:pt>
                <c:pt idx="6">
                  <c:v>De arbeidsgeneesheer (2,9)</c:v>
                </c:pt>
                <c:pt idx="7">
                  <c:v>Centra voor Geestelijke Gezondheidszorg (CGG)(3,1)</c:v>
                </c:pt>
                <c:pt idx="8">
                  <c:v>Een zelfstandig psycholoog of psychotherapeut (3,7)</c:v>
                </c:pt>
              </c:strCache>
            </c:strRef>
          </c:cat>
          <c:val>
            <c:numRef>
              <c:f>'v15'!$L$3:$L$11</c:f>
              <c:numCache>
                <c:formatCode>0%</c:formatCode>
                <c:ptCount val="9"/>
                <c:pt idx="0">
                  <c:v>0.17529880478087648</c:v>
                </c:pt>
                <c:pt idx="1">
                  <c:v>0.23505976095617531</c:v>
                </c:pt>
                <c:pt idx="2">
                  <c:v>0.23505976095617531</c:v>
                </c:pt>
                <c:pt idx="3">
                  <c:v>0.27200000000000002</c:v>
                </c:pt>
                <c:pt idx="4">
                  <c:v>0.34126984126984128</c:v>
                </c:pt>
                <c:pt idx="5">
                  <c:v>0.50793650793650791</c:v>
                </c:pt>
                <c:pt idx="6">
                  <c:v>0.30120481927710846</c:v>
                </c:pt>
                <c:pt idx="7">
                  <c:v>0.39357429718875503</c:v>
                </c:pt>
                <c:pt idx="8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'v15'!$M$2</c:f>
              <c:strCache>
                <c:ptCount val="1"/>
                <c:pt idx="0">
                  <c:v>Vaak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'v15'!$I$3:$I$11</c:f>
              <c:strCache>
                <c:ptCount val="9"/>
                <c:pt idx="0">
                  <c:v>Centra voor loopbaanbegeleiding (Loopbaancentra)(1,9)</c:v>
                </c:pt>
                <c:pt idx="1">
                  <c:v>Diensten voor arbeidsbemiddeling (vb. VDAB, GTB)(2,1)</c:v>
                </c:pt>
                <c:pt idx="2">
                  <c:v>Psychiatrische ziekenhuizen en Psychiatrische Afdelingen Algemene Ziekenhuizen (PAAZ)(2,2)</c:v>
                </c:pt>
                <c:pt idx="3">
                  <c:v>Centra voor Algemeen Welzijnswerk (CAW)(2,3)</c:v>
                </c:pt>
                <c:pt idx="4">
                  <c:v>De sociale dienst of personeelsdienst van de werkplek (2,8)</c:v>
                </c:pt>
                <c:pt idx="5">
                  <c:v>Een zelfstandig psychiater (2,8)</c:v>
                </c:pt>
                <c:pt idx="6">
                  <c:v>De arbeidsgeneesheer (2,9)</c:v>
                </c:pt>
                <c:pt idx="7">
                  <c:v>Centra voor Geestelijke Gezondheidszorg (CGG)(3,1)</c:v>
                </c:pt>
                <c:pt idx="8">
                  <c:v>Een zelfstandig psycholoog of psychotherapeut (3,7)</c:v>
                </c:pt>
              </c:strCache>
            </c:strRef>
          </c:cat>
          <c:val>
            <c:numRef>
              <c:f>'v15'!$M$3:$M$11</c:f>
              <c:numCache>
                <c:formatCode>0%</c:formatCode>
                <c:ptCount val="9"/>
                <c:pt idx="0">
                  <c:v>5.9760956175298807E-2</c:v>
                </c:pt>
                <c:pt idx="1">
                  <c:v>6.3745019920318724E-2</c:v>
                </c:pt>
                <c:pt idx="2">
                  <c:v>4.3824701195219119E-2</c:v>
                </c:pt>
                <c:pt idx="3">
                  <c:v>0.14400000000000002</c:v>
                </c:pt>
                <c:pt idx="4">
                  <c:v>0.24206349206349206</c:v>
                </c:pt>
                <c:pt idx="5">
                  <c:v>0.15079365079365079</c:v>
                </c:pt>
                <c:pt idx="6">
                  <c:v>0.27710843373493976</c:v>
                </c:pt>
                <c:pt idx="7">
                  <c:v>0.3493975903614458</c:v>
                </c:pt>
                <c:pt idx="8">
                  <c:v>0.66666666666666674</c:v>
                </c:pt>
              </c:numCache>
            </c:numRef>
          </c:val>
        </c:ser>
        <c:ser>
          <c:idx val="4"/>
          <c:order val="4"/>
          <c:tx>
            <c:strRef>
              <c:f>'v15'!$N$2</c:f>
              <c:strCache>
                <c:ptCount val="1"/>
                <c:pt idx="0">
                  <c:v>Altijd</c:v>
                </c:pt>
              </c:strCache>
            </c:strRef>
          </c:tx>
          <c:invertIfNegative val="0"/>
          <c:cat>
            <c:strRef>
              <c:f>'v15'!$I$3:$I$11</c:f>
              <c:strCache>
                <c:ptCount val="9"/>
                <c:pt idx="0">
                  <c:v>Centra voor loopbaanbegeleiding (Loopbaancentra)(1,9)</c:v>
                </c:pt>
                <c:pt idx="1">
                  <c:v>Diensten voor arbeidsbemiddeling (vb. VDAB, GTB)(2,1)</c:v>
                </c:pt>
                <c:pt idx="2">
                  <c:v>Psychiatrische ziekenhuizen en Psychiatrische Afdelingen Algemene Ziekenhuizen (PAAZ)(2,2)</c:v>
                </c:pt>
                <c:pt idx="3">
                  <c:v>Centra voor Algemeen Welzijnswerk (CAW)(2,3)</c:v>
                </c:pt>
                <c:pt idx="4">
                  <c:v>De sociale dienst of personeelsdienst van de werkplek (2,8)</c:v>
                </c:pt>
                <c:pt idx="5">
                  <c:v>Een zelfstandig psychiater (2,8)</c:v>
                </c:pt>
                <c:pt idx="6">
                  <c:v>De arbeidsgeneesheer (2,9)</c:v>
                </c:pt>
                <c:pt idx="7">
                  <c:v>Centra voor Geestelijke Gezondheidszorg (CGG)(3,1)</c:v>
                </c:pt>
                <c:pt idx="8">
                  <c:v>Een zelfstandig psycholoog of psychotherapeut (3,7)</c:v>
                </c:pt>
              </c:strCache>
            </c:strRef>
          </c:cat>
          <c:val>
            <c:numRef>
              <c:f>'v15'!$N$3:$N$11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1.2E-2</c:v>
                </c:pt>
                <c:pt idx="4">
                  <c:v>2.3809523809523808E-2</c:v>
                </c:pt>
                <c:pt idx="5">
                  <c:v>3.968253968253968E-3</c:v>
                </c:pt>
                <c:pt idx="6">
                  <c:v>4.4176706827309238E-2</c:v>
                </c:pt>
                <c:pt idx="7">
                  <c:v>1.2048192771084338E-2</c:v>
                </c:pt>
                <c:pt idx="8">
                  <c:v>3.5714285714285719E-2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72448"/>
        <c:axId val="210973008"/>
      </c:barChart>
      <c:catAx>
        <c:axId val="210972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BE"/>
          </a:p>
        </c:txPr>
        <c:crossAx val="210973008"/>
        <c:crosses val="autoZero"/>
        <c:auto val="1"/>
        <c:lblAlgn val="ctr"/>
        <c:lblOffset val="100"/>
        <c:noMultiLvlLbl val="0"/>
      </c:catAx>
      <c:valAx>
        <c:axId val="21097300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10972448"/>
        <c:crosses val="autoZero"/>
        <c:crossBetween val="between"/>
      </c:valAx>
    </c:plotArea>
    <c:legend>
      <c:legendPos val="b"/>
      <c:layout/>
      <c:overlay val="0"/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  <c:txPr>
        <a:bodyPr/>
        <a:lstStyle/>
        <a:p>
          <a:pPr>
            <a:defRPr sz="14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nl-B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'v8'!$I$2</c:f>
              <c:strCache>
                <c:ptCount val="1"/>
                <c:pt idx="0">
                  <c:v>Onbekend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'v8'!$H$3:$H$7</c:f>
              <c:strCache>
                <c:ptCount val="5"/>
                <c:pt idx="0">
                  <c:v>GOB (Gespecialiseerde Opleidings-, Begeleidings- en bemiddelingsdienst)(1,5)</c:v>
                </c:pt>
                <c:pt idx="1">
                  <c:v>Centra voor Loopbaanbegeleiding (Loopbaancentra)(2,0)</c:v>
                </c:pt>
                <c:pt idx="2">
                  <c:v>De Werkwinkels (2,1)</c:v>
                </c:pt>
                <c:pt idx="3">
                  <c:v>GTB (Gespecialiseerde Trajectbepalings- en Begeleidingsdienst)(2,2)</c:v>
                </c:pt>
                <c:pt idx="4">
                  <c:v>VDAB (Vlaamse Dienst voor Arbeidsbemiddeling en Beroepsopleiding)(2,6)</c:v>
                </c:pt>
              </c:strCache>
            </c:strRef>
          </c:cat>
          <c:val>
            <c:numRef>
              <c:f>'v8'!$I$3:$I$7</c:f>
              <c:numCache>
                <c:formatCode>0%</c:formatCode>
                <c:ptCount val="5"/>
                <c:pt idx="0">
                  <c:v>0.60147601476014767</c:v>
                </c:pt>
                <c:pt idx="1">
                  <c:v>0.24814814814814812</c:v>
                </c:pt>
                <c:pt idx="2">
                  <c:v>0.17037037037037039</c:v>
                </c:pt>
                <c:pt idx="3">
                  <c:v>0.33210332103321039</c:v>
                </c:pt>
                <c:pt idx="4">
                  <c:v>4.0590405904059039E-2</c:v>
                </c:pt>
              </c:numCache>
            </c:numRef>
          </c:val>
        </c:ser>
        <c:ser>
          <c:idx val="1"/>
          <c:order val="1"/>
          <c:tx>
            <c:strRef>
              <c:f>'v8'!$J$2</c:f>
              <c:strCache>
                <c:ptCount val="1"/>
                <c:pt idx="0">
                  <c:v>Van gehoord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'v8'!$H$3:$H$7</c:f>
              <c:strCache>
                <c:ptCount val="5"/>
                <c:pt idx="0">
                  <c:v>GOB (Gespecialiseerde Opleidings-, Begeleidings- en bemiddelingsdienst)(1,5)</c:v>
                </c:pt>
                <c:pt idx="1">
                  <c:v>Centra voor Loopbaanbegeleiding (Loopbaancentra)(2,0)</c:v>
                </c:pt>
                <c:pt idx="2">
                  <c:v>De Werkwinkels (2,1)</c:v>
                </c:pt>
                <c:pt idx="3">
                  <c:v>GTB (Gespecialiseerde Trajectbepalings- en Begeleidingsdienst)(2,2)</c:v>
                </c:pt>
                <c:pt idx="4">
                  <c:v>VDAB (Vlaamse Dienst voor Arbeidsbemiddeling en Beroepsopleiding)(2,6)</c:v>
                </c:pt>
              </c:strCache>
            </c:strRef>
          </c:cat>
          <c:val>
            <c:numRef>
              <c:f>'v8'!$J$3:$J$7</c:f>
              <c:numCache>
                <c:formatCode>0%</c:formatCode>
                <c:ptCount val="5"/>
                <c:pt idx="0">
                  <c:v>0.31365313653136534</c:v>
                </c:pt>
                <c:pt idx="1">
                  <c:v>0.5</c:v>
                </c:pt>
                <c:pt idx="2">
                  <c:v>0.62222222222222223</c:v>
                </c:pt>
                <c:pt idx="3">
                  <c:v>0.30627306273062732</c:v>
                </c:pt>
                <c:pt idx="4">
                  <c:v>0.4280442804428044</c:v>
                </c:pt>
              </c:numCache>
            </c:numRef>
          </c:val>
        </c:ser>
        <c:ser>
          <c:idx val="2"/>
          <c:order val="2"/>
          <c:tx>
            <c:strRef>
              <c:f>'v8'!$K$2</c:f>
              <c:strCache>
                <c:ptCount val="1"/>
                <c:pt idx="0">
                  <c:v>Naar doorverwezen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'v8'!$H$3:$H$7</c:f>
              <c:strCache>
                <c:ptCount val="5"/>
                <c:pt idx="0">
                  <c:v>GOB (Gespecialiseerde Opleidings-, Begeleidings- en bemiddelingsdienst)(1,5)</c:v>
                </c:pt>
                <c:pt idx="1">
                  <c:v>Centra voor Loopbaanbegeleiding (Loopbaancentra)(2,0)</c:v>
                </c:pt>
                <c:pt idx="2">
                  <c:v>De Werkwinkels (2,1)</c:v>
                </c:pt>
                <c:pt idx="3">
                  <c:v>GTB (Gespecialiseerde Trajectbepalings- en Begeleidingsdienst)(2,2)</c:v>
                </c:pt>
                <c:pt idx="4">
                  <c:v>VDAB (Vlaamse Dienst voor Arbeidsbemiddeling en Beroepsopleiding)(2,6)</c:v>
                </c:pt>
              </c:strCache>
            </c:strRef>
          </c:cat>
          <c:val>
            <c:numRef>
              <c:f>'v8'!$K$3:$K$7</c:f>
              <c:numCache>
                <c:formatCode>0%</c:formatCode>
                <c:ptCount val="5"/>
                <c:pt idx="0">
                  <c:v>5.9040590405904057E-2</c:v>
                </c:pt>
                <c:pt idx="1">
                  <c:v>0.21111111111111111</c:v>
                </c:pt>
                <c:pt idx="2">
                  <c:v>0.15925925925925927</c:v>
                </c:pt>
                <c:pt idx="3">
                  <c:v>0.23616236162361623</c:v>
                </c:pt>
                <c:pt idx="4">
                  <c:v>0.39483394833948338</c:v>
                </c:pt>
              </c:numCache>
            </c:numRef>
          </c:val>
        </c:ser>
        <c:ser>
          <c:idx val="3"/>
          <c:order val="3"/>
          <c:tx>
            <c:strRef>
              <c:f>'v8'!$L$2</c:f>
              <c:strCache>
                <c:ptCount val="1"/>
                <c:pt idx="0">
                  <c:v>Overleg mee gepleegd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'v8'!$H$3:$H$7</c:f>
              <c:strCache>
                <c:ptCount val="5"/>
                <c:pt idx="0">
                  <c:v>GOB (Gespecialiseerde Opleidings-, Begeleidings- en bemiddelingsdienst)(1,5)</c:v>
                </c:pt>
                <c:pt idx="1">
                  <c:v>Centra voor Loopbaanbegeleiding (Loopbaancentra)(2,0)</c:v>
                </c:pt>
                <c:pt idx="2">
                  <c:v>De Werkwinkels (2,1)</c:v>
                </c:pt>
                <c:pt idx="3">
                  <c:v>GTB (Gespecialiseerde Trajectbepalings- en Begeleidingsdienst)(2,2)</c:v>
                </c:pt>
                <c:pt idx="4">
                  <c:v>VDAB (Vlaamse Dienst voor Arbeidsbemiddeling en Beroepsopleiding)(2,6)</c:v>
                </c:pt>
              </c:strCache>
            </c:strRef>
          </c:cat>
          <c:val>
            <c:numRef>
              <c:f>'v8'!$L$3:$L$7</c:f>
              <c:numCache>
                <c:formatCode>0%</c:formatCode>
                <c:ptCount val="5"/>
                <c:pt idx="0">
                  <c:v>2.5830258302583026E-2</c:v>
                </c:pt>
                <c:pt idx="1">
                  <c:v>4.0740740740740744E-2</c:v>
                </c:pt>
                <c:pt idx="2">
                  <c:v>4.8148148148148148E-2</c:v>
                </c:pt>
                <c:pt idx="3">
                  <c:v>0.12546125461254612</c:v>
                </c:pt>
                <c:pt idx="4">
                  <c:v>0.13653136531365315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76928"/>
        <c:axId val="210977488"/>
      </c:barChart>
      <c:catAx>
        <c:axId val="21097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BE"/>
          </a:p>
        </c:txPr>
        <c:crossAx val="210977488"/>
        <c:crosses val="autoZero"/>
        <c:auto val="1"/>
        <c:lblAlgn val="ctr"/>
        <c:lblOffset val="100"/>
        <c:noMultiLvlLbl val="0"/>
      </c:catAx>
      <c:valAx>
        <c:axId val="21097748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10976928"/>
        <c:crosses val="autoZero"/>
        <c:crossBetween val="between"/>
        <c:majorUnit val="0.2"/>
      </c:valAx>
    </c:plotArea>
    <c:legend>
      <c:legendPos val="b"/>
      <c:layout/>
      <c:overlay val="0"/>
      <c:spPr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nl-BE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0.06613</cdr:x>
      <cdr:y>0.53315</cdr:y>
    </cdr:from>
    <cdr:to>
      <cdr:x>0.10364</cdr:x>
      <cdr:y>0.84978</cdr:y>
    </cdr:to>
    <cdr:sp macro="" textlink="">
      <cdr:nvSpPr>
        <cdr:cNvPr id="2" name="Linkeraccolade 3"/>
        <cdr:cNvSpPr/>
      </cdr:nvSpPr>
      <cdr:spPr bwMode="auto">
        <a:xfrm xmlns:a="http://schemas.openxmlformats.org/drawingml/2006/main">
          <a:off x="646998" y="3083538"/>
          <a:ext cx="367000" cy="1831213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B0F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l-B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cdr:txBody>
    </cdr:sp>
  </cdr:relSizeAnchor>
  <cdr:relSizeAnchor xmlns:cdr="http://schemas.openxmlformats.org/drawingml/2006/chartDrawing">
    <cdr:from>
      <cdr:x>0.05897</cdr:x>
      <cdr:y>0.64367</cdr:y>
    </cdr:from>
    <cdr:to>
      <cdr:x>0.08528</cdr:x>
      <cdr:y>0.69099</cdr:y>
    </cdr:to>
    <cdr:sp macro="" textlink="">
      <cdr:nvSpPr>
        <cdr:cNvPr id="3" name="Tekstvak 1"/>
        <cdr:cNvSpPr txBox="1"/>
      </cdr:nvSpPr>
      <cdr:spPr>
        <a:xfrm xmlns:a="http://schemas.openxmlformats.org/drawingml/2006/main">
          <a:off x="576949" y="3722732"/>
          <a:ext cx="257469" cy="273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nl-BE" sz="1400" b="1" dirty="0" smtClean="0"/>
            <a:t>3</a:t>
          </a:r>
          <a:endParaRPr lang="nl-BE" sz="1400" b="1" dirty="0"/>
        </a:p>
      </cdr:txBody>
    </cdr:sp>
  </cdr:relSizeAnchor>
  <cdr:relSizeAnchor xmlns:cdr="http://schemas.openxmlformats.org/drawingml/2006/chartDrawing">
    <cdr:from>
      <cdr:x>0.07349</cdr:x>
      <cdr:y>0.33241</cdr:y>
    </cdr:from>
    <cdr:to>
      <cdr:x>0.10155</cdr:x>
      <cdr:y>0.52412</cdr:y>
    </cdr:to>
    <cdr:sp macro="" textlink="">
      <cdr:nvSpPr>
        <cdr:cNvPr id="4" name="Linkeraccolade 2"/>
        <cdr:cNvSpPr/>
      </cdr:nvSpPr>
      <cdr:spPr bwMode="auto">
        <a:xfrm xmlns:a="http://schemas.openxmlformats.org/drawingml/2006/main">
          <a:off x="718992" y="1922532"/>
          <a:ext cx="274550" cy="1108747"/>
        </a:xfrm>
        <a:prstGeom xmlns:a="http://schemas.openxmlformats.org/drawingml/2006/main" prst="leftBrace">
          <a:avLst>
            <a:gd name="adj1" fmla="val 0"/>
            <a:gd name="adj2" fmla="val 48979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B0F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l-B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cdr:txBody>
    </cdr:sp>
  </cdr:relSizeAnchor>
  <cdr:relSizeAnchor xmlns:cdr="http://schemas.openxmlformats.org/drawingml/2006/chartDrawing">
    <cdr:from>
      <cdr:x>0.06542</cdr:x>
      <cdr:y>0.38569</cdr:y>
    </cdr:from>
    <cdr:to>
      <cdr:x>0.09173</cdr:x>
      <cdr:y>0.43301</cdr:y>
    </cdr:to>
    <cdr:sp macro="" textlink="">
      <cdr:nvSpPr>
        <cdr:cNvPr id="5" name="Tekstvak 1"/>
        <cdr:cNvSpPr txBox="1"/>
      </cdr:nvSpPr>
      <cdr:spPr>
        <a:xfrm xmlns:a="http://schemas.openxmlformats.org/drawingml/2006/main">
          <a:off x="640080" y="2230683"/>
          <a:ext cx="257376" cy="273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nl-BE" sz="1400" b="1" dirty="0" smtClean="0"/>
            <a:t>2</a:t>
          </a:r>
          <a:endParaRPr lang="nl-BE" sz="1400" b="1" dirty="0"/>
        </a:p>
      </cdr:txBody>
    </cdr:sp>
  </cdr:relSizeAnchor>
  <cdr:relSizeAnchor xmlns:cdr="http://schemas.openxmlformats.org/drawingml/2006/chartDrawing">
    <cdr:from>
      <cdr:x>0.06542</cdr:x>
      <cdr:y>0.04605</cdr:y>
    </cdr:from>
    <cdr:to>
      <cdr:x>0.10293</cdr:x>
      <cdr:y>0.32614</cdr:y>
    </cdr:to>
    <cdr:sp macro="" textlink="">
      <cdr:nvSpPr>
        <cdr:cNvPr id="6" name="Linkeraccolade 1"/>
        <cdr:cNvSpPr/>
      </cdr:nvSpPr>
      <cdr:spPr bwMode="auto">
        <a:xfrm xmlns:a="http://schemas.openxmlformats.org/drawingml/2006/main">
          <a:off x="640080" y="266348"/>
          <a:ext cx="367000" cy="1619889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B0F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l-B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cdr:txBody>
    </cdr:sp>
  </cdr:relSizeAnchor>
  <cdr:relSizeAnchor xmlns:cdr="http://schemas.openxmlformats.org/drawingml/2006/chartDrawing">
    <cdr:from>
      <cdr:x>0.06542</cdr:x>
      <cdr:y>0.12611</cdr:y>
    </cdr:from>
    <cdr:to>
      <cdr:x>0.09173</cdr:x>
      <cdr:y>0.17343</cdr:y>
    </cdr:to>
    <cdr:sp macro="" textlink="">
      <cdr:nvSpPr>
        <cdr:cNvPr id="7" name="Tekstvak 1"/>
        <cdr:cNvSpPr txBox="1"/>
      </cdr:nvSpPr>
      <cdr:spPr>
        <a:xfrm xmlns:a="http://schemas.openxmlformats.org/drawingml/2006/main">
          <a:off x="640080" y="729373"/>
          <a:ext cx="257376" cy="273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nl-BE" sz="1400" b="1" dirty="0" smtClean="0"/>
            <a:t>1</a:t>
          </a:r>
          <a:endParaRPr lang="nl-BE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9F38C5-3ABF-4DF2-8A36-C09E1653192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6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834EFE-ADAC-41F0-85FA-14DEF295E30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0891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2145748-FBA7-47E1-8C4D-2A6D321BDFD7}" type="slidenum">
              <a:rPr lang="en-US" altLang="nl-BE"/>
              <a:pPr/>
              <a:t>12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95251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46EBCE-1EE8-43CE-B6F5-559EFFC6BF24}" type="slidenum">
              <a:rPr lang="en-US" altLang="nl-BE"/>
              <a:pPr/>
              <a:t>13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12126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smtClean="0"/>
              <a:t>Andere:</a:t>
            </a:r>
          </a:p>
          <a:p>
            <a:r>
              <a:rPr lang="nl-BE" altLang="nl-BE" smtClean="0">
                <a:solidFill>
                  <a:srgbClr val="000000"/>
                </a:solidFill>
                <a:latin typeface="Calibri" pitchFamily="34" charset="0"/>
              </a:rPr>
              <a:t>vakbond, werkgever, leidinggevende, zelfstandige arbeidscoach, loopbaancoaches, CADOR, POBOS</a:t>
            </a:r>
          </a:p>
          <a:p>
            <a:r>
              <a:rPr lang="nl-BE" altLang="nl-BE" smtClean="0">
                <a:solidFill>
                  <a:srgbClr val="000000"/>
                </a:solidFill>
                <a:latin typeface="Calibri" pitchFamily="34" charset="0"/>
              </a:rPr>
              <a:t>eerstelijnspsycholoog, kinesisten, creatief therapeuten, fasciatherapeuten</a:t>
            </a:r>
          </a:p>
          <a:p>
            <a:endParaRPr lang="nl-BE" altLang="nl-BE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C0A724-A1D2-4470-86B9-AFA1929D851A}" type="slidenum">
              <a:rPr lang="en-US" altLang="nl-BE"/>
              <a:pPr/>
              <a:t>15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25560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8831E6E-20BD-46AD-B999-84672079F25A}" type="slidenum">
              <a:rPr lang="en-US" altLang="nl-BE"/>
              <a:pPr/>
              <a:t>16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38831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355836-A5A6-45B0-BA15-E8BD722786AE}" type="slidenum">
              <a:rPr lang="en-US" altLang="nl-BE"/>
              <a:pPr/>
              <a:t>17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993280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627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FB520B-93DA-419F-85AD-4C28D4175B59}" type="slidenum">
              <a:rPr lang="en-US" altLang="nl-BE"/>
              <a:pPr/>
              <a:t>3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2333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96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sz="2000" smtClean="0"/>
              <a:t>Via de kringvoorzitters:</a:t>
            </a:r>
          </a:p>
          <a:p>
            <a:pPr lvl="1"/>
            <a:r>
              <a:rPr lang="nl-BE" altLang="nl-BE" sz="1800" smtClean="0"/>
              <a:t>Minstens 954 leden (inclusief kringvoorzitters)</a:t>
            </a:r>
          </a:p>
          <a:p>
            <a:r>
              <a:rPr lang="nl-BE" altLang="nl-BE" sz="2000" smtClean="0"/>
              <a:t>Via de lokvoorzitters:</a:t>
            </a:r>
          </a:p>
          <a:p>
            <a:pPr lvl="1"/>
            <a:r>
              <a:rPr lang="nl-BE" altLang="nl-BE" sz="1800" smtClean="0"/>
              <a:t>Minstens 382 leden (inclusief lokvoorzitters)</a:t>
            </a:r>
          </a:p>
          <a:p>
            <a:pPr lvl="1"/>
            <a:r>
              <a:rPr lang="nl-BE" altLang="nl-BE" sz="1800" smtClean="0"/>
              <a:t>Reminder na 3 weken</a:t>
            </a:r>
          </a:p>
          <a:p>
            <a:r>
              <a:rPr lang="nl-BE" altLang="nl-BE" sz="2000" smtClean="0"/>
              <a:t>Via de nieuwsbrief van Domus Medica</a:t>
            </a:r>
          </a:p>
          <a:p>
            <a:r>
              <a:rPr lang="nl-BE" altLang="nl-BE" sz="2000" smtClean="0"/>
              <a:t>Via een vierde kanaal werden 830 huisartsen aangeschreven waaronder:</a:t>
            </a:r>
          </a:p>
          <a:p>
            <a:pPr lvl="1"/>
            <a:r>
              <a:rPr lang="nl-BE" altLang="nl-BE" sz="1800" smtClean="0"/>
              <a:t>Jonge huisartsen die de laatste jaren bij Domus Medica een impulseo I dossier aanvroegen (200 tal)</a:t>
            </a:r>
          </a:p>
          <a:p>
            <a:pPr lvl="1"/>
            <a:r>
              <a:rPr lang="nl-BE" altLang="nl-BE" sz="1800" smtClean="0"/>
              <a:t>Andere huisartsen die subsidie aanvroegen voor praktijkassistentie en telefonie.</a:t>
            </a:r>
          </a:p>
          <a:p>
            <a:endParaRPr lang="nl-BE" altLang="nl-BE" smtClean="0"/>
          </a:p>
          <a:p>
            <a:r>
              <a:rPr lang="nl-BE" altLang="nl-BE" smtClean="0"/>
              <a:t>Respons ratio is onbepaald:</a:t>
            </a:r>
          </a:p>
          <a:p>
            <a:pPr lvl="1"/>
            <a:r>
              <a:rPr lang="nl-BE" altLang="nl-BE" smtClean="0"/>
              <a:t>geen zekerheid over welke kring- en lokvoorzitters aangaven de mail verstuurd te hebben naar hun leden: men kan de mail hebben verstuurd zonder dit door te geven aan de onderzoeker</a:t>
            </a:r>
          </a:p>
          <a:p>
            <a:pPr lvl="1"/>
            <a:r>
              <a:rPr lang="nl-BE" altLang="nl-BE" smtClean="0"/>
              <a:t>overlap tussen de huisartsen die door hun kringvoorzitter, hun lokvoorzitter en/of rechtstreeks door Domus Medica werden aangeschreven is niet te achterhalen.</a:t>
            </a:r>
          </a:p>
          <a:p>
            <a:endParaRPr lang="nl-BE" altLang="nl-BE" smtClean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9A17E3F-FF80-44C1-94FF-8349EA80CC32}" type="slidenum">
              <a:rPr lang="en-US" altLang="nl-BE"/>
              <a:pPr/>
              <a:t>5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23237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080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0868E2-D276-41CA-A62F-1D5B6760E92A}" type="slidenum">
              <a:rPr lang="en-US" altLang="nl-BE"/>
              <a:pPr/>
              <a:t>8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37793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7BA3DE-6CEF-4053-B894-F1031A729CA0}" type="slidenum">
              <a:rPr lang="en-US" altLang="nl-BE"/>
              <a:pPr/>
              <a:t>9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18978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9A8DDE3-ECA5-46CA-BAED-67C974144131}" type="slidenum">
              <a:rPr lang="en-US" altLang="nl-BE"/>
              <a:pPr/>
              <a:t>10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4953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128075-F1D3-4B7A-8B14-E91399CC20E6}" type="slidenum">
              <a:rPr lang="en-US" altLang="nl-BE"/>
              <a:pPr/>
              <a:t>11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6363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6" name="Picture 11" descr="SEDES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LUCASHOOF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24844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5"/>
            <a:ext cx="248443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857496"/>
            <a:ext cx="6707178" cy="2160000"/>
          </a:xfrm>
          <a:solidFill>
            <a:srgbClr val="158CAF">
              <a:alpha val="49804"/>
            </a:srgbClr>
          </a:solidFill>
        </p:spPr>
        <p:txBody>
          <a:bodyPr lIns="144000" rIns="144000" anchor="b"/>
          <a:lstStyle>
            <a:lvl1pPr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484438" y="5214938"/>
            <a:ext cx="6445250" cy="1143020"/>
          </a:xfrm>
        </p:spPr>
        <p:txBody>
          <a:bodyPr/>
          <a:lstStyle>
            <a:lvl1pPr marL="17780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5E0F68">
                  <a:tint val="66000"/>
                  <a:satMod val="160000"/>
                </a:srgbClr>
              </a:gs>
              <a:gs pos="50000">
                <a:srgbClr val="5E0F68">
                  <a:tint val="44500"/>
                  <a:satMod val="160000"/>
                </a:srgbClr>
              </a:gs>
              <a:gs pos="100000">
                <a:srgbClr val="5E0F6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and type the title of this section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and type the subtitle of this section</a:t>
            </a:r>
            <a:endParaRPr lang="nl-BE" dirty="0"/>
          </a:p>
        </p:txBody>
      </p:sp>
      <p:pic>
        <p:nvPicPr>
          <p:cNvPr id="18" name="Picture 3" descr="C:\Users\u0084657\Documents\Werkmap\Pentalfa\Pictures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0241"/>
            <a:ext cx="626787" cy="795519"/>
          </a:xfrm>
          <a:prstGeom prst="rect">
            <a:avLst/>
          </a:prstGeom>
          <a:noFill/>
          <a:ln>
            <a:noFill/>
          </a:ln>
          <a:effectLst>
            <a:outerShdw dist="50800" dir="3240000" sx="97000" sy="97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2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5E0F68">
                  <a:tint val="66000"/>
                  <a:satMod val="160000"/>
                </a:srgbClr>
              </a:gs>
              <a:gs pos="50000">
                <a:srgbClr val="5E0F68">
                  <a:tint val="44500"/>
                  <a:satMod val="160000"/>
                </a:srgbClr>
              </a:gs>
              <a:gs pos="100000">
                <a:srgbClr val="5E0F6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and type the title of this section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and type the subtitle of this section</a:t>
            </a:r>
            <a:endParaRPr lang="nl-BE" dirty="0"/>
          </a:p>
        </p:txBody>
      </p:sp>
      <p:pic>
        <p:nvPicPr>
          <p:cNvPr id="18" name="Picture 3" descr="C:\Users\u0084657\Documents\Werkmap\Pentalfa\Pictures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0241"/>
            <a:ext cx="626787" cy="795519"/>
          </a:xfrm>
          <a:prstGeom prst="rect">
            <a:avLst/>
          </a:prstGeom>
          <a:noFill/>
          <a:ln>
            <a:noFill/>
          </a:ln>
          <a:effectLst>
            <a:outerShdw dist="50800" dir="3240000" sx="97000" sy="97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7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mtClean="0"/>
          </a:p>
        </p:txBody>
      </p:sp>
      <p:pic>
        <p:nvPicPr>
          <p:cNvPr id="5" name="Picture 10" descr="LUCASHOOF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24844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857496"/>
            <a:ext cx="6659562" cy="1645126"/>
          </a:xfrm>
          <a:solidFill>
            <a:srgbClr val="158CAF"/>
          </a:solidFill>
          <a:ln w="9525">
            <a:noFill/>
            <a:miter lim="800000"/>
            <a:headEnd/>
            <a:tailEnd/>
          </a:ln>
          <a:effectLst/>
        </p:spPr>
        <p:txBody>
          <a:bodyPr lIns="144000" rIns="14400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nl-NL" sz="3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588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472" y="1440000"/>
            <a:ext cx="7920000" cy="4678362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71472" y="0"/>
            <a:ext cx="799566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title style</a:t>
            </a:r>
            <a:endParaRPr lang="nl-NL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0D9E8-894D-4458-809C-CF441C4EF7E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64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740" y="0"/>
            <a:ext cx="7950998" cy="1079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6740" y="1484313"/>
            <a:ext cx="3852862" cy="4678362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9090" y="1484313"/>
            <a:ext cx="3852000" cy="4678362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19138" y="6372225"/>
            <a:ext cx="1800225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879725" y="6372225"/>
            <a:ext cx="36004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9284-9743-4E83-BDDD-32DEF12048B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13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2910" y="1285860"/>
            <a:ext cx="3780000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2910" y="1928802"/>
            <a:ext cx="3780000" cy="3951288"/>
          </a:xfrm>
        </p:spPr>
        <p:txBody>
          <a:bodyPr/>
          <a:lstStyle>
            <a:lvl1pPr algn="just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67935" y="1285860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67935" y="1928802"/>
            <a:ext cx="4030663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0"/>
            <a:ext cx="7921252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73AC-3AB2-49C9-B3F3-18B3CD16CD4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86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7921252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5E28-6733-4EEA-AA05-56284BAD4D7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2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"/>
            <a:ext cx="7921252" cy="1079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45B0C-2DA4-474B-A345-E7D42817A53E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08125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5E0F68">
                  <a:tint val="66000"/>
                  <a:satMod val="160000"/>
                </a:srgbClr>
              </a:gs>
              <a:gs pos="50000">
                <a:srgbClr val="5E0F68">
                  <a:tint val="44500"/>
                  <a:satMod val="160000"/>
                </a:srgbClr>
              </a:gs>
              <a:gs pos="100000">
                <a:srgbClr val="5E0F6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and type the title of this section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and type the subtitle of this section</a:t>
            </a:r>
            <a:endParaRPr lang="nl-BE" dirty="0"/>
          </a:p>
        </p:txBody>
      </p:sp>
      <p:pic>
        <p:nvPicPr>
          <p:cNvPr id="18" name="Picture 3" descr="C:\Users\u0084657\Documents\Werkmap\Pentalfa\Pictures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0241"/>
            <a:ext cx="626787" cy="795519"/>
          </a:xfrm>
          <a:prstGeom prst="rect">
            <a:avLst/>
          </a:prstGeom>
          <a:noFill/>
          <a:ln>
            <a:noFill/>
          </a:ln>
          <a:effectLst>
            <a:outerShdw dist="50800" dir="3240000" sx="97000" sy="97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5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5E0F68">
                  <a:tint val="66000"/>
                  <a:satMod val="160000"/>
                </a:srgbClr>
              </a:gs>
              <a:gs pos="50000">
                <a:srgbClr val="5E0F68">
                  <a:tint val="44500"/>
                  <a:satMod val="160000"/>
                </a:srgbClr>
              </a:gs>
              <a:gs pos="100000">
                <a:srgbClr val="5E0F6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and type the title of this section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and type the subtitle of this section</a:t>
            </a:r>
            <a:endParaRPr lang="nl-BE" dirty="0"/>
          </a:p>
        </p:txBody>
      </p:sp>
      <p:pic>
        <p:nvPicPr>
          <p:cNvPr id="18" name="Picture 3" descr="C:\Users\u0084657\Documents\Werkmap\Pentalfa\Pictures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0241"/>
            <a:ext cx="626787" cy="795519"/>
          </a:xfrm>
          <a:prstGeom prst="rect">
            <a:avLst/>
          </a:prstGeom>
          <a:noFill/>
          <a:ln>
            <a:noFill/>
          </a:ln>
          <a:effectLst>
            <a:outerShdw dist="50800" dir="3240000" sx="97000" sy="97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3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9563" y="6372225"/>
            <a:ext cx="711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32DB16-C036-414F-AF49-6D9F014170A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39863"/>
            <a:ext cx="7920037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tekst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848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titel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0"/>
            <a:ext cx="520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49" r:id="rId3"/>
    <p:sldLayoutId id="2147483854" r:id="rId4"/>
    <p:sldLayoutId id="2147483850" r:id="rId5"/>
    <p:sldLayoutId id="2147483851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ge.neyens@med.kuleuven.b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800" dirty="0"/>
              <a:t>De visie van huisartsen over de relatie tussen werk en psychische klachten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3275856" y="5229200"/>
            <a:ext cx="5580000" cy="1427364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nl-BE" altLang="nl-BE" sz="1400" dirty="0" smtClean="0">
                <a:solidFill>
                  <a:schemeClr val="bg1"/>
                </a:solidFill>
              </a:rPr>
              <a:t>dr</a:t>
            </a:r>
            <a:r>
              <a:rPr lang="nl-BE" altLang="nl-BE" sz="1400" dirty="0">
                <a:solidFill>
                  <a:schemeClr val="bg1"/>
                </a:solidFill>
              </a:rPr>
              <a:t>. Inge Neyens (LUCAS KU Leuven)</a:t>
            </a:r>
          </a:p>
          <a:p>
            <a:pPr marL="0" indent="0" algn="r">
              <a:buNone/>
            </a:pPr>
            <a:r>
              <a:rPr lang="nl-BE" altLang="nl-BE" sz="1400" dirty="0">
                <a:solidFill>
                  <a:schemeClr val="bg1"/>
                </a:solidFill>
              </a:rPr>
              <a:t>Prof. dr. Chantal Van Audenhove (LUCAS KU Leuven)</a:t>
            </a:r>
          </a:p>
          <a:p>
            <a:pPr algn="r"/>
            <a:endParaRPr lang="nl-BE" altLang="nl-BE" sz="100" dirty="0">
              <a:solidFill>
                <a:schemeClr val="bg1"/>
              </a:solidFill>
            </a:endParaRPr>
          </a:p>
          <a:p>
            <a:pPr algn="r"/>
            <a:endParaRPr lang="nl-BE" altLang="nl-BE" sz="1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nl-BE" altLang="nl-BE" sz="1400" dirty="0">
                <a:solidFill>
                  <a:schemeClr val="bg1"/>
                </a:solidFill>
              </a:rPr>
              <a:t>dr. Saskia Decuman (RIZIV)</a:t>
            </a:r>
          </a:p>
          <a:p>
            <a:pPr marL="0" indent="0" algn="r">
              <a:buNone/>
            </a:pPr>
            <a:r>
              <a:rPr lang="nl-BE" altLang="nl-BE" sz="1400" dirty="0">
                <a:solidFill>
                  <a:schemeClr val="bg1"/>
                </a:solidFill>
              </a:rPr>
              <a:t>Dr. </a:t>
            </a:r>
            <a:r>
              <a:rPr lang="nl-BE" altLang="nl-BE" sz="1400" dirty="0" err="1">
                <a:solidFill>
                  <a:schemeClr val="bg1"/>
                </a:solidFill>
              </a:rPr>
              <a:t>Lutgarde</a:t>
            </a:r>
            <a:r>
              <a:rPr lang="nl-BE" altLang="nl-BE" sz="1400" dirty="0">
                <a:solidFill>
                  <a:schemeClr val="bg1"/>
                </a:solidFill>
              </a:rPr>
              <a:t> </a:t>
            </a:r>
            <a:r>
              <a:rPr lang="nl-BE" altLang="nl-BE" sz="1400" dirty="0" err="1">
                <a:solidFill>
                  <a:schemeClr val="bg1"/>
                </a:solidFill>
              </a:rPr>
              <a:t>Vanwynsberghe</a:t>
            </a:r>
            <a:r>
              <a:rPr lang="nl-BE" altLang="nl-BE" sz="1400" dirty="0">
                <a:solidFill>
                  <a:schemeClr val="bg1"/>
                </a:solidFill>
              </a:rPr>
              <a:t> (RIZIV)</a:t>
            </a:r>
          </a:p>
          <a:p>
            <a:pPr algn="r"/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3215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867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2400"/>
              <a:t>Hoe moeilijk of gemakkelijk vindt u het om ‘depressie’ en ‘burn-out’ te onderscheiden van elkaar? (n=303)</a:t>
            </a:r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141CB9E1-A04B-4C64-92BF-F4AC1A8B1905}" type="slidenum">
              <a:rPr lang="nl-NL" altLang="nl-BE" sz="1200"/>
              <a:pPr/>
              <a:t>10</a:t>
            </a:fld>
            <a:endParaRPr lang="nl-NL" altLang="nl-BE" sz="1200"/>
          </a:p>
        </p:txBody>
      </p:sp>
      <p:graphicFrame>
        <p:nvGraphicFramePr>
          <p:cNvPr id="5" name="Grafiek 4"/>
          <p:cNvGraphicFramePr>
            <a:graphicFrameLocks/>
          </p:cNvGraphicFramePr>
          <p:nvPr/>
        </p:nvGraphicFramePr>
        <p:xfrm>
          <a:off x="571500" y="1937149"/>
          <a:ext cx="7920038" cy="350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35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0722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nl-BE" altLang="nl-BE" sz="2000" dirty="0"/>
              <a:t>Hoe vaak ondervindt u onderstaande moeilijkheden bij de diagnostiek van psychische klachten bij werkende patiënten? (n=270)</a:t>
            </a:r>
          </a:p>
        </p:txBody>
      </p:sp>
      <p:sp>
        <p:nvSpPr>
          <p:cNvPr id="3072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37D347E5-AD48-4CE7-BE2C-92AB64F44172}" type="slidenum">
              <a:rPr lang="nl-NL" altLang="nl-BE" sz="1200"/>
              <a:pPr/>
              <a:t>11</a:t>
            </a:fld>
            <a:endParaRPr lang="nl-NL" altLang="nl-BE" sz="120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78568"/>
              </p:ext>
            </p:extLst>
          </p:nvPr>
        </p:nvGraphicFramePr>
        <p:xfrm>
          <a:off x="195980" y="1196752"/>
          <a:ext cx="91059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25" name="Linkeraccolade 1"/>
          <p:cNvSpPr>
            <a:spLocks/>
          </p:cNvSpPr>
          <p:nvPr/>
        </p:nvSpPr>
        <p:spPr bwMode="auto">
          <a:xfrm>
            <a:off x="1" y="1440000"/>
            <a:ext cx="360363" cy="1172233"/>
          </a:xfrm>
          <a:prstGeom prst="lef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endParaRPr lang="nl-BE" altLang="nl-BE" sz="2400">
              <a:solidFill>
                <a:schemeClr val="bg1"/>
              </a:solidFill>
            </a:endParaRPr>
          </a:p>
        </p:txBody>
      </p:sp>
      <p:sp>
        <p:nvSpPr>
          <p:cNvPr id="7" name="Linkeraccolade 2"/>
          <p:cNvSpPr/>
          <p:nvPr/>
        </p:nvSpPr>
        <p:spPr bwMode="auto">
          <a:xfrm>
            <a:off x="408" y="5229200"/>
            <a:ext cx="359956" cy="770213"/>
          </a:xfrm>
          <a:prstGeom prst="lef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kstvak 1"/>
          <p:cNvSpPr txBox="1"/>
          <p:nvPr/>
        </p:nvSpPr>
        <p:spPr>
          <a:xfrm>
            <a:off x="-52074" y="5229200"/>
            <a:ext cx="300130" cy="3203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b="1" dirty="0" smtClean="0"/>
              <a:t>3</a:t>
            </a:r>
            <a:endParaRPr lang="nl-BE" sz="1400" b="1" dirty="0"/>
          </a:p>
        </p:txBody>
      </p:sp>
      <p:sp>
        <p:nvSpPr>
          <p:cNvPr id="9" name="Linkeraccolade 1"/>
          <p:cNvSpPr/>
          <p:nvPr/>
        </p:nvSpPr>
        <p:spPr bwMode="auto">
          <a:xfrm>
            <a:off x="-9558" y="2655496"/>
            <a:ext cx="341016" cy="616171"/>
          </a:xfrm>
          <a:prstGeom prst="lef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kstvak 1"/>
          <p:cNvSpPr txBox="1"/>
          <p:nvPr/>
        </p:nvSpPr>
        <p:spPr>
          <a:xfrm>
            <a:off x="-55739" y="2687555"/>
            <a:ext cx="180023" cy="2992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b="1" dirty="0" smtClean="0"/>
              <a:t>2</a:t>
            </a:r>
            <a:endParaRPr lang="nl-BE" sz="1400" b="1" dirty="0"/>
          </a:p>
        </p:txBody>
      </p:sp>
      <p:sp>
        <p:nvSpPr>
          <p:cNvPr id="11" name="Tekstvak 3"/>
          <p:cNvSpPr txBox="1"/>
          <p:nvPr/>
        </p:nvSpPr>
        <p:spPr>
          <a:xfrm>
            <a:off x="-72325" y="1934955"/>
            <a:ext cx="252507" cy="2992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b="1" dirty="0" smtClean="0"/>
              <a:t>1</a:t>
            </a: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val="327857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15302"/>
              </p:ext>
            </p:extLst>
          </p:nvPr>
        </p:nvGraphicFramePr>
        <p:xfrm>
          <a:off x="571500" y="1439863"/>
          <a:ext cx="7920038" cy="357331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935801"/>
                <a:gridCol w="984237"/>
              </a:tblGrid>
              <a:tr h="386387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Feedback en waardering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500" u="none" strike="noStrike">
                          <a:effectLst/>
                        </a:rPr>
                        <a:t>78,3%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</a:tr>
              <a:tr h="386387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Sociale steun van collega’s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500" u="none" strike="noStrike">
                          <a:effectLst/>
                        </a:rPr>
                        <a:t>69,7%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</a:tr>
              <a:tr h="386387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>
                          <a:effectLst/>
                        </a:rPr>
                        <a:t>Sociale steun van leidinggevende(n)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500" u="none" strike="noStrike">
                          <a:effectLst/>
                        </a:rPr>
                        <a:t>67,6%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</a:tr>
              <a:tr h="386387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>
                          <a:effectLst/>
                        </a:rPr>
                        <a:t>Autonomie/controle over de job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500" u="none" strike="noStrike">
                          <a:effectLst/>
                        </a:rPr>
                        <a:t>57,8%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</a:tr>
              <a:tr h="386387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>
                          <a:effectLst/>
                        </a:rPr>
                        <a:t>Inspraak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500" u="none" strike="noStrike">
                          <a:effectLst/>
                        </a:rPr>
                        <a:t>51,2%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</a:tr>
              <a:tr h="386387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>
                          <a:effectLst/>
                        </a:rPr>
                        <a:t>Afwisseling in het takenpakket (die als aangenaam ervaren wordt)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500" u="none" strike="noStrike">
                          <a:effectLst/>
                        </a:rPr>
                        <a:t>50,0%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</a:tr>
              <a:tr h="386387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>
                          <a:effectLst/>
                        </a:rPr>
                        <a:t>Uw competenties kunnen gebruiken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500" u="none" strike="noStrike">
                          <a:effectLst/>
                        </a:rPr>
                        <a:t>45,5%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</a:tr>
              <a:tr h="386387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>
                          <a:effectLst/>
                        </a:rPr>
                        <a:t>Financiële beloning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500" u="none" strike="noStrike">
                          <a:effectLst/>
                        </a:rPr>
                        <a:t>18,4%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</a:tr>
              <a:tr h="4822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500" u="none" strike="noStrike" dirty="0" smtClean="0">
                          <a:effectLst/>
                        </a:rPr>
                        <a:t>Andere (</a:t>
                      </a:r>
                      <a:r>
                        <a:rPr lang="nl-BE" sz="1400" kern="1200" dirty="0" smtClean="0">
                          <a:effectLst/>
                        </a:rPr>
                        <a:t>motivatie, zin, betrokkenheid in de verschillende aspecten van het werk, weerbaarheid, zinvol werk)</a:t>
                      </a:r>
                      <a:endParaRPr lang="nl-B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500" u="none" strike="noStrike" dirty="0">
                          <a:effectLst/>
                        </a:rPr>
                        <a:t>4,5%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</a:tr>
            </a:tbl>
          </a:graphicData>
        </a:graphic>
      </p:graphicFrame>
      <p:sp>
        <p:nvSpPr>
          <p:cNvPr id="32797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r>
              <a:rPr lang="nl-BE" altLang="nl-BE" sz="1800" dirty="0"/>
              <a:t>Welke van de volgende </a:t>
            </a:r>
            <a:r>
              <a:rPr lang="nl-BE" altLang="nl-BE" sz="1800" u="sng" dirty="0"/>
              <a:t>stimulerende</a:t>
            </a:r>
            <a:r>
              <a:rPr lang="nl-BE" altLang="nl-BE" sz="1800" dirty="0"/>
              <a:t> werkaspecten komen aan bod tijdens de detectie en de diagnostiek van psychische klachten? (n=244)</a:t>
            </a:r>
          </a:p>
        </p:txBody>
      </p:sp>
      <p:sp>
        <p:nvSpPr>
          <p:cNvPr id="3279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24B09A0E-CC07-4C83-8ACD-AC7DB116B947}" type="slidenum">
              <a:rPr lang="nl-NL" altLang="nl-BE" sz="1200"/>
              <a:pPr/>
              <a:t>12</a:t>
            </a:fld>
            <a:endParaRPr lang="nl-NL" altLang="nl-BE" sz="1200"/>
          </a:p>
        </p:txBody>
      </p:sp>
    </p:spTree>
    <p:extLst>
      <p:ext uri="{BB962C8B-B14F-4D97-AF65-F5344CB8AC3E}">
        <p14:creationId xmlns:p14="http://schemas.microsoft.com/office/powerpoint/2010/main" val="30713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869022"/>
              </p:ext>
            </p:extLst>
          </p:nvPr>
        </p:nvGraphicFramePr>
        <p:xfrm>
          <a:off x="571500" y="1439855"/>
          <a:ext cx="7920038" cy="46534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312868"/>
                <a:gridCol w="607170"/>
              </a:tblGrid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Relatie met de leidinggevende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83,8%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Interpersoonlijke conflicten (vb. pesten)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81,7%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Werkdruk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79,2%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Relatie met de collega’s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78,8%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Tijdsdruk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74,2%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Emotionele eisen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60,0%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Fysieke eisen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48,8%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Verwachte flexibiliteit (vb. ten gevolge van organisatieveranderingen)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46,3%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Jobonzekerheid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40,8%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Verantwoordelijkheid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35,0%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Moeilijkheidsgraad van het werk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30,4%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Tegenstrijdige verwachtingen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30,0%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>
                          <a:effectLst/>
                        </a:rPr>
                        <a:t>Rolonduidelijkheid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25,4%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u="none" strike="noStrike" dirty="0">
                          <a:effectLst/>
                        </a:rPr>
                        <a:t>Aantal procedures of regels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>
                          <a:effectLst/>
                        </a:rPr>
                        <a:t>22,5%</a:t>
                      </a:r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  <a:tr h="6836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u="none" strike="noStrike" dirty="0" smtClean="0">
                          <a:effectLst/>
                        </a:rPr>
                        <a:t>Andere </a:t>
                      </a:r>
                      <a:r>
                        <a:rPr lang="nl-BE" sz="1050" u="none" strike="noStrike" kern="1200" dirty="0" smtClean="0">
                          <a:effectLst/>
                        </a:rPr>
                        <a:t>(deadlines; behalen van bepaalde cijfers; het al dan niet ontvangen van daaraan vasthangende incentives; fout betalingssysteem hiervoor; gebrek aan waardering en inspraak; onvoldoende waardering horen, te weinig autonomie; oorspronkelijke verwachtingen; werknemer wordt als nummer of speelbal behandeld en niet naar waarde geschat)</a:t>
                      </a:r>
                      <a:endParaRPr lang="nl-B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600" u="none" strike="noStrike" dirty="0">
                          <a:effectLst/>
                        </a:rPr>
                        <a:t>2,5%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</a:tr>
            </a:tbl>
          </a:graphicData>
        </a:graphic>
      </p:graphicFrame>
      <p:sp>
        <p:nvSpPr>
          <p:cNvPr id="34857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r>
              <a:rPr lang="nl-BE" altLang="nl-BE" sz="1800" dirty="0"/>
              <a:t>Welke van de volgende </a:t>
            </a:r>
            <a:r>
              <a:rPr lang="nl-BE" altLang="nl-BE" sz="1800" u="sng" dirty="0"/>
              <a:t>belastende</a:t>
            </a:r>
            <a:r>
              <a:rPr lang="nl-BE" altLang="nl-BE" sz="1800" dirty="0"/>
              <a:t> werkaspecten komen aan bod tijdens de detectie en de diagnostiek van psychische klachten? (n=240)</a:t>
            </a:r>
          </a:p>
        </p:txBody>
      </p:sp>
      <p:sp>
        <p:nvSpPr>
          <p:cNvPr id="3485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E6B10BDA-488B-4024-B4EA-D252755E5567}" type="slidenum">
              <a:rPr lang="nl-NL" altLang="nl-BE" sz="1200"/>
              <a:pPr/>
              <a:t>13</a:t>
            </a:fld>
            <a:endParaRPr lang="nl-NL" altLang="nl-BE" sz="1200"/>
          </a:p>
        </p:txBody>
      </p:sp>
    </p:spTree>
    <p:extLst>
      <p:ext uri="{BB962C8B-B14F-4D97-AF65-F5344CB8AC3E}">
        <p14:creationId xmlns:p14="http://schemas.microsoft.com/office/powerpoint/2010/main" val="42168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2400" dirty="0"/>
              <a:t>Hoe vaak biedt u onderstaande interventies aan bij werkende patiënten met psychische klachten? (n=261)</a:t>
            </a:r>
            <a:endParaRPr lang="nl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D9E8-894D-4458-809C-CF441C4EF7E3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25546182"/>
              </p:ext>
            </p:extLst>
          </p:nvPr>
        </p:nvGraphicFramePr>
        <p:xfrm>
          <a:off x="-611488" y="1074420"/>
          <a:ext cx="9784080" cy="578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8914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nl-BE" sz="2400"/>
              <a:t>Hoe vaak verwijst u door naar de onderstaande instanties in het kader van psychische klachten op het werk? (n=249)</a:t>
            </a:r>
          </a:p>
        </p:txBody>
      </p:sp>
      <p:sp>
        <p:nvSpPr>
          <p:cNvPr id="3891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471B4E8A-0376-49E6-87CD-6C3E1D62B13B}" type="slidenum">
              <a:rPr lang="nl-NL" altLang="nl-BE" sz="1200"/>
              <a:pPr/>
              <a:t>15</a:t>
            </a:fld>
            <a:endParaRPr lang="nl-NL" altLang="nl-BE" sz="120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36694"/>
              </p:ext>
            </p:extLst>
          </p:nvPr>
        </p:nvGraphicFramePr>
        <p:xfrm>
          <a:off x="571500" y="1124744"/>
          <a:ext cx="7920038" cy="535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59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434424"/>
              </p:ext>
            </p:extLst>
          </p:nvPr>
        </p:nvGraphicFramePr>
        <p:xfrm>
          <a:off x="571500" y="1439863"/>
          <a:ext cx="7920038" cy="311313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572935"/>
                <a:gridCol w="1347103"/>
              </a:tblGrid>
              <a:tr h="449624">
                <a:tc>
                  <a:txBody>
                    <a:bodyPr/>
                    <a:lstStyle/>
                    <a:p>
                      <a:pPr algn="just" fontAlgn="ctr"/>
                      <a:r>
                        <a:rPr lang="nl-BE" sz="1800" u="none" strike="noStrike" dirty="0">
                          <a:effectLst/>
                        </a:rPr>
                        <a:t>Nee, progressieve werkhervatting is me niet bekend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500" u="none" strike="noStrike">
                          <a:effectLst/>
                        </a:rPr>
                        <a:t>5,7%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</a:tr>
              <a:tr h="1326049">
                <a:tc>
                  <a:txBody>
                    <a:bodyPr/>
                    <a:lstStyle/>
                    <a:p>
                      <a:pPr algn="just" fontAlgn="ctr"/>
                      <a:r>
                        <a:rPr lang="nl-BE" sz="1800" u="none" strike="noStrike">
                          <a:effectLst/>
                        </a:rPr>
                        <a:t>Ja, ik adviseer dit aan mensen die tijdelijk arbeidsongeschikt zijn en klaar zijn om terug geleidelijk aan het werk op te nemen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500" u="none" strike="noStrike">
                          <a:effectLst/>
                        </a:rPr>
                        <a:t>50,6%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</a:tr>
              <a:tr h="887837">
                <a:tc>
                  <a:txBody>
                    <a:bodyPr/>
                    <a:lstStyle/>
                    <a:p>
                      <a:pPr algn="just" fontAlgn="ctr"/>
                      <a:r>
                        <a:rPr lang="nl-BE" sz="1800" u="none" strike="noStrike">
                          <a:effectLst/>
                        </a:rPr>
                        <a:t>Ja, ik adviseer patiënten om hiervoor te gaan naar het ziekenfonds en de arbeidsgeneesheer.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500" u="none" strike="noStrike">
                          <a:effectLst/>
                        </a:rPr>
                        <a:t>65,5%</a:t>
                      </a:r>
                      <a:endParaRPr lang="nl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</a:tr>
              <a:tr h="449624">
                <a:tc>
                  <a:txBody>
                    <a:bodyPr/>
                    <a:lstStyle/>
                    <a:p>
                      <a:pPr algn="just" fontAlgn="ctr"/>
                      <a:r>
                        <a:rPr lang="nl-BE" sz="1800" u="none" strike="noStrike">
                          <a:effectLst/>
                        </a:rPr>
                        <a:t>Ja, maar ik adviseer dit zelden of nooit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500" u="none" strike="noStrike" dirty="0">
                          <a:effectLst/>
                        </a:rPr>
                        <a:t>3,8%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</a:tr>
            </a:tbl>
          </a:graphicData>
        </a:graphic>
      </p:graphicFrame>
      <p:sp>
        <p:nvSpPr>
          <p:cNvPr id="40979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altLang="nl-BE" sz="2400"/>
              <a:t>Bent u vertrouwd met ‘progressieve werkhervatting’? (n=261)</a:t>
            </a:r>
          </a:p>
        </p:txBody>
      </p:sp>
      <p:sp>
        <p:nvSpPr>
          <p:cNvPr id="4098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4C6E6E6D-7DD2-4C00-9D40-BDAB18EACC4C}" type="slidenum">
              <a:rPr lang="nl-NL" altLang="nl-BE" sz="1200"/>
              <a:pPr/>
              <a:t>16</a:t>
            </a:fld>
            <a:endParaRPr lang="nl-NL" altLang="nl-BE" sz="1200"/>
          </a:p>
        </p:txBody>
      </p:sp>
    </p:spTree>
    <p:extLst>
      <p:ext uri="{BB962C8B-B14F-4D97-AF65-F5344CB8AC3E}">
        <p14:creationId xmlns:p14="http://schemas.microsoft.com/office/powerpoint/2010/main" val="27143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3010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altLang="nl-BE" sz="2400"/>
              <a:t>In welke mate bent u vertrouwd met de volgende instanties? (n=270): </a:t>
            </a:r>
          </a:p>
        </p:txBody>
      </p:sp>
      <p:sp>
        <p:nvSpPr>
          <p:cNvPr id="43011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46C56949-2633-4B10-8E1D-29460370248A}" type="slidenum">
              <a:rPr lang="nl-NL" altLang="nl-BE" sz="1200"/>
              <a:pPr/>
              <a:t>17</a:t>
            </a:fld>
            <a:endParaRPr lang="nl-NL" altLang="nl-BE" sz="1200"/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644893"/>
              </p:ext>
            </p:extLst>
          </p:nvPr>
        </p:nvGraphicFramePr>
        <p:xfrm>
          <a:off x="571472" y="1937250"/>
          <a:ext cx="7920000" cy="3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37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45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inhoud 1"/>
          <p:cNvSpPr>
            <a:spLocks noGrp="1"/>
          </p:cNvSpPr>
          <p:nvPr>
            <p:ph idx="1"/>
          </p:nvPr>
        </p:nvSpPr>
        <p:spPr>
          <a:xfrm>
            <a:off x="571500" y="1937147"/>
            <a:ext cx="7920038" cy="3508772"/>
          </a:xfrm>
        </p:spPr>
        <p:txBody>
          <a:bodyPr/>
          <a:lstStyle/>
          <a:p>
            <a:r>
              <a:rPr lang="nl-BE" altLang="nl-BE" sz="1800" dirty="0"/>
              <a:t>Huisartsen vragen naar werk in de consultatie.</a:t>
            </a:r>
          </a:p>
          <a:p>
            <a:endParaRPr lang="nl-BE" altLang="nl-BE" sz="1800" dirty="0"/>
          </a:p>
          <a:p>
            <a:r>
              <a:rPr lang="nl-BE" altLang="nl-BE" sz="1800" dirty="0"/>
              <a:t>Slaapproblemen komen zeer frequent voor.</a:t>
            </a:r>
          </a:p>
          <a:p>
            <a:endParaRPr lang="nl-BE" altLang="nl-BE" sz="1800" dirty="0"/>
          </a:p>
          <a:p>
            <a:r>
              <a:rPr lang="nl-BE" altLang="nl-BE" sz="1800" dirty="0"/>
              <a:t>Problemen en plezier op het werk hebben vaak te maken met relaties, problemen in de tweede plaats met werkdruk.</a:t>
            </a:r>
          </a:p>
          <a:p>
            <a:endParaRPr lang="nl-BE" altLang="nl-BE" sz="1800" dirty="0"/>
          </a:p>
          <a:p>
            <a:r>
              <a:rPr lang="nl-BE" altLang="nl-BE" sz="1800" dirty="0"/>
              <a:t>Progressieve werkhervatting is bekend bij de huisartsen en wordt er door geadviseerd. Toch ervaart meer dan de helft onder hen drempels daarbij.</a:t>
            </a:r>
          </a:p>
          <a:p>
            <a:endParaRPr lang="nl-BE" altLang="nl-BE" sz="1800" dirty="0"/>
          </a:p>
          <a:p>
            <a:r>
              <a:rPr lang="nl-BE" altLang="nl-BE" sz="1800" dirty="0"/>
              <a:t>Huisartsen zijn niet zo vertrouwd met arbeidstrajectbegeleiding.</a:t>
            </a:r>
          </a:p>
          <a:p>
            <a:endParaRPr lang="nl-BE" altLang="nl-BE" sz="1800" dirty="0"/>
          </a:p>
        </p:txBody>
      </p:sp>
      <p:sp>
        <p:nvSpPr>
          <p:cNvPr id="47107" name="Titel 2"/>
          <p:cNvSpPr>
            <a:spLocks noGrp="1"/>
          </p:cNvSpPr>
          <p:nvPr>
            <p:ph type="title"/>
          </p:nvPr>
        </p:nvSpPr>
        <p:spPr>
          <a:xfrm>
            <a:off x="571500" y="857251"/>
            <a:ext cx="7996238" cy="809625"/>
          </a:xfrm>
          <a:ln/>
        </p:spPr>
        <p:txBody>
          <a:bodyPr/>
          <a:lstStyle/>
          <a:p>
            <a:r>
              <a:rPr lang="nl-BE" altLang="nl-BE" smtClean="0"/>
              <a:t>Conclusie</a:t>
            </a:r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D300CA1D-BF93-4D4C-9264-F25BBE89DFB8}" type="slidenum">
              <a:rPr lang="nl-NL" altLang="nl-BE" sz="1200"/>
              <a:pPr/>
              <a:t>19</a:t>
            </a:fld>
            <a:endParaRPr lang="nl-NL" altLang="nl-BE" sz="1200"/>
          </a:p>
        </p:txBody>
      </p:sp>
    </p:spTree>
    <p:extLst>
      <p:ext uri="{BB962C8B-B14F-4D97-AF65-F5344CB8AC3E}">
        <p14:creationId xmlns:p14="http://schemas.microsoft.com/office/powerpoint/2010/main" val="36084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>
          <a:xfrm>
            <a:off x="611278" y="222646"/>
            <a:ext cx="7921625" cy="809625"/>
          </a:xfrm>
        </p:spPr>
        <p:txBody>
          <a:bodyPr/>
          <a:lstStyle/>
          <a:p>
            <a:pPr eaLnBrk="1" hangingPunct="1"/>
            <a:r>
              <a:rPr lang="fr-BE" altLang="nl-BE" sz="2400" dirty="0"/>
              <a:t>De kans op </a:t>
            </a:r>
            <a:r>
              <a:rPr lang="fr-BE" altLang="nl-BE" sz="2400" dirty="0" err="1"/>
              <a:t>succesvolle</a:t>
            </a:r>
            <a:r>
              <a:rPr lang="fr-BE" altLang="nl-BE" sz="2400" dirty="0"/>
              <a:t> </a:t>
            </a:r>
            <a:r>
              <a:rPr lang="fr-BE" altLang="nl-BE" sz="2400" dirty="0" err="1"/>
              <a:t>herintrede</a:t>
            </a:r>
            <a:r>
              <a:rPr lang="fr-BE" altLang="nl-BE" sz="2400" dirty="0"/>
              <a:t> op de </a:t>
            </a:r>
            <a:r>
              <a:rPr lang="fr-BE" altLang="nl-BE" sz="2400" dirty="0" err="1"/>
              <a:t>arbeidsmarkt</a:t>
            </a:r>
            <a:r>
              <a:rPr lang="fr-BE" altLang="nl-BE" sz="2400" dirty="0"/>
              <a:t> </a:t>
            </a:r>
            <a:r>
              <a:rPr lang="fr-BE" altLang="nl-BE" sz="2400" dirty="0" err="1"/>
              <a:t>daalt</a:t>
            </a:r>
            <a:r>
              <a:rPr lang="fr-BE" altLang="nl-BE" sz="2400" dirty="0"/>
              <a:t> na </a:t>
            </a:r>
            <a:r>
              <a:rPr lang="fr-BE" altLang="nl-BE" sz="2400" dirty="0" err="1"/>
              <a:t>een</a:t>
            </a:r>
            <a:r>
              <a:rPr lang="fr-BE" altLang="nl-BE" sz="2400" dirty="0"/>
              <a:t> </a:t>
            </a:r>
            <a:r>
              <a:rPr lang="fr-BE" altLang="nl-BE" sz="2400" dirty="0" err="1"/>
              <a:t>afwezigheid</a:t>
            </a:r>
            <a:r>
              <a:rPr lang="fr-BE" altLang="nl-BE" sz="2400" dirty="0"/>
              <a:t> van </a:t>
            </a:r>
            <a:r>
              <a:rPr lang="fr-BE" altLang="nl-BE" sz="2400" dirty="0" err="1"/>
              <a:t>drie</a:t>
            </a:r>
            <a:r>
              <a:rPr lang="fr-BE" altLang="nl-BE" sz="2400" dirty="0"/>
              <a:t> </a:t>
            </a:r>
            <a:r>
              <a:rPr lang="fr-BE" altLang="nl-BE" sz="2400" dirty="0" err="1"/>
              <a:t>maanden</a:t>
            </a:r>
            <a:endParaRPr lang="fr-BE" altLang="nl-BE" sz="2400" dirty="0"/>
          </a:p>
        </p:txBody>
      </p:sp>
      <p:sp>
        <p:nvSpPr>
          <p:cNvPr id="921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A20C2475-2568-4E10-97D2-BEE00DA8708A}" type="slidenum">
              <a:rPr lang="nl-NL" altLang="nl-BE" sz="1200"/>
              <a:pPr/>
              <a:t>2</a:t>
            </a:fld>
            <a:endParaRPr lang="nl-NL" altLang="nl-BE" sz="1200"/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53030" r="38181" b="20248"/>
          <a:stretch>
            <a:fillRect/>
          </a:stretch>
        </p:blipFill>
        <p:spPr bwMode="auto">
          <a:xfrm>
            <a:off x="250825" y="1916907"/>
            <a:ext cx="8497888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Straight Arrow Connector 4"/>
          <p:cNvCxnSpPr>
            <a:cxnSpLocks noChangeShapeType="1"/>
          </p:cNvCxnSpPr>
          <p:nvPr/>
        </p:nvCxnSpPr>
        <p:spPr bwMode="auto">
          <a:xfrm flipV="1">
            <a:off x="1619250" y="3914776"/>
            <a:ext cx="0" cy="43219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755652" y="1916906"/>
            <a:ext cx="669607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r>
              <a:rPr lang="nl-BE" altLang="nl-BE" sz="1800">
                <a:solidFill>
                  <a:schemeClr val="tx1"/>
                </a:solidFill>
              </a:rPr>
              <a:t>Percentage mensen op ziekte/invaliditeitsuitkering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2411415" y="5330429"/>
            <a:ext cx="6473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r>
              <a:rPr lang="nl-BE" altLang="nl-BE" sz="1800">
                <a:solidFill>
                  <a:schemeClr val="tx1"/>
                </a:solidFill>
              </a:rPr>
              <a:t>Tijd sinds begin van afwezigheid wegens ziekte (maanden)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2817953"/>
            <a:ext cx="1322750" cy="369332"/>
          </a:xfrm>
          <a:prstGeom prst="rect">
            <a:avLst/>
          </a:prstGeom>
          <a:solidFill>
            <a:srgbClr val="FF656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3399"/>
                </a:solidFill>
              </a:rPr>
              <a:t>Huisartsen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707904" y="2698357"/>
            <a:ext cx="2403144" cy="87465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kennis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805065" y="2741656"/>
            <a:ext cx="2565257" cy="93481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400" dirty="0">
                <a:solidFill>
                  <a:srgbClr val="003399"/>
                </a:solidFill>
              </a:rPr>
              <a:t> </a:t>
            </a:r>
            <a:r>
              <a:rPr lang="nl-BE" sz="2400" dirty="0" smtClean="0">
                <a:solidFill>
                  <a:srgbClr val="003399"/>
                </a:solidFill>
              </a:rPr>
              <a:t>     </a:t>
            </a: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attitudes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742622" y="3399385"/>
            <a:ext cx="2781706" cy="74285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vaardigheden</a:t>
            </a:r>
          </a:p>
        </p:txBody>
      </p:sp>
      <p:cxnSp>
        <p:nvCxnSpPr>
          <p:cNvPr id="6" name="Curved Connector 5"/>
          <p:cNvCxnSpPr>
            <a:stCxn id="2" idx="3"/>
            <a:endCxn id="4" idx="2"/>
          </p:cNvCxnSpPr>
          <p:nvPr/>
        </p:nvCxnSpPr>
        <p:spPr bwMode="auto">
          <a:xfrm>
            <a:off x="2654390" y="3002619"/>
            <a:ext cx="1053514" cy="133068"/>
          </a:xfrm>
          <a:prstGeom prst="curvedConnector3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195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nl-BE" altLang="nl-BE" dirty="0"/>
              <a:t>Hoe nu verder </a:t>
            </a:r>
            <a:r>
              <a:rPr lang="nl-BE" altLang="nl-BE" dirty="0" smtClean="0"/>
              <a:t>met </a:t>
            </a:r>
            <a:r>
              <a:rPr lang="nl-BE" altLang="nl-BE" dirty="0"/>
              <a:t>deze resultaten?</a:t>
            </a:r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3636448" y="5647936"/>
            <a:ext cx="936000" cy="216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2F91F1C5-DB2B-487C-8DE5-38C98858B914}" type="slidenum">
              <a:rPr lang="nl-NL" altLang="nl-BE" sz="1200"/>
              <a:pPr/>
              <a:t>20</a:t>
            </a:fld>
            <a:endParaRPr lang="nl-NL" altLang="nl-BE" sz="120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sz="2000" dirty="0"/>
              <a:t>LUCAS KU Leuven, in opdracht van het kenniscentrum RIZIV: </a:t>
            </a:r>
          </a:p>
          <a:p>
            <a:pPr marL="0" indent="0">
              <a:buNone/>
              <a:defRPr/>
            </a:pPr>
            <a:r>
              <a:rPr lang="nl-BE" sz="2000" dirty="0"/>
              <a:t>	“Ontwikkeling van een tool met aanbevelingen voor 	huisartsen”</a:t>
            </a:r>
          </a:p>
          <a:p>
            <a:pPr marL="0" indent="0">
              <a:buNone/>
              <a:defRPr/>
            </a:pPr>
            <a:endParaRPr lang="nl-BE" sz="2000" dirty="0"/>
          </a:p>
          <a:p>
            <a:pPr>
              <a:defRPr/>
            </a:pPr>
            <a:r>
              <a:rPr lang="nl-BE" sz="2000" dirty="0"/>
              <a:t>Wat is er nodig om huisartsen te ondersteunen m.b.t. dit thema?</a:t>
            </a:r>
          </a:p>
          <a:p>
            <a:pPr marL="0" indent="0">
              <a:buNone/>
              <a:defRPr/>
            </a:pPr>
            <a:endParaRPr lang="nl-BE" sz="2000" dirty="0"/>
          </a:p>
          <a:p>
            <a:pPr marL="0" indent="0">
              <a:buNone/>
              <a:defRPr/>
            </a:pPr>
            <a:r>
              <a:rPr lang="nl-BE" sz="2000" dirty="0"/>
              <a:t>	Suggesties: </a:t>
            </a:r>
            <a:r>
              <a:rPr lang="nl-BE" sz="2000" dirty="0">
                <a:hlinkClick r:id="rId2"/>
              </a:rPr>
              <a:t>inge.neyens@med.kuleuven.be</a:t>
            </a:r>
            <a:endParaRPr lang="nl-BE" sz="2000" dirty="0"/>
          </a:p>
          <a:p>
            <a:pPr marL="0" indent="0">
              <a:buNone/>
              <a:defRPr/>
            </a:pPr>
            <a:r>
              <a:rPr lang="nl-BE" sz="2000" dirty="0"/>
              <a:t>		</a:t>
            </a:r>
          </a:p>
          <a:p>
            <a:pPr marL="0" indent="0">
              <a:buNone/>
              <a:defRPr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3526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nl-BE" dirty="0" smtClean="0"/>
          </a:p>
          <a:p>
            <a:r>
              <a:rPr lang="nl-BE" altLang="nl-BE" dirty="0" smtClean="0"/>
              <a:t>Methode bevraging</a:t>
            </a:r>
          </a:p>
          <a:p>
            <a:endParaRPr lang="nl-BE" altLang="nl-BE" dirty="0" smtClean="0"/>
          </a:p>
          <a:p>
            <a:r>
              <a:rPr lang="nl-BE" altLang="nl-BE" dirty="0" smtClean="0"/>
              <a:t>Resultaten bevraging</a:t>
            </a:r>
          </a:p>
          <a:p>
            <a:endParaRPr lang="nl-BE" altLang="nl-BE" dirty="0" smtClean="0"/>
          </a:p>
          <a:p>
            <a:r>
              <a:rPr lang="nl-BE" altLang="nl-BE" dirty="0" smtClean="0"/>
              <a:t>Conclusie</a:t>
            </a:r>
          </a:p>
        </p:txBody>
      </p:sp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Structuur presentatie</a:t>
            </a:r>
          </a:p>
        </p:txBody>
      </p:sp>
    </p:spTree>
    <p:extLst>
      <p:ext uri="{BB962C8B-B14F-4D97-AF65-F5344CB8AC3E}">
        <p14:creationId xmlns:p14="http://schemas.microsoft.com/office/powerpoint/2010/main" val="3185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Methode bevraging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9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nl-BE" altLang="nl-BE" sz="2400" dirty="0"/>
              <a:t>Geen rechtstreekse mailing mogelijk</a:t>
            </a:r>
          </a:p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nl-BE" altLang="nl-BE" sz="2400" dirty="0"/>
              <a:t>DUS:</a:t>
            </a:r>
          </a:p>
          <a:p>
            <a:pPr marL="742950" lvl="2" indent="-342900">
              <a:buFont typeface="Wingdings" pitchFamily="2" charset="2"/>
              <a:buChar char="§"/>
              <a:defRPr/>
            </a:pPr>
            <a:r>
              <a:rPr lang="nl-BE" altLang="nl-BE" dirty="0"/>
              <a:t>Via de kringvoorzitters</a:t>
            </a:r>
          </a:p>
          <a:p>
            <a:pPr marL="742950" lvl="2" indent="-342900">
              <a:buFont typeface="Wingdings" pitchFamily="2" charset="2"/>
              <a:buChar char="§"/>
              <a:defRPr/>
            </a:pPr>
            <a:r>
              <a:rPr lang="nl-BE" altLang="nl-BE" dirty="0"/>
              <a:t>Via de lokvoorzitters</a:t>
            </a:r>
          </a:p>
          <a:p>
            <a:pPr marL="742950" lvl="2" indent="-342900">
              <a:buFont typeface="Wingdings" pitchFamily="2" charset="2"/>
              <a:buChar char="§"/>
              <a:defRPr/>
            </a:pPr>
            <a:r>
              <a:rPr lang="nl-BE" altLang="nl-BE" dirty="0"/>
              <a:t>Via de nieuwsbrief van </a:t>
            </a:r>
            <a:r>
              <a:rPr lang="nl-BE" altLang="nl-BE" dirty="0" err="1"/>
              <a:t>Domus</a:t>
            </a:r>
            <a:r>
              <a:rPr lang="nl-BE" altLang="nl-BE" dirty="0"/>
              <a:t> </a:t>
            </a:r>
            <a:r>
              <a:rPr lang="nl-BE" altLang="nl-BE" dirty="0" err="1"/>
              <a:t>Medica</a:t>
            </a:r>
            <a:endParaRPr lang="nl-BE" altLang="nl-BE" dirty="0"/>
          </a:p>
          <a:p>
            <a:pPr marL="742950" lvl="2" indent="-342900">
              <a:buFont typeface="Wingdings" pitchFamily="2" charset="2"/>
              <a:buChar char="§"/>
              <a:defRPr/>
            </a:pPr>
            <a:r>
              <a:rPr lang="nl-BE" altLang="nl-BE" dirty="0" smtClean="0"/>
              <a:t>Via:</a:t>
            </a:r>
          </a:p>
          <a:p>
            <a:pPr lvl="2">
              <a:buFont typeface="Arial" pitchFamily="34" charset="0"/>
              <a:buChar char="‒"/>
              <a:defRPr/>
            </a:pPr>
            <a:r>
              <a:rPr lang="nl-BE" altLang="nl-BE" dirty="0"/>
              <a:t>Jonge huisartsen die de laatste jaren bij </a:t>
            </a:r>
            <a:r>
              <a:rPr lang="nl-BE" altLang="nl-BE" dirty="0" err="1"/>
              <a:t>Domus</a:t>
            </a:r>
            <a:r>
              <a:rPr lang="nl-BE" altLang="nl-BE" dirty="0"/>
              <a:t> </a:t>
            </a:r>
            <a:r>
              <a:rPr lang="nl-BE" altLang="nl-BE" dirty="0" err="1"/>
              <a:t>Medica</a:t>
            </a:r>
            <a:r>
              <a:rPr lang="nl-BE" altLang="nl-BE" dirty="0"/>
              <a:t> een </a:t>
            </a:r>
            <a:r>
              <a:rPr lang="nl-BE" altLang="nl-BE" dirty="0" err="1"/>
              <a:t>impulseo</a:t>
            </a:r>
            <a:r>
              <a:rPr lang="nl-BE" altLang="nl-BE" dirty="0"/>
              <a:t> I dossier aanvroegen (200 </a:t>
            </a:r>
            <a:r>
              <a:rPr lang="nl-BE" altLang="nl-BE" dirty="0" smtClean="0"/>
              <a:t>tal)</a:t>
            </a:r>
          </a:p>
          <a:p>
            <a:pPr lvl="2">
              <a:buFont typeface="Arial" pitchFamily="34" charset="0"/>
              <a:buChar char="‒"/>
              <a:defRPr/>
            </a:pPr>
            <a:r>
              <a:rPr lang="nl-BE" altLang="nl-BE" dirty="0" smtClean="0"/>
              <a:t>Andere </a:t>
            </a:r>
            <a:r>
              <a:rPr lang="nl-BE" altLang="nl-BE" dirty="0"/>
              <a:t>huisartsen die subsidie aanvroegen voor praktijkassistentie en telefonie.</a:t>
            </a:r>
          </a:p>
          <a:p>
            <a:pPr lvl="1">
              <a:defRPr/>
            </a:pPr>
            <a:endParaRPr lang="nl-BE" altLang="nl-BE" sz="1800" dirty="0"/>
          </a:p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nl-BE" sz="2400" dirty="0"/>
              <a:t>Totaal aantal unieke respondenten: 323</a:t>
            </a:r>
          </a:p>
          <a:p>
            <a:pPr lvl="1">
              <a:buFont typeface="Arial" pitchFamily="34" charset="0"/>
              <a:buChar char="‒"/>
              <a:defRPr/>
            </a:pPr>
            <a:r>
              <a:rPr lang="nl-BE" dirty="0"/>
              <a:t>Volledig ingevulde vragenlijst: 240 (waaronder 235 met &lt; 10% missing variabelen)</a:t>
            </a:r>
          </a:p>
          <a:p>
            <a:pPr lvl="1">
              <a:buFont typeface="Arial" pitchFamily="34" charset="0"/>
              <a:buChar char="‒"/>
              <a:defRPr/>
            </a:pPr>
            <a:r>
              <a:rPr lang="nl-BE" dirty="0"/>
              <a:t>Gedeeltelijk ingevulde vragenlijst: 83</a:t>
            </a:r>
          </a:p>
          <a:p>
            <a:pPr>
              <a:defRPr/>
            </a:pPr>
            <a:endParaRPr lang="nl-BE" altLang="nl-BE" sz="2000" dirty="0"/>
          </a:p>
        </p:txBody>
      </p:sp>
      <p:sp>
        <p:nvSpPr>
          <p:cNvPr id="18435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altLang="nl-BE" smtClean="0"/>
              <a:t>Data verzameling: online bevraging</a:t>
            </a:r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000DF8C5-DB30-4413-A230-D34BE9B75582}" type="slidenum">
              <a:rPr lang="nl-NL" altLang="nl-BE" sz="1200"/>
              <a:pPr/>
              <a:t>5</a:t>
            </a:fld>
            <a:endParaRPr lang="nl-NL" altLang="nl-BE" sz="1200"/>
          </a:p>
        </p:txBody>
      </p:sp>
    </p:spTree>
    <p:extLst>
      <p:ext uri="{BB962C8B-B14F-4D97-AF65-F5344CB8AC3E}">
        <p14:creationId xmlns:p14="http://schemas.microsoft.com/office/powerpoint/2010/main" val="1899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Resultaten bevraging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64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929339"/>
              </p:ext>
            </p:extLst>
          </p:nvPr>
        </p:nvGraphicFramePr>
        <p:xfrm>
          <a:off x="571472" y="1412776"/>
          <a:ext cx="7600928" cy="4422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0448"/>
                <a:gridCol w="2127904"/>
                <a:gridCol w="1158933"/>
                <a:gridCol w="1033643"/>
              </a:tblGrid>
              <a:tr h="5279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 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rgbClr val="003399"/>
                          </a:solidFill>
                          <a:effectLst/>
                        </a:rPr>
                        <a:t>Steekproef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rgbClr val="003399"/>
                          </a:solidFill>
                          <a:effectLst/>
                        </a:rPr>
                        <a:t>Populatie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Geslacht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Man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46,3%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63,7%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0521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Vrouw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53,8%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36,3%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rowSpan="6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Provincie (zorgregio)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Antwerpen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28,3%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26,5%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Limburg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15,0%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13,4%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27237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Oost-Vlaanderen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20,6%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22,5%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381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Vlaams-Brabant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20,2%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20,2%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753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West-Vlaanderen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13,7%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17,5%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Brussel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2,1%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/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rowSpan="7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Ervaring (1-54 jaar; gem.=20,1; SD=12,8)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nl-BE" sz="200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1-4 jaar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15,9%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/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5-15 jaar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25,5%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20,7%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16-25 jaar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17,7%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20,9%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26-35 jaar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30,6%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30,9%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36-45 jaar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9,9%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22,0%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46-55 jaar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0,4%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5,7%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1904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&gt;55 jaar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/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0,1%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D9E8-894D-4458-809C-CF441C4EF7E3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6" name="Ovaal 1"/>
          <p:cNvSpPr>
            <a:spLocks noChangeArrowheads="1"/>
          </p:cNvSpPr>
          <p:nvPr/>
        </p:nvSpPr>
        <p:spPr bwMode="auto">
          <a:xfrm>
            <a:off x="5868144" y="2204864"/>
            <a:ext cx="792162" cy="28803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endParaRPr lang="nl-BE" altLang="nl-BE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93029"/>
              </p:ext>
            </p:extLst>
          </p:nvPr>
        </p:nvGraphicFramePr>
        <p:xfrm>
          <a:off x="571500" y="1439863"/>
          <a:ext cx="7920038" cy="484390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32149"/>
                <a:gridCol w="2687889"/>
              </a:tblGrid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Slaapproblemen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89,8%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Psychische vermoeidheid/uitputting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86,0%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Stress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83,5%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Problemen met de baas en/of collega’s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68,3%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Concentratieproblemen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62,4%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(Overmatige) prikkelbaarheid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54,0%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Burn-out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53,7%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Angstproblemen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51,2%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Nervositeit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47,8%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Motivatieproblemen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43,2%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Relatieproblemen met partner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39,8%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Stemmingsproblemen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 dirty="0">
                          <a:effectLst/>
                        </a:rPr>
                        <a:t>38,8%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Geheugenproblemen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36,0%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Familiale problemen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28,3%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Verslaving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18,0%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Eetstoornissen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14,9%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Posttraumatische stressstoornis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7,5%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ADHD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4,3%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Persoonlijkheidsstoornis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4,3%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Psychose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>
                          <a:effectLst/>
                        </a:rPr>
                        <a:t>2,2%</a:t>
                      </a:r>
                      <a:endParaRPr lang="nl-BE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  <a:tr h="327185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kern="1200" dirty="0">
                          <a:effectLst/>
                        </a:rPr>
                        <a:t>Andere: </a:t>
                      </a:r>
                      <a:r>
                        <a:rPr lang="nl-BE" sz="1400" kern="1200" dirty="0" smtClean="0">
                          <a:effectLst/>
                        </a:rPr>
                        <a:t>suïcidegedachten, alcoholmisbruik, moeheid, spierpijn/ duizeligheid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kern="1200" dirty="0">
                          <a:effectLst/>
                        </a:rPr>
                        <a:t>1,6%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</a:tr>
            </a:tbl>
          </a:graphicData>
        </a:graphic>
      </p:graphicFrame>
      <p:sp>
        <p:nvSpPr>
          <p:cNvPr id="24629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nl-BE" altLang="nl-BE" sz="2000"/>
              <a:t>Welke van de onderstaande psychische klachten detecteerde u bij de </a:t>
            </a:r>
            <a:r>
              <a:rPr lang="nl-BE" altLang="nl-BE" sz="2000" i="1"/>
              <a:t>werkende</a:t>
            </a:r>
            <a:r>
              <a:rPr lang="nl-BE" altLang="nl-BE" sz="2000"/>
              <a:t> patiënten die u de afgelopen week zag? (n=322)</a:t>
            </a:r>
          </a:p>
        </p:txBody>
      </p:sp>
      <p:sp>
        <p:nvSpPr>
          <p:cNvPr id="2463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5FEE8670-A08E-405E-9ADF-256F80B6673C}" type="slidenum">
              <a:rPr lang="nl-NL" altLang="nl-BE" sz="1200"/>
              <a:pPr/>
              <a:t>8</a:t>
            </a:fld>
            <a:endParaRPr lang="nl-NL" altLang="nl-BE" sz="1200"/>
          </a:p>
        </p:txBody>
      </p:sp>
    </p:spTree>
    <p:extLst>
      <p:ext uri="{BB962C8B-B14F-4D97-AF65-F5344CB8AC3E}">
        <p14:creationId xmlns:p14="http://schemas.microsoft.com/office/powerpoint/2010/main" val="12417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6626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altLang="nl-BE" sz="2400"/>
              <a:t>Hoe vaak vraagt u in een </a:t>
            </a:r>
            <a:r>
              <a:rPr lang="nl-BE" altLang="nl-BE" sz="2400" i="1"/>
              <a:t>eerste consult</a:t>
            </a:r>
            <a:r>
              <a:rPr lang="nl-BE" altLang="nl-BE" sz="2400"/>
              <a:t> aan uw werkende patiënten met psychische klachten … (n=306)</a:t>
            </a:r>
          </a:p>
        </p:txBody>
      </p:sp>
      <p:sp>
        <p:nvSpPr>
          <p:cNvPr id="26627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E7A9073D-9698-4CC6-AF5C-EF9D3C33B66E}" type="slidenum">
              <a:rPr lang="nl-NL" altLang="nl-BE" sz="1200"/>
              <a:pPr/>
              <a:t>9</a:t>
            </a:fld>
            <a:endParaRPr lang="nl-NL" altLang="nl-BE" sz="1200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464515"/>
              </p:ext>
            </p:extLst>
          </p:nvPr>
        </p:nvGraphicFramePr>
        <p:xfrm>
          <a:off x="571472" y="1937250"/>
          <a:ext cx="7920000" cy="394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7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CAS PPT NIEUW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rporate_kuleuven_liggend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1085</Words>
  <Application>Microsoft Office PowerPoint</Application>
  <PresentationFormat>Diavoorstelling (4:3)</PresentationFormat>
  <Paragraphs>279</Paragraphs>
  <Slides>20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LUCAS PPT NIEUW</vt:lpstr>
      <vt:lpstr>De visie van huisartsen over de relatie tussen werk en psychische klachten</vt:lpstr>
      <vt:lpstr>De kans op succesvolle herintrede op de arbeidsmarkt daalt na een afwezigheid van drie maanden</vt:lpstr>
      <vt:lpstr>Structuur presentatie</vt:lpstr>
      <vt:lpstr>Methode bevraging</vt:lpstr>
      <vt:lpstr>Data verzameling: online bevraging</vt:lpstr>
      <vt:lpstr>Resultaten bevraging</vt:lpstr>
      <vt:lpstr>PowerPoint-presentatie</vt:lpstr>
      <vt:lpstr>Welke van de onderstaande psychische klachten detecteerde u bij de werkende patiënten die u de afgelopen week zag? (n=322)</vt:lpstr>
      <vt:lpstr>Hoe vaak vraagt u in een eerste consult aan uw werkende patiënten met psychische klachten … (n=306)</vt:lpstr>
      <vt:lpstr>Hoe moeilijk of gemakkelijk vindt u het om ‘depressie’ en ‘burn-out’ te onderscheiden van elkaar? (n=303)</vt:lpstr>
      <vt:lpstr>Hoe vaak ondervindt u onderstaande moeilijkheden bij de diagnostiek van psychische klachten bij werkende patiënten? (n=270)</vt:lpstr>
      <vt:lpstr>Welke van de volgende stimulerende werkaspecten komen aan bod tijdens de detectie en de diagnostiek van psychische klachten? (n=244)</vt:lpstr>
      <vt:lpstr>Welke van de volgende belastende werkaspecten komen aan bod tijdens de detectie en de diagnostiek van psychische klachten? (n=240)</vt:lpstr>
      <vt:lpstr>Hoe vaak biedt u onderstaande interventies aan bij werkende patiënten met psychische klachten? (n=261)</vt:lpstr>
      <vt:lpstr>Hoe vaak verwijst u door naar de onderstaande instanties in het kader van psychische klachten op het werk? (n=249)</vt:lpstr>
      <vt:lpstr>Bent u vertrouwd met ‘progressieve werkhervatting’? (n=261)</vt:lpstr>
      <vt:lpstr>In welke mate bent u vertrouwd met de volgende instanties? (n=270): </vt:lpstr>
      <vt:lpstr>Conclusie</vt:lpstr>
      <vt:lpstr>Conclusie</vt:lpstr>
      <vt:lpstr>Hoe nu verder met deze resultaten?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visie van huisartsen over werk en psychische klachten</dc:title>
  <dc:creator>Inge Neyens</dc:creator>
  <cp:lastModifiedBy>Joke</cp:lastModifiedBy>
  <cp:revision>16</cp:revision>
  <dcterms:created xsi:type="dcterms:W3CDTF">2016-06-24T11:38:47Z</dcterms:created>
  <dcterms:modified xsi:type="dcterms:W3CDTF">2016-11-02T07:47:45Z</dcterms:modified>
</cp:coreProperties>
</file>