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1"/>
  </p:notesMasterIdLst>
  <p:handoutMasterIdLst>
    <p:handoutMasterId r:id="rId32"/>
  </p:handoutMasterIdLst>
  <p:sldIdLst>
    <p:sldId id="257" r:id="rId2"/>
    <p:sldId id="366" r:id="rId3"/>
    <p:sldId id="320" r:id="rId4"/>
    <p:sldId id="503" r:id="rId5"/>
    <p:sldId id="321" r:id="rId6"/>
    <p:sldId id="504" r:id="rId7"/>
    <p:sldId id="473" r:id="rId8"/>
    <p:sldId id="483" r:id="rId9"/>
    <p:sldId id="493" r:id="rId10"/>
    <p:sldId id="439" r:id="rId11"/>
    <p:sldId id="369" r:id="rId12"/>
    <p:sldId id="476" r:id="rId13"/>
    <p:sldId id="475" r:id="rId14"/>
    <p:sldId id="494" r:id="rId15"/>
    <p:sldId id="501" r:id="rId16"/>
    <p:sldId id="451" r:id="rId17"/>
    <p:sldId id="436" r:id="rId18"/>
    <p:sldId id="450" r:id="rId19"/>
    <p:sldId id="435" r:id="rId20"/>
    <p:sldId id="502" r:id="rId21"/>
    <p:sldId id="495" r:id="rId22"/>
    <p:sldId id="496" r:id="rId23"/>
    <p:sldId id="497" r:id="rId24"/>
    <p:sldId id="498" r:id="rId25"/>
    <p:sldId id="500" r:id="rId26"/>
    <p:sldId id="499" r:id="rId27"/>
    <p:sldId id="486" r:id="rId28"/>
    <p:sldId id="463" r:id="rId29"/>
    <p:sldId id="310" r:id="rId30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40" autoAdjust="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hmairiaux\Documents\Philippe\ULg%20STES\Conf&#233;rences-congr&#232;s\LFS%201983-2016_FR_26APR17_tcm326-261832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'[LFS 1983-2016_FR_26APR17_tcm326-261832.xls]LFS_S2.007'!$D$4:$D$5</c:f>
              <c:strCache>
                <c:ptCount val="1"/>
                <c:pt idx="0">
                  <c:v>Ouvrier Total</c:v>
                </c:pt>
              </c:strCache>
            </c:strRef>
          </c:tx>
          <c:marker>
            <c:symbol val="none"/>
          </c:marker>
          <c:cat>
            <c:strRef>
              <c:f>'[LFS 1983-2016_FR_26APR17_tcm326-261832.xls]LFS_S2.007'!$A$6:$A$37</c:f>
              <c:strCache>
                <c:ptCount val="32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</c:strCache>
            </c:strRef>
          </c:cat>
          <c:val>
            <c:numRef>
              <c:f>'[LFS 1983-2016_FR_26APR17_tcm326-261832.xls]LFS_S2.007'!$D$6:$D$37</c:f>
              <c:numCache>
                <c:formatCode>[Red][&lt;5000]#,##0;[Black][&gt;=5000]#,##0</c:formatCode>
                <c:ptCount val="32"/>
                <c:pt idx="0">
                  <c:v>1097779.5</c:v>
                </c:pt>
                <c:pt idx="1">
                  <c:v>1152683.5</c:v>
                </c:pt>
                <c:pt idx="2">
                  <c:v>1091996.8000000201</c:v>
                </c:pt>
                <c:pt idx="3">
                  <c:v>1079505.3</c:v>
                </c:pt>
                <c:pt idx="4">
                  <c:v>1107934.3999999999</c:v>
                </c:pt>
                <c:pt idx="5">
                  <c:v>1127169.3999999999</c:v>
                </c:pt>
                <c:pt idx="6">
                  <c:v>1119035.49999999</c:v>
                </c:pt>
                <c:pt idx="7">
                  <c:v>1137384.1000000001</c:v>
                </c:pt>
                <c:pt idx="8">
                  <c:v>1130385.6999999799</c:v>
                </c:pt>
                <c:pt idx="9">
                  <c:v>1115721.8</c:v>
                </c:pt>
                <c:pt idx="10">
                  <c:v>1108022.7</c:v>
                </c:pt>
                <c:pt idx="11">
                  <c:v>1100258.8999999999</c:v>
                </c:pt>
                <c:pt idx="12">
                  <c:v>1112779.99999998</c:v>
                </c:pt>
                <c:pt idx="13">
                  <c:v>1118763.8999999999</c:v>
                </c:pt>
                <c:pt idx="14">
                  <c:v>1117384.3520656801</c:v>
                </c:pt>
                <c:pt idx="15">
                  <c:v>1141253.58740113</c:v>
                </c:pt>
                <c:pt idx="16">
                  <c:v>1123298.26965882</c:v>
                </c:pt>
                <c:pt idx="17">
                  <c:v>1120086.35249998</c:v>
                </c:pt>
                <c:pt idx="18">
                  <c:v>1106993.47725956</c:v>
                </c:pt>
                <c:pt idx="19">
                  <c:v>1093755.02605281</c:v>
                </c:pt>
                <c:pt idx="20">
                  <c:v>1091870.2035689</c:v>
                </c:pt>
                <c:pt idx="21">
                  <c:v>1146769.03011247</c:v>
                </c:pt>
                <c:pt idx="22">
                  <c:v>1183360.1482074</c:v>
                </c:pt>
                <c:pt idx="23">
                  <c:v>1189652.7487814999</c:v>
                </c:pt>
                <c:pt idx="24">
                  <c:v>1147094.7999338601</c:v>
                </c:pt>
                <c:pt idx="25">
                  <c:v>1175873.0378443401</c:v>
                </c:pt>
                <c:pt idx="26">
                  <c:v>1195030.11753862</c:v>
                </c:pt>
                <c:pt idx="27">
                  <c:v>1187883.72786976</c:v>
                </c:pt>
                <c:pt idx="28">
                  <c:v>1183783.2387840101</c:v>
                </c:pt>
                <c:pt idx="29">
                  <c:v>1186448.8863795099</c:v>
                </c:pt>
                <c:pt idx="30">
                  <c:v>1173238.2718446399</c:v>
                </c:pt>
                <c:pt idx="31">
                  <c:v>1172415.9103795299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'[LFS 1983-2016_FR_26APR17_tcm326-261832.xls]LFS_S2.007'!$G$4:$G$5</c:f>
              <c:strCache>
                <c:ptCount val="1"/>
                <c:pt idx="0">
                  <c:v>Employé Total</c:v>
                </c:pt>
              </c:strCache>
            </c:strRef>
          </c:tx>
          <c:marker>
            <c:symbol val="none"/>
          </c:marker>
          <c:cat>
            <c:strRef>
              <c:f>'[LFS 1983-2016_FR_26APR17_tcm326-261832.xls]LFS_S2.007'!$A$6:$A$37</c:f>
              <c:strCache>
                <c:ptCount val="32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</c:strCache>
            </c:strRef>
          </c:cat>
          <c:val>
            <c:numRef>
              <c:f>'[LFS 1983-2016_FR_26APR17_tcm326-261832.xls]LFS_S2.007'!$G$6:$G$37</c:f>
              <c:numCache>
                <c:formatCode>[Red][&lt;5000]#,##0;[Black][&gt;=5000]#,##0</c:formatCode>
                <c:ptCount val="32"/>
                <c:pt idx="0">
                  <c:v>955447.09999999695</c:v>
                </c:pt>
                <c:pt idx="1">
                  <c:v>917860.80000000203</c:v>
                </c:pt>
                <c:pt idx="2">
                  <c:v>954678.99999999802</c:v>
                </c:pt>
                <c:pt idx="3">
                  <c:v>992946.29999999504</c:v>
                </c:pt>
                <c:pt idx="4">
                  <c:v>960813.70000000298</c:v>
                </c:pt>
                <c:pt idx="5">
                  <c:v>1038552.79999999</c:v>
                </c:pt>
                <c:pt idx="6">
                  <c:v>1113847.99999999</c:v>
                </c:pt>
                <c:pt idx="7">
                  <c:v>1139000</c:v>
                </c:pt>
                <c:pt idx="8">
                  <c:v>1148657.49999999</c:v>
                </c:pt>
                <c:pt idx="9">
                  <c:v>1162915.3</c:v>
                </c:pt>
                <c:pt idx="10">
                  <c:v>1224698.7</c:v>
                </c:pt>
                <c:pt idx="11">
                  <c:v>1201255.6999999899</c:v>
                </c:pt>
                <c:pt idx="12">
                  <c:v>1253775.8000000101</c:v>
                </c:pt>
                <c:pt idx="13">
                  <c:v>1302618.79999999</c:v>
                </c:pt>
                <c:pt idx="14">
                  <c:v>1258563.54082697</c:v>
                </c:pt>
                <c:pt idx="15">
                  <c:v>1307304.4445883499</c:v>
                </c:pt>
                <c:pt idx="16">
                  <c:v>1327714.68415708</c:v>
                </c:pt>
                <c:pt idx="17">
                  <c:v>1349037.5625</c:v>
                </c:pt>
                <c:pt idx="18">
                  <c:v>1350795.6370335801</c:v>
                </c:pt>
                <c:pt idx="19">
                  <c:v>1376870.6863752899</c:v>
                </c:pt>
                <c:pt idx="20">
                  <c:v>1450641.2590296599</c:v>
                </c:pt>
                <c:pt idx="21">
                  <c:v>1482581.3249528401</c:v>
                </c:pt>
                <c:pt idx="22">
                  <c:v>1547291.49519764</c:v>
                </c:pt>
                <c:pt idx="23">
                  <c:v>1623773.5644870501</c:v>
                </c:pt>
                <c:pt idx="24">
                  <c:v>1606434.9648986701</c:v>
                </c:pt>
                <c:pt idx="25">
                  <c:v>1647600.6649122699</c:v>
                </c:pt>
                <c:pt idx="26">
                  <c:v>1650426.9817641899</c:v>
                </c:pt>
                <c:pt idx="27">
                  <c:v>1667972.9325900299</c:v>
                </c:pt>
                <c:pt idx="28">
                  <c:v>1691255.0496831201</c:v>
                </c:pt>
                <c:pt idx="29">
                  <c:v>1696177.1779645199</c:v>
                </c:pt>
                <c:pt idx="30">
                  <c:v>1725347.10569087</c:v>
                </c:pt>
                <c:pt idx="31">
                  <c:v>1765075.8561020801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'[LFS 1983-2016_FR_26APR17_tcm326-261832.xls]LFS_S2.007'!$H$4:$H$5</c:f>
              <c:strCache>
                <c:ptCount val="1"/>
                <c:pt idx="0">
                  <c:v>Total Hommes</c:v>
                </c:pt>
              </c:strCache>
            </c:strRef>
          </c:tx>
          <c:marker>
            <c:symbol val="none"/>
          </c:marker>
          <c:cat>
            <c:strRef>
              <c:f>'[LFS 1983-2016_FR_26APR17_tcm326-261832.xls]LFS_S2.007'!$A$6:$A$37</c:f>
              <c:strCache>
                <c:ptCount val="32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</c:strCache>
            </c:strRef>
          </c:cat>
          <c:val>
            <c:numRef>
              <c:f>'[LFS 1983-2016_FR_26APR17_tcm326-261832.xls]LFS_S2.007'!$H$6:$H$37</c:f>
              <c:numCache>
                <c:formatCode>[Red][&lt;5000]#,##0;[Black][&gt;=5000]#,##0</c:formatCode>
                <c:ptCount val="32"/>
                <c:pt idx="0">
                  <c:v>1366245.5</c:v>
                </c:pt>
                <c:pt idx="1">
                  <c:v>1353625.2</c:v>
                </c:pt>
                <c:pt idx="2">
                  <c:v>1323897.3000000101</c:v>
                </c:pt>
                <c:pt idx="3">
                  <c:v>1329753</c:v>
                </c:pt>
                <c:pt idx="4">
                  <c:v>1324178.70000001</c:v>
                </c:pt>
                <c:pt idx="5">
                  <c:v>1369868.5999999901</c:v>
                </c:pt>
                <c:pt idx="6">
                  <c:v>1392501.8999999899</c:v>
                </c:pt>
                <c:pt idx="7">
                  <c:v>1398611.20000001</c:v>
                </c:pt>
                <c:pt idx="8">
                  <c:v>1387239.99999998</c:v>
                </c:pt>
                <c:pt idx="9">
                  <c:v>1386696.6</c:v>
                </c:pt>
                <c:pt idx="10">
                  <c:v>1426803.1000000101</c:v>
                </c:pt>
                <c:pt idx="11">
                  <c:v>1393500.7</c:v>
                </c:pt>
                <c:pt idx="12">
                  <c:v>1421585.8999999899</c:v>
                </c:pt>
                <c:pt idx="13">
                  <c:v>1439208.6999999899</c:v>
                </c:pt>
                <c:pt idx="14">
                  <c:v>1433060.8017646701</c:v>
                </c:pt>
                <c:pt idx="15">
                  <c:v>1473807.4125753299</c:v>
                </c:pt>
                <c:pt idx="16">
                  <c:v>1469499.57597051</c:v>
                </c:pt>
                <c:pt idx="17">
                  <c:v>1478964.3049999899</c:v>
                </c:pt>
                <c:pt idx="18">
                  <c:v>1449951.5055728401</c:v>
                </c:pt>
                <c:pt idx="19">
                  <c:v>1462337.2011820399</c:v>
                </c:pt>
                <c:pt idx="20">
                  <c:v>1486514.2437038301</c:v>
                </c:pt>
                <c:pt idx="21">
                  <c:v>1520366.52593275</c:v>
                </c:pt>
                <c:pt idx="22">
                  <c:v>1562860.8966836401</c:v>
                </c:pt>
                <c:pt idx="23">
                  <c:v>1592017.1309439701</c:v>
                </c:pt>
                <c:pt idx="24">
                  <c:v>1543358.0558243601</c:v>
                </c:pt>
                <c:pt idx="25">
                  <c:v>1576866.57986523</c:v>
                </c:pt>
                <c:pt idx="26">
                  <c:v>1575710.73179886</c:v>
                </c:pt>
                <c:pt idx="27">
                  <c:v>1587566.2349483401</c:v>
                </c:pt>
                <c:pt idx="28">
                  <c:v>1562774.61970165</c:v>
                </c:pt>
                <c:pt idx="29">
                  <c:v>1572958.15982723</c:v>
                </c:pt>
                <c:pt idx="30">
                  <c:v>1565379.3401182101</c:v>
                </c:pt>
                <c:pt idx="31">
                  <c:v>1599951.5487972801</c:v>
                </c:pt>
              </c:numCache>
            </c:numRef>
          </c:val>
          <c:smooth val="0"/>
        </c:ser>
        <c:ser>
          <c:idx val="7"/>
          <c:order val="3"/>
          <c:tx>
            <c:strRef>
              <c:f>'[LFS 1983-2016_FR_26APR17_tcm326-261832.xls]LFS_S2.007'!$I$4:$I$5</c:f>
              <c:strCache>
                <c:ptCount val="1"/>
                <c:pt idx="0">
                  <c:v>Total Femmes</c:v>
                </c:pt>
              </c:strCache>
            </c:strRef>
          </c:tx>
          <c:marker>
            <c:symbol val="none"/>
          </c:marker>
          <c:cat>
            <c:strRef>
              <c:f>'[LFS 1983-2016_FR_26APR17_tcm326-261832.xls]LFS_S2.007'!$A$6:$A$37</c:f>
              <c:strCache>
                <c:ptCount val="32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</c:strCache>
            </c:strRef>
          </c:cat>
          <c:val>
            <c:numRef>
              <c:f>'[LFS 1983-2016_FR_26APR17_tcm326-261832.xls]LFS_S2.007'!$I$6:$I$37</c:f>
              <c:numCache>
                <c:formatCode>[Red][&lt;5000]#,##0;[Black][&gt;=5000]#,##0</c:formatCode>
                <c:ptCount val="32"/>
                <c:pt idx="0">
                  <c:v>686981.09999999497</c:v>
                </c:pt>
                <c:pt idx="1">
                  <c:v>716919.09999999905</c:v>
                </c:pt>
                <c:pt idx="2">
                  <c:v>722778.49999999802</c:v>
                </c:pt>
                <c:pt idx="3">
                  <c:v>742698.59999999299</c:v>
                </c:pt>
                <c:pt idx="4">
                  <c:v>744569.39999999898</c:v>
                </c:pt>
                <c:pt idx="5">
                  <c:v>795853.6</c:v>
                </c:pt>
                <c:pt idx="6">
                  <c:v>840381.60000000102</c:v>
                </c:pt>
                <c:pt idx="7">
                  <c:v>877772.89999999502</c:v>
                </c:pt>
                <c:pt idx="8">
                  <c:v>891803.19999999204</c:v>
                </c:pt>
                <c:pt idx="9">
                  <c:v>891940.49999999697</c:v>
                </c:pt>
                <c:pt idx="10">
                  <c:v>905918.299999999</c:v>
                </c:pt>
                <c:pt idx="11">
                  <c:v>908013.89999999804</c:v>
                </c:pt>
                <c:pt idx="12">
                  <c:v>944969.90000000701</c:v>
                </c:pt>
                <c:pt idx="13">
                  <c:v>982173.99999999499</c:v>
                </c:pt>
                <c:pt idx="14">
                  <c:v>942887.09112798201</c:v>
                </c:pt>
                <c:pt idx="15">
                  <c:v>974750.61941414897</c:v>
                </c:pt>
                <c:pt idx="16">
                  <c:v>981513.37784539501</c:v>
                </c:pt>
                <c:pt idx="17">
                  <c:v>990159.61000000197</c:v>
                </c:pt>
                <c:pt idx="18">
                  <c:v>1007837.6087203</c:v>
                </c:pt>
                <c:pt idx="19">
                  <c:v>1008288.51124605</c:v>
                </c:pt>
                <c:pt idx="20">
                  <c:v>1055997.2188947301</c:v>
                </c:pt>
                <c:pt idx="21">
                  <c:v>1108983.8291325599</c:v>
                </c:pt>
                <c:pt idx="22">
                  <c:v>1167790.7467213999</c:v>
                </c:pt>
                <c:pt idx="23">
                  <c:v>1221409.1823245799</c:v>
                </c:pt>
                <c:pt idx="24">
                  <c:v>1210171.7090081701</c:v>
                </c:pt>
                <c:pt idx="25">
                  <c:v>1246607.12289138</c:v>
                </c:pt>
                <c:pt idx="26">
                  <c:v>1269746.3675039499</c:v>
                </c:pt>
                <c:pt idx="27">
                  <c:v>1268290.42551145</c:v>
                </c:pt>
                <c:pt idx="28">
                  <c:v>1312263.6687654799</c:v>
                </c:pt>
                <c:pt idx="29">
                  <c:v>1309667.9045168001</c:v>
                </c:pt>
                <c:pt idx="30">
                  <c:v>1333206.0374173</c:v>
                </c:pt>
                <c:pt idx="31">
                  <c:v>1337540.21768434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048384"/>
        <c:axId val="108049920"/>
      </c:lineChart>
      <c:catAx>
        <c:axId val="108048384"/>
        <c:scaling>
          <c:orientation val="minMax"/>
        </c:scaling>
        <c:delete val="0"/>
        <c:axPos val="b"/>
        <c:majorTickMark val="out"/>
        <c:minorTickMark val="none"/>
        <c:tickLblPos val="nextTo"/>
        <c:crossAx val="108049920"/>
        <c:crosses val="autoZero"/>
        <c:auto val="1"/>
        <c:lblAlgn val="ctr"/>
        <c:lblOffset val="100"/>
        <c:noMultiLvlLbl val="0"/>
      </c:catAx>
      <c:valAx>
        <c:axId val="108049920"/>
        <c:scaling>
          <c:orientation val="minMax"/>
        </c:scaling>
        <c:delete val="0"/>
        <c:axPos val="l"/>
        <c:majorGridlines/>
        <c:numFmt formatCode="[Red][&lt;5000]#,##0;[Black][&gt;=5000]#,##0" sourceLinked="1"/>
        <c:majorTickMark val="out"/>
        <c:minorTickMark val="none"/>
        <c:tickLblPos val="nextTo"/>
        <c:crossAx val="108048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'[LFS 1983-2016_FR_26APR17_vbis_tcm326-261832.xls]LFS_S2.008'!$A$5:$B$5</c:f>
              <c:strCache>
                <c:ptCount val="1"/>
                <c:pt idx="0">
                  <c:v>Temps plein Hommes</c:v>
                </c:pt>
              </c:strCache>
            </c:strRef>
          </c:tx>
          <c:invertIfNegative val="0"/>
          <c:cat>
            <c:strRef>
              <c:f>'[LFS 1983-2016_FR_26APR17_vbis_tcm326-261832.xls]LFS_S2.008'!$C$4:$AJ$4</c:f>
              <c:strCache>
                <c:ptCount val="34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</c:strCache>
            </c:strRef>
          </c:cat>
          <c:val>
            <c:numRef>
              <c:f>'[LFS 1983-2016_FR_26APR17_vbis_tcm326-261832.xls]LFS_S2.008'!$C$5:$AJ$5</c:f>
              <c:numCache>
                <c:formatCode>0.0%</c:formatCode>
                <c:ptCount val="34"/>
                <c:pt idx="0">
                  <c:v>0.98070999999999997</c:v>
                </c:pt>
                <c:pt idx="1">
                  <c:v>0.98672000000000004</c:v>
                </c:pt>
                <c:pt idx="2">
                  <c:v>0.98192000000000002</c:v>
                </c:pt>
                <c:pt idx="3">
                  <c:v>0.97914000000000001</c:v>
                </c:pt>
                <c:pt idx="4">
                  <c:v>0.97916999999999998</c:v>
                </c:pt>
                <c:pt idx="5">
                  <c:v>0.97862000000000005</c:v>
                </c:pt>
                <c:pt idx="6">
                  <c:v>0.98194000000000004</c:v>
                </c:pt>
                <c:pt idx="7">
                  <c:v>0.97779000000000005</c:v>
                </c:pt>
                <c:pt idx="8">
                  <c:v>0.97835000000000005</c:v>
                </c:pt>
                <c:pt idx="9">
                  <c:v>0.97740000000000005</c:v>
                </c:pt>
                <c:pt idx="10">
                  <c:v>0.97480999999999995</c:v>
                </c:pt>
                <c:pt idx="11">
                  <c:v>0.97194000000000003</c:v>
                </c:pt>
                <c:pt idx="12">
                  <c:v>0.96926999999999996</c:v>
                </c:pt>
                <c:pt idx="13">
                  <c:v>0.96801000000000004</c:v>
                </c:pt>
                <c:pt idx="14">
                  <c:v>0.96418999999999999</c:v>
                </c:pt>
                <c:pt idx="15">
                  <c:v>0.96038999999999997</c:v>
                </c:pt>
                <c:pt idx="16">
                  <c:v>0.95</c:v>
                </c:pt>
                <c:pt idx="17">
                  <c:v>0.94559000000000004</c:v>
                </c:pt>
                <c:pt idx="18">
                  <c:v>0.94932000000000005</c:v>
                </c:pt>
                <c:pt idx="19">
                  <c:v>0.94386000000000003</c:v>
                </c:pt>
                <c:pt idx="20">
                  <c:v>0.93605000000000005</c:v>
                </c:pt>
                <c:pt idx="21">
                  <c:v>0.93018999999999996</c:v>
                </c:pt>
                <c:pt idx="22">
                  <c:v>0.92203999999999997</c:v>
                </c:pt>
                <c:pt idx="23">
                  <c:v>0.92327000000000004</c:v>
                </c:pt>
                <c:pt idx="24">
                  <c:v>0.92169000000000001</c:v>
                </c:pt>
                <c:pt idx="25">
                  <c:v>0.91798000000000002</c:v>
                </c:pt>
                <c:pt idx="26">
                  <c:v>0.91110000000000002</c:v>
                </c:pt>
                <c:pt idx="27">
                  <c:v>0.90700000000000003</c:v>
                </c:pt>
                <c:pt idx="28">
                  <c:v>0.90054000000000001</c:v>
                </c:pt>
                <c:pt idx="29">
                  <c:v>0.90090999999999999</c:v>
                </c:pt>
                <c:pt idx="30">
                  <c:v>0.90378000000000003</c:v>
                </c:pt>
                <c:pt idx="31">
                  <c:v>0.90641000000000005</c:v>
                </c:pt>
                <c:pt idx="32">
                  <c:v>0.89666000000000001</c:v>
                </c:pt>
                <c:pt idx="33">
                  <c:v>0.89378000000000002</c:v>
                </c:pt>
              </c:numCache>
            </c:numRef>
          </c:val>
        </c:ser>
        <c:ser>
          <c:idx val="1"/>
          <c:order val="1"/>
          <c:tx>
            <c:strRef>
              <c:f>'[LFS 1983-2016_FR_26APR17_vbis_tcm326-261832.xls]LFS_S2.008'!$A$6:$B$6</c:f>
              <c:strCache>
                <c:ptCount val="1"/>
                <c:pt idx="0">
                  <c:v>Temps plein Femmes</c:v>
                </c:pt>
              </c:strCache>
            </c:strRef>
          </c:tx>
          <c:invertIfNegative val="0"/>
          <c:cat>
            <c:strRef>
              <c:f>'[LFS 1983-2016_FR_26APR17_vbis_tcm326-261832.xls]LFS_S2.008'!$C$4:$AJ$4</c:f>
              <c:strCache>
                <c:ptCount val="34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</c:strCache>
            </c:strRef>
          </c:cat>
          <c:val>
            <c:numRef>
              <c:f>'[LFS 1983-2016_FR_26APR17_vbis_tcm326-261832.xls]LFS_S2.008'!$C$6:$AJ$6</c:f>
              <c:numCache>
                <c:formatCode>0.0%</c:formatCode>
                <c:ptCount val="34"/>
                <c:pt idx="0">
                  <c:v>0.79471999999999998</c:v>
                </c:pt>
                <c:pt idx="1">
                  <c:v>0.77895000000000003</c:v>
                </c:pt>
                <c:pt idx="2">
                  <c:v>0.76790999999999998</c:v>
                </c:pt>
                <c:pt idx="3">
                  <c:v>0.74865000000000004</c:v>
                </c:pt>
                <c:pt idx="4">
                  <c:v>0.73438000000000003</c:v>
                </c:pt>
                <c:pt idx="5">
                  <c:v>0.74097999999999997</c:v>
                </c:pt>
                <c:pt idx="6">
                  <c:v>0.72018000000000004</c:v>
                </c:pt>
                <c:pt idx="7">
                  <c:v>0.70689999999999997</c:v>
                </c:pt>
                <c:pt idx="8">
                  <c:v>0.69557999999999998</c:v>
                </c:pt>
                <c:pt idx="9">
                  <c:v>0.68547000000000002</c:v>
                </c:pt>
                <c:pt idx="10">
                  <c:v>0.68191999999999997</c:v>
                </c:pt>
                <c:pt idx="11">
                  <c:v>0.68540000000000001</c:v>
                </c:pt>
                <c:pt idx="12">
                  <c:v>0.66624000000000005</c:v>
                </c:pt>
                <c:pt idx="13">
                  <c:v>0.65978999999999999</c:v>
                </c:pt>
                <c:pt idx="14">
                  <c:v>0.64792000000000005</c:v>
                </c:pt>
                <c:pt idx="15">
                  <c:v>0.63244999999999996</c:v>
                </c:pt>
                <c:pt idx="16">
                  <c:v>0.60882999999999998</c:v>
                </c:pt>
                <c:pt idx="17">
                  <c:v>0.60650000000000004</c:v>
                </c:pt>
                <c:pt idx="18">
                  <c:v>0.61468</c:v>
                </c:pt>
                <c:pt idx="19">
                  <c:v>0.60501000000000005</c:v>
                </c:pt>
                <c:pt idx="20">
                  <c:v>0.58982000000000001</c:v>
                </c:pt>
                <c:pt idx="21">
                  <c:v>0.57560999999999996</c:v>
                </c:pt>
                <c:pt idx="22">
                  <c:v>0.57401999999999997</c:v>
                </c:pt>
                <c:pt idx="23">
                  <c:v>0.56664999999999999</c:v>
                </c:pt>
                <c:pt idx="24">
                  <c:v>0.57401999999999997</c:v>
                </c:pt>
                <c:pt idx="25">
                  <c:v>0.57047000000000003</c:v>
                </c:pt>
                <c:pt idx="26">
                  <c:v>0.56457999999999997</c:v>
                </c:pt>
                <c:pt idx="27">
                  <c:v>0.55657999999999996</c:v>
                </c:pt>
                <c:pt idx="28">
                  <c:v>0.54712000000000005</c:v>
                </c:pt>
                <c:pt idx="29">
                  <c:v>0.54</c:v>
                </c:pt>
                <c:pt idx="30">
                  <c:v>0.55201999999999996</c:v>
                </c:pt>
                <c:pt idx="31">
                  <c:v>0.56540999999999997</c:v>
                </c:pt>
                <c:pt idx="32">
                  <c:v>0.56008000000000002</c:v>
                </c:pt>
                <c:pt idx="33">
                  <c:v>0.55461000000000005</c:v>
                </c:pt>
              </c:numCache>
            </c:numRef>
          </c:val>
        </c:ser>
        <c:ser>
          <c:idx val="2"/>
          <c:order val="2"/>
          <c:tx>
            <c:strRef>
              <c:f>'[LFS 1983-2016_FR_26APR17_vbis_tcm326-261832.xls]LFS_S2.008'!$A$7:$B$7</c:f>
              <c:strCache>
                <c:ptCount val="1"/>
                <c:pt idx="0">
                  <c:v>Temps plein Total</c:v>
                </c:pt>
              </c:strCache>
            </c:strRef>
          </c:tx>
          <c:invertIfNegative val="0"/>
          <c:cat>
            <c:strRef>
              <c:f>'[LFS 1983-2016_FR_26APR17_vbis_tcm326-261832.xls]LFS_S2.008'!$C$4:$AJ$4</c:f>
              <c:strCache>
                <c:ptCount val="34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</c:strCache>
            </c:strRef>
          </c:cat>
          <c:val>
            <c:numRef>
              <c:f>'[LFS 1983-2016_FR_26APR17_vbis_tcm326-261832.xls]LFS_S2.008'!$C$7:$AJ$7</c:f>
              <c:numCache>
                <c:formatCode>0.0%</c:formatCode>
                <c:ptCount val="34"/>
                <c:pt idx="0">
                  <c:v>0.91732999999999998</c:v>
                </c:pt>
                <c:pt idx="1">
                  <c:v>0.91559000000000001</c:v>
                </c:pt>
                <c:pt idx="2">
                  <c:v>0.90737999999999996</c:v>
                </c:pt>
                <c:pt idx="3">
                  <c:v>0.89727000000000001</c:v>
                </c:pt>
                <c:pt idx="4">
                  <c:v>0.89020999999999995</c:v>
                </c:pt>
                <c:pt idx="5">
                  <c:v>0.89</c:v>
                </c:pt>
                <c:pt idx="6">
                  <c:v>0.88353999999999999</c:v>
                </c:pt>
                <c:pt idx="7">
                  <c:v>0.87394000000000005</c:v>
                </c:pt>
                <c:pt idx="8">
                  <c:v>0.86719000000000002</c:v>
                </c:pt>
                <c:pt idx="9">
                  <c:v>0.86045000000000005</c:v>
                </c:pt>
                <c:pt idx="10">
                  <c:v>0.85499999999999998</c:v>
                </c:pt>
                <c:pt idx="11">
                  <c:v>0.85429999999999995</c:v>
                </c:pt>
                <c:pt idx="12">
                  <c:v>0.84562999999999999</c:v>
                </c:pt>
                <c:pt idx="13">
                  <c:v>0.84099999999999997</c:v>
                </c:pt>
                <c:pt idx="14">
                  <c:v>0.83214999999999995</c:v>
                </c:pt>
                <c:pt idx="15">
                  <c:v>0.82165999999999995</c:v>
                </c:pt>
                <c:pt idx="16">
                  <c:v>0.80467999999999995</c:v>
                </c:pt>
                <c:pt idx="17">
                  <c:v>0.80013000000000001</c:v>
                </c:pt>
                <c:pt idx="18">
                  <c:v>0.80545999999999995</c:v>
                </c:pt>
                <c:pt idx="19">
                  <c:v>0.79669999999999996</c:v>
                </c:pt>
                <c:pt idx="20">
                  <c:v>0.78415999999999997</c:v>
                </c:pt>
                <c:pt idx="21">
                  <c:v>0.77356999999999998</c:v>
                </c:pt>
                <c:pt idx="22">
                  <c:v>0.76617000000000002</c:v>
                </c:pt>
                <c:pt idx="23">
                  <c:v>0.76205000000000001</c:v>
                </c:pt>
                <c:pt idx="24">
                  <c:v>0.76329999999999998</c:v>
                </c:pt>
                <c:pt idx="25">
                  <c:v>0.75775000000000003</c:v>
                </c:pt>
                <c:pt idx="26">
                  <c:v>0.74958000000000002</c:v>
                </c:pt>
                <c:pt idx="27">
                  <c:v>0.74273</c:v>
                </c:pt>
                <c:pt idx="28">
                  <c:v>0.73367000000000004</c:v>
                </c:pt>
                <c:pt idx="29">
                  <c:v>0.72970000000000002</c:v>
                </c:pt>
                <c:pt idx="30">
                  <c:v>0.73465000000000003</c:v>
                </c:pt>
                <c:pt idx="31">
                  <c:v>0.74185000000000001</c:v>
                </c:pt>
                <c:pt idx="32">
                  <c:v>0.73280000000000001</c:v>
                </c:pt>
                <c:pt idx="33">
                  <c:v>0.72970000000000002</c:v>
                </c:pt>
              </c:numCache>
            </c:numRef>
          </c:val>
        </c:ser>
        <c:ser>
          <c:idx val="3"/>
          <c:order val="3"/>
          <c:tx>
            <c:strRef>
              <c:f>'[LFS 1983-2016_FR_26APR17_vbis_tcm326-261832.xls]LFS_S2.008'!$A$8:$B$8</c:f>
              <c:strCache>
                <c:ptCount val="1"/>
                <c:pt idx="0">
                  <c:v>Temps partiel Hommes</c:v>
                </c:pt>
              </c:strCache>
            </c:strRef>
          </c:tx>
          <c:invertIfNegative val="0"/>
          <c:cat>
            <c:strRef>
              <c:f>'[LFS 1983-2016_FR_26APR17_vbis_tcm326-261832.xls]LFS_S2.008'!$C$4:$AJ$4</c:f>
              <c:strCache>
                <c:ptCount val="34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</c:strCache>
            </c:strRef>
          </c:cat>
          <c:val>
            <c:numRef>
              <c:f>'[LFS 1983-2016_FR_26APR17_vbis_tcm326-261832.xls]LFS_S2.008'!$C$8:$AJ$8</c:f>
              <c:numCache>
                <c:formatCode>0.0%</c:formatCode>
                <c:ptCount val="34"/>
                <c:pt idx="0">
                  <c:v>1.9290000000000002E-2</c:v>
                </c:pt>
                <c:pt idx="1">
                  <c:v>1.328E-2</c:v>
                </c:pt>
                <c:pt idx="2">
                  <c:v>1.8079999999999999E-2</c:v>
                </c:pt>
                <c:pt idx="3">
                  <c:v>2.086E-2</c:v>
                </c:pt>
                <c:pt idx="4">
                  <c:v>2.0830000000000001E-2</c:v>
                </c:pt>
                <c:pt idx="5">
                  <c:v>2.138E-2</c:v>
                </c:pt>
                <c:pt idx="6">
                  <c:v>1.806E-2</c:v>
                </c:pt>
                <c:pt idx="7">
                  <c:v>2.2210000000000001E-2</c:v>
                </c:pt>
                <c:pt idx="8">
                  <c:v>2.1649999999999999E-2</c:v>
                </c:pt>
                <c:pt idx="9">
                  <c:v>2.2599999999999999E-2</c:v>
                </c:pt>
                <c:pt idx="10">
                  <c:v>2.5190000000000001E-2</c:v>
                </c:pt>
                <c:pt idx="11">
                  <c:v>2.8060000000000002E-2</c:v>
                </c:pt>
                <c:pt idx="12">
                  <c:v>3.073E-2</c:v>
                </c:pt>
                <c:pt idx="13">
                  <c:v>3.1989999999999998E-2</c:v>
                </c:pt>
                <c:pt idx="14">
                  <c:v>3.5810000000000002E-2</c:v>
                </c:pt>
                <c:pt idx="15">
                  <c:v>3.9609999999999999E-2</c:v>
                </c:pt>
                <c:pt idx="16">
                  <c:v>0.05</c:v>
                </c:pt>
                <c:pt idx="17">
                  <c:v>5.441E-2</c:v>
                </c:pt>
                <c:pt idx="18">
                  <c:v>5.0680000000000003E-2</c:v>
                </c:pt>
                <c:pt idx="19">
                  <c:v>5.6140000000000002E-2</c:v>
                </c:pt>
                <c:pt idx="20">
                  <c:v>6.3950000000000007E-2</c:v>
                </c:pt>
                <c:pt idx="21">
                  <c:v>6.9809999999999997E-2</c:v>
                </c:pt>
                <c:pt idx="22">
                  <c:v>7.7960000000000002E-2</c:v>
                </c:pt>
                <c:pt idx="23">
                  <c:v>7.6730000000000007E-2</c:v>
                </c:pt>
                <c:pt idx="24">
                  <c:v>7.8310000000000005E-2</c:v>
                </c:pt>
                <c:pt idx="25">
                  <c:v>8.2019999999999996E-2</c:v>
                </c:pt>
                <c:pt idx="26">
                  <c:v>8.8900000000000007E-2</c:v>
                </c:pt>
                <c:pt idx="27">
                  <c:v>9.2999999999999999E-2</c:v>
                </c:pt>
                <c:pt idx="28">
                  <c:v>9.9460000000000007E-2</c:v>
                </c:pt>
                <c:pt idx="29">
                  <c:v>9.9089999999999998E-2</c:v>
                </c:pt>
                <c:pt idx="30">
                  <c:v>9.622E-2</c:v>
                </c:pt>
                <c:pt idx="31">
                  <c:v>9.3590000000000007E-2</c:v>
                </c:pt>
                <c:pt idx="32">
                  <c:v>0.10334</c:v>
                </c:pt>
                <c:pt idx="33">
                  <c:v>0.10621999999999999</c:v>
                </c:pt>
              </c:numCache>
            </c:numRef>
          </c:val>
        </c:ser>
        <c:ser>
          <c:idx val="4"/>
          <c:order val="4"/>
          <c:tx>
            <c:strRef>
              <c:f>'[LFS 1983-2016_FR_26APR17_vbis_tcm326-261832.xls]LFS_S2.008'!$A$9:$B$9</c:f>
              <c:strCache>
                <c:ptCount val="1"/>
                <c:pt idx="0">
                  <c:v>Temps partiel Femmes</c:v>
                </c:pt>
              </c:strCache>
            </c:strRef>
          </c:tx>
          <c:invertIfNegative val="0"/>
          <c:cat>
            <c:strRef>
              <c:f>'[LFS 1983-2016_FR_26APR17_vbis_tcm326-261832.xls]LFS_S2.008'!$C$4:$AJ$4</c:f>
              <c:strCache>
                <c:ptCount val="34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</c:strCache>
            </c:strRef>
          </c:cat>
          <c:val>
            <c:numRef>
              <c:f>'[LFS 1983-2016_FR_26APR17_vbis_tcm326-261832.xls]LFS_S2.008'!$C$9:$AJ$9</c:f>
              <c:numCache>
                <c:formatCode>0.0%</c:formatCode>
                <c:ptCount val="34"/>
                <c:pt idx="0">
                  <c:v>0.20527999999999999</c:v>
                </c:pt>
                <c:pt idx="1">
                  <c:v>0.22105</c:v>
                </c:pt>
                <c:pt idx="2">
                  <c:v>0.23208999999999999</c:v>
                </c:pt>
                <c:pt idx="3">
                  <c:v>0.25135000000000002</c:v>
                </c:pt>
                <c:pt idx="4">
                  <c:v>0.26562000000000002</c:v>
                </c:pt>
                <c:pt idx="5">
                  <c:v>0.25901999999999997</c:v>
                </c:pt>
                <c:pt idx="6">
                  <c:v>0.27982000000000001</c:v>
                </c:pt>
                <c:pt idx="7">
                  <c:v>0.29310000000000003</c:v>
                </c:pt>
                <c:pt idx="8">
                  <c:v>0.30442000000000002</c:v>
                </c:pt>
                <c:pt idx="9">
                  <c:v>0.31452999999999998</c:v>
                </c:pt>
                <c:pt idx="10">
                  <c:v>0.31807999999999997</c:v>
                </c:pt>
                <c:pt idx="11">
                  <c:v>0.31459999999999999</c:v>
                </c:pt>
                <c:pt idx="12">
                  <c:v>0.33376</c:v>
                </c:pt>
                <c:pt idx="13">
                  <c:v>0.34021000000000001</c:v>
                </c:pt>
                <c:pt idx="14">
                  <c:v>0.35208</c:v>
                </c:pt>
                <c:pt idx="15">
                  <c:v>0.36754999999999999</c:v>
                </c:pt>
                <c:pt idx="16">
                  <c:v>0.39117000000000002</c:v>
                </c:pt>
                <c:pt idx="17">
                  <c:v>0.39350000000000002</c:v>
                </c:pt>
                <c:pt idx="18">
                  <c:v>0.38532</c:v>
                </c:pt>
                <c:pt idx="19">
                  <c:v>0.39499000000000001</c:v>
                </c:pt>
                <c:pt idx="20">
                  <c:v>0.41017999999999999</c:v>
                </c:pt>
                <c:pt idx="21">
                  <c:v>0.42438999999999999</c:v>
                </c:pt>
                <c:pt idx="22">
                  <c:v>0.42598000000000003</c:v>
                </c:pt>
                <c:pt idx="23">
                  <c:v>0.43335000000000001</c:v>
                </c:pt>
                <c:pt idx="24">
                  <c:v>0.42598000000000003</c:v>
                </c:pt>
                <c:pt idx="25">
                  <c:v>0.42953000000000002</c:v>
                </c:pt>
                <c:pt idx="26">
                  <c:v>0.43541999999999997</c:v>
                </c:pt>
                <c:pt idx="27">
                  <c:v>0.44341999999999998</c:v>
                </c:pt>
                <c:pt idx="28">
                  <c:v>0.45288</c:v>
                </c:pt>
                <c:pt idx="29">
                  <c:v>0.46</c:v>
                </c:pt>
                <c:pt idx="30">
                  <c:v>0.44797999999999999</c:v>
                </c:pt>
                <c:pt idx="31">
                  <c:v>0.43458999999999998</c:v>
                </c:pt>
                <c:pt idx="32">
                  <c:v>0.43991999999999998</c:v>
                </c:pt>
                <c:pt idx="33">
                  <c:v>0.44539000000000001</c:v>
                </c:pt>
              </c:numCache>
            </c:numRef>
          </c:val>
        </c:ser>
        <c:ser>
          <c:idx val="5"/>
          <c:order val="5"/>
          <c:tx>
            <c:strRef>
              <c:f>'[LFS 1983-2016_FR_26APR17_vbis_tcm326-261832.xls]LFS_S2.008'!$A$10:$B$10</c:f>
              <c:strCache>
                <c:ptCount val="1"/>
                <c:pt idx="0">
                  <c:v>Temps partiel Total</c:v>
                </c:pt>
              </c:strCache>
            </c:strRef>
          </c:tx>
          <c:invertIfNegative val="0"/>
          <c:cat>
            <c:strRef>
              <c:f>'[LFS 1983-2016_FR_26APR17_vbis_tcm326-261832.xls]LFS_S2.008'!$C$4:$AJ$4</c:f>
              <c:strCache>
                <c:ptCount val="34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</c:strCache>
            </c:strRef>
          </c:cat>
          <c:val>
            <c:numRef>
              <c:f>'[LFS 1983-2016_FR_26APR17_vbis_tcm326-261832.xls]LFS_S2.008'!$C$10:$AJ$10</c:f>
              <c:numCache>
                <c:formatCode>0.0%</c:formatCode>
                <c:ptCount val="34"/>
                <c:pt idx="0">
                  <c:v>8.2669999999999993E-2</c:v>
                </c:pt>
                <c:pt idx="1">
                  <c:v>8.4409999999999999E-2</c:v>
                </c:pt>
                <c:pt idx="2">
                  <c:v>9.2619999999999994E-2</c:v>
                </c:pt>
                <c:pt idx="3">
                  <c:v>0.10273</c:v>
                </c:pt>
                <c:pt idx="4">
                  <c:v>0.10979</c:v>
                </c:pt>
                <c:pt idx="5">
                  <c:v>0.11</c:v>
                </c:pt>
                <c:pt idx="6">
                  <c:v>0.11645999999999999</c:v>
                </c:pt>
                <c:pt idx="7">
                  <c:v>0.12606000000000001</c:v>
                </c:pt>
                <c:pt idx="8">
                  <c:v>0.13281000000000001</c:v>
                </c:pt>
                <c:pt idx="9">
                  <c:v>0.13955000000000001</c:v>
                </c:pt>
                <c:pt idx="10">
                  <c:v>0.14499999999999999</c:v>
                </c:pt>
                <c:pt idx="11">
                  <c:v>0.1457</c:v>
                </c:pt>
                <c:pt idx="12">
                  <c:v>0.15437000000000001</c:v>
                </c:pt>
                <c:pt idx="13">
                  <c:v>0.159</c:v>
                </c:pt>
                <c:pt idx="14">
                  <c:v>0.16785</c:v>
                </c:pt>
                <c:pt idx="15">
                  <c:v>0.17834</c:v>
                </c:pt>
                <c:pt idx="16">
                  <c:v>0.19531999999999999</c:v>
                </c:pt>
                <c:pt idx="17">
                  <c:v>0.19986999999999999</c:v>
                </c:pt>
                <c:pt idx="18">
                  <c:v>0.19453999999999999</c:v>
                </c:pt>
                <c:pt idx="19">
                  <c:v>0.20330000000000001</c:v>
                </c:pt>
                <c:pt idx="20">
                  <c:v>0.21584</c:v>
                </c:pt>
                <c:pt idx="21">
                  <c:v>0.22642999999999999</c:v>
                </c:pt>
                <c:pt idx="22">
                  <c:v>0.23383000000000001</c:v>
                </c:pt>
                <c:pt idx="23">
                  <c:v>0.23794999999999999</c:v>
                </c:pt>
                <c:pt idx="24">
                  <c:v>0.23669999999999999</c:v>
                </c:pt>
                <c:pt idx="25">
                  <c:v>0.24224999999999999</c:v>
                </c:pt>
                <c:pt idx="26">
                  <c:v>0.25041999999999998</c:v>
                </c:pt>
                <c:pt idx="27">
                  <c:v>0.25727</c:v>
                </c:pt>
                <c:pt idx="28">
                  <c:v>0.26633000000000001</c:v>
                </c:pt>
                <c:pt idx="29">
                  <c:v>0.27029999999999998</c:v>
                </c:pt>
                <c:pt idx="30">
                  <c:v>0.26534999999999997</c:v>
                </c:pt>
                <c:pt idx="31">
                  <c:v>0.25814999999999999</c:v>
                </c:pt>
                <c:pt idx="32">
                  <c:v>0.26719999999999999</c:v>
                </c:pt>
                <c:pt idx="33">
                  <c:v>0.27029999999999998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927168"/>
        <c:axId val="35928704"/>
      </c:barChart>
      <c:catAx>
        <c:axId val="35927168"/>
        <c:scaling>
          <c:orientation val="minMax"/>
        </c:scaling>
        <c:delete val="0"/>
        <c:axPos val="b"/>
        <c:majorTickMark val="out"/>
        <c:minorTickMark val="none"/>
        <c:tickLblPos val="nextTo"/>
        <c:crossAx val="35928704"/>
        <c:crosses val="autoZero"/>
        <c:auto val="1"/>
        <c:lblAlgn val="ctr"/>
        <c:lblOffset val="100"/>
        <c:noMultiLvlLbl val="0"/>
      </c:catAx>
      <c:valAx>
        <c:axId val="3592870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5927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99CD9-41F6-40E9-A181-901A9963EF5E}" type="datetimeFigureOut">
              <a:rPr lang="fr-BE" smtClean="0"/>
              <a:pPr/>
              <a:t>15/11/2017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BE" smtClean="0"/>
              <a:t>Journées APBMT 16 11 2017 - Ph. Mairiaux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4E613-9C0F-49ED-99CB-B1573F13569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798617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36C989-37C0-43DC-B22B-E8F2FE7BBA30}" type="datetimeFigureOut">
              <a:rPr lang="fr-BE"/>
              <a:pPr>
                <a:defRPr/>
              </a:pPr>
              <a:t>15/11/2017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 smtClean="0"/>
              <a:t>Journées APBMT 16 11 2017 - Ph. Mairiaux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2D451F-9FB6-4915-96D9-9AE832022C6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53664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B0071A-402E-4507-81BB-39C280F0EB03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BE"/>
          </a:p>
        </p:txBody>
      </p:sp>
      <p:sp>
        <p:nvSpPr>
          <p:cNvPr id="45061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mtClean="0"/>
              <a:t>Journées APBMT 16 11 2017 - Ph. Mairiaux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Journées APBMT 16 11 2017 - Ph. Mairiaux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2D451F-9FB6-4915-96D9-9AE832022C63}" type="slidenum">
              <a:rPr lang="fr-BE" smtClean="0"/>
              <a:pPr>
                <a:defRPr/>
              </a:pPr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484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45511A79-E811-4753-9EBE-ABAE4A2E63AB}" type="datetime1">
              <a:rPr lang="fr-BE" smtClean="0"/>
              <a:t>15/11/2017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13C8E9-23AD-4B03-8797-2E18F6C8ECC0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10D22-E682-42E7-935E-2F006FE4C9D6}" type="datetime1">
              <a:rPr lang="fr-BE" smtClean="0"/>
              <a:t>15/11/2017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64CA4-99CA-44C9-968A-23CB33B6EB87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18D0D-9C9D-4F9C-9719-7F2A6CB27260}" type="datetime1">
              <a:rPr lang="fr-BE" smtClean="0"/>
              <a:t>15/11/2017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AD2D3-4AFC-4972-85D5-21EF7ECBA84F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E8334-F489-4974-937D-298E968B813D}" type="datetime1">
              <a:rPr lang="fr-BE" smtClean="0"/>
              <a:t>15/11/2017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84EAB-71F1-41F1-B7E6-797EB80DDA66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2157F7-897D-49A5-BA44-D25709D2BB3A}" type="datetime1">
              <a:rPr lang="fr-BE" smtClean="0"/>
              <a:t>15/11/2017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D0D24-5476-408F-8FF3-07E7024043A9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970C9F-FC97-4CCA-BB87-EB9E3F7633A6}" type="datetime1">
              <a:rPr lang="fr-BE" smtClean="0"/>
              <a:t>15/11/2017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58852-2907-43AC-ACCE-0617CF3D97E2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578178AB-05EF-44A5-8890-797BDDBC161C}" type="datetime1">
              <a:rPr lang="fr-BE" smtClean="0"/>
              <a:t>15/11/2017</a:t>
            </a:fld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A796148-B69C-4537-91AC-F6A06891DD9A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E4265232-70FC-4029-A044-0B4BB2AC4A92}" type="datetime1">
              <a:rPr lang="fr-BE" smtClean="0"/>
              <a:t>15/11/2017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5B8966C1-6AFD-4170-BF0B-2195223C5AE6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E40D04-59BB-4A37-9CB5-D710705CC75C}" type="datetime1">
              <a:rPr lang="fr-BE" smtClean="0"/>
              <a:t>15/11/2017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C37DA-5AA8-4A42-AD57-BA729EB5F748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09CF1D-D35F-446B-9D35-4D6DC7C92072}" type="datetime1">
              <a:rPr lang="fr-BE" smtClean="0"/>
              <a:t>15/11/2017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04DD1-DBEA-4E77-AA10-EF937E74A2B3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8D15F-0A4E-4B22-AA01-A70B783231F7}" type="datetime1">
              <a:rPr lang="fr-BE" smtClean="0"/>
              <a:t>15/11/2017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E84B5-94CE-4A2E-9634-3169CD647CE1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9675F326-FA04-4A99-9095-8C357106E03D}" type="datetime1">
              <a:rPr lang="fr-BE" smtClean="0"/>
              <a:t>15/11/2017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EC8205-1111-447C-BBE1-0EFFF404AE49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h.mairiaux@ulg.ac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.belgique.be/moduleDefault.aspx?id=44596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</a:t>
            </a:r>
            <a:r>
              <a:rPr lang="fr-BE" dirty="0" smtClean="0"/>
              <a:t>a médecine du travail, une profession à la croisée des chemins?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Pr Philippe Mairiaux </a:t>
            </a:r>
            <a:br>
              <a:rPr lang="fr-BE" dirty="0" smtClean="0"/>
            </a:br>
            <a:r>
              <a:rPr lang="fr-BE" dirty="0" smtClean="0"/>
              <a:t>Université de Liège</a:t>
            </a:r>
            <a:endParaRPr lang="fr-BE" dirty="0"/>
          </a:p>
        </p:txBody>
      </p:sp>
      <p:sp>
        <p:nvSpPr>
          <p:cNvPr id="9220" name="Sous-titre 2"/>
          <p:cNvSpPr>
            <a:spLocks noGrp="1"/>
          </p:cNvSpPr>
          <p:nvPr>
            <p:ph type="subTitle" idx="1"/>
          </p:nvPr>
        </p:nvSpPr>
        <p:spPr>
          <a:xfrm>
            <a:off x="323528" y="4581128"/>
            <a:ext cx="6861510" cy="1368152"/>
          </a:xfrm>
        </p:spPr>
        <p:txBody>
          <a:bodyPr>
            <a:normAutofit/>
          </a:bodyPr>
          <a:lstStyle/>
          <a:p>
            <a:r>
              <a:rPr lang="fr-BE" b="1" dirty="0" smtClean="0"/>
              <a:t>56</a:t>
            </a:r>
            <a:r>
              <a:rPr lang="fr-BE" b="1" baseline="30000" dirty="0" smtClean="0"/>
              <a:t>e</a:t>
            </a:r>
            <a:r>
              <a:rPr lang="fr-BE" b="1" dirty="0" smtClean="0"/>
              <a:t> Journées Nationales de Médecine du Travail</a:t>
            </a:r>
          </a:p>
          <a:p>
            <a:endParaRPr lang="fr-BE" sz="2000" dirty="0" smtClean="0"/>
          </a:p>
          <a:p>
            <a:endParaRPr lang="fr-BE" dirty="0" smtClean="0"/>
          </a:p>
          <a:p>
            <a:endParaRPr lang="fr-BE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2843213" y="6381750"/>
            <a:ext cx="49691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Bruxelles – 16 novembre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La </a:t>
            </a:r>
            <a:r>
              <a:rPr lang="fr-BE" dirty="0"/>
              <a:t>vision du </a:t>
            </a:r>
            <a:r>
              <a:rPr lang="fr-BE" dirty="0" smtClean="0"/>
              <a:t>travail à la fin du 20</a:t>
            </a:r>
            <a:r>
              <a:rPr lang="fr-BE" baseline="30000" dirty="0" smtClean="0"/>
              <a:t>e</a:t>
            </a:r>
            <a:r>
              <a:rPr lang="fr-BE" dirty="0" smtClean="0"/>
              <a:t> et au début du 21</a:t>
            </a:r>
            <a:r>
              <a:rPr lang="fr-BE" baseline="30000" dirty="0" smtClean="0"/>
              <a:t>e</a:t>
            </a:r>
            <a:r>
              <a:rPr lang="fr-BE" dirty="0" smtClean="0"/>
              <a:t> siècle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Emergence de l’individualisme </a:t>
            </a:r>
          </a:p>
          <a:p>
            <a:pPr lvl="1"/>
            <a:r>
              <a:rPr lang="fr-BE" dirty="0" smtClean="0"/>
              <a:t>Responsabilité de se réaliser en tant qu’individu</a:t>
            </a:r>
          </a:p>
          <a:p>
            <a:pPr lvl="1"/>
            <a:r>
              <a:rPr lang="fr-BE" dirty="0" smtClean="0"/>
              <a:t>Travail = outil dans la fabrication du « soi »</a:t>
            </a:r>
          </a:p>
          <a:p>
            <a:pPr lvl="1"/>
            <a:r>
              <a:rPr lang="fr-BE" dirty="0"/>
              <a:t> </a:t>
            </a:r>
            <a:r>
              <a:rPr lang="fr-BE" dirty="0" smtClean="0"/>
              <a:t>       Recherche du job qui a du sens et va permettre le développement personnel</a:t>
            </a:r>
          </a:p>
          <a:p>
            <a:r>
              <a:rPr lang="fr-BE" dirty="0" smtClean="0"/>
              <a:t>Quête de sens stimule aujourd’hui changement de fonction, changement d’employeur….</a:t>
            </a:r>
          </a:p>
          <a:p>
            <a:r>
              <a:rPr lang="fr-BE" dirty="0" smtClean="0"/>
              <a:t>Si échec,….travail par nécessité = malédiction</a:t>
            </a:r>
          </a:p>
          <a:p>
            <a:pPr lvl="1"/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84EAB-71F1-41F1-B7E6-797EB80DDA66}" type="slidenum">
              <a:rPr lang="fr-BE" smtClean="0"/>
              <a:pPr>
                <a:defRPr/>
              </a:pPr>
              <a:t>10</a:t>
            </a:fld>
            <a:endParaRPr lang="fr-BE"/>
          </a:p>
        </p:txBody>
      </p:sp>
      <p:sp>
        <p:nvSpPr>
          <p:cNvPr id="5" name="Flèche droite 4"/>
          <p:cNvSpPr/>
          <p:nvPr/>
        </p:nvSpPr>
        <p:spPr>
          <a:xfrm>
            <a:off x="1221912" y="3789040"/>
            <a:ext cx="432000" cy="144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64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La question du sens du </a:t>
            </a:r>
            <a:r>
              <a:rPr lang="fr-BE" dirty="0"/>
              <a:t>travail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5112"/>
          </a:xfrm>
        </p:spPr>
        <p:txBody>
          <a:bodyPr/>
          <a:lstStyle/>
          <a:p>
            <a:r>
              <a:rPr lang="fr-BE" dirty="0" err="1" smtClean="0"/>
              <a:t>Dostoievski</a:t>
            </a:r>
            <a:r>
              <a:rPr lang="fr-BE" dirty="0" smtClean="0"/>
              <a:t>, Récits de la maison des morts :</a:t>
            </a:r>
          </a:p>
          <a:p>
            <a:pPr lvl="1"/>
            <a:r>
              <a:rPr lang="fr-BE" dirty="0" smtClean="0"/>
              <a:t>« L’idée m’est venue…que, si l’on voulait complètement écraser, anéantir un homme, le châtier du plus terrible des châtiments, [….], il n’y aurait qu’à donner à ce travail un caractère de parfaites et absolues inutilité et absurdité. »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84EAB-71F1-41F1-B7E6-797EB80DDA66}" type="slidenum">
              <a:rPr lang="fr-BE" smtClean="0"/>
              <a:pPr>
                <a:defRPr/>
              </a:pPr>
              <a:t>11</a:t>
            </a:fld>
            <a:endParaRPr lang="fr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7374" y="4521238"/>
            <a:ext cx="333927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7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Le paradoxe actuel du travail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Vision actuelle : le travail permet de se réaliser, de se développer, contribue à notre identité …</a:t>
            </a:r>
          </a:p>
          <a:p>
            <a:r>
              <a:rPr lang="fr-BE" dirty="0" smtClean="0"/>
              <a:t>Clés du management moderne : s’appuyer sur des travailleurs motivés, investis, engagés, créatifs…..</a:t>
            </a:r>
          </a:p>
          <a:p>
            <a:r>
              <a:rPr lang="fr-BE" dirty="0" smtClean="0"/>
              <a:t>Mais </a:t>
            </a:r>
            <a:r>
              <a:rPr lang="fr-BE" dirty="0" smtClean="0"/>
              <a:t>les </a:t>
            </a:r>
            <a:r>
              <a:rPr lang="fr-BE" dirty="0" smtClean="0"/>
              <a:t>organisations </a:t>
            </a:r>
            <a:r>
              <a:rPr lang="fr-BE" dirty="0" smtClean="0"/>
              <a:t>utilisent </a:t>
            </a:r>
            <a:r>
              <a:rPr lang="fr-BE" dirty="0" smtClean="0"/>
              <a:t>la technologie pour surveiller en continu leurs </a:t>
            </a:r>
            <a:r>
              <a:rPr lang="fr-BE" dirty="0" smtClean="0"/>
              <a:t>travailleurs, ….</a:t>
            </a:r>
            <a:br>
              <a:rPr lang="fr-BE" dirty="0" smtClean="0"/>
            </a:br>
            <a:r>
              <a:rPr lang="fr-BE" dirty="0" smtClean="0"/>
              <a:t>proposent </a:t>
            </a:r>
            <a:r>
              <a:rPr lang="fr-BE" dirty="0" smtClean="0"/>
              <a:t>des tâches, ou assignent des objectifs, qui empêchent d’accomplir un travail « bien fait » et donc de s’accomplir dans le travail…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84EAB-71F1-41F1-B7E6-797EB80DDA66}" type="slidenum">
              <a:rPr lang="fr-BE" smtClean="0"/>
              <a:pPr>
                <a:defRPr/>
              </a:pPr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507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fr-BE" noProof="0" dirty="0" smtClean="0"/>
              <a:t>         accidents du travail et maladies 			professionnelles</a:t>
            </a:r>
          </a:p>
          <a:p>
            <a:pPr marL="109728" indent="0">
              <a:buNone/>
            </a:pPr>
            <a:r>
              <a:rPr lang="fr-BE" noProof="0" dirty="0" smtClean="0"/>
              <a:t>      </a:t>
            </a:r>
            <a:r>
              <a:rPr lang="fr-BE" noProof="0" dirty="0"/>
              <a:t>intensification et accélération du travail </a:t>
            </a:r>
            <a:r>
              <a:rPr lang="fr-BE" noProof="0" dirty="0" smtClean="0"/>
              <a:t>(outils numériques, compétitivité, </a:t>
            </a:r>
            <a:r>
              <a:rPr lang="fr-BE" noProof="0" dirty="0" err="1" smtClean="0"/>
              <a:t>lean</a:t>
            </a:r>
            <a:r>
              <a:rPr lang="fr-BE" noProof="0" dirty="0" smtClean="0"/>
              <a:t> management, …)</a:t>
            </a:r>
          </a:p>
          <a:p>
            <a:pPr marL="109728" indent="0">
              <a:buNone/>
            </a:pPr>
            <a:r>
              <a:rPr lang="fr-BE" noProof="0" dirty="0"/>
              <a:t> </a:t>
            </a:r>
            <a:r>
              <a:rPr lang="fr-BE" noProof="0" dirty="0" smtClean="0"/>
              <a:t>     altération des relations de travail, des collectifs de travail, individualisation des méthodes de management, perception d’isolement au travail</a:t>
            </a:r>
          </a:p>
          <a:p>
            <a:pPr marL="109728" indent="0">
              <a:buNone/>
            </a:pPr>
            <a:r>
              <a:rPr lang="fr-BE" noProof="0" dirty="0" smtClean="0"/>
              <a:t>        perte du sens du travail, conflits de valeur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43562" y="922040"/>
            <a:ext cx="8229600" cy="1066800"/>
          </a:xfrm>
        </p:spPr>
        <p:txBody>
          <a:bodyPr>
            <a:normAutofit/>
          </a:bodyPr>
          <a:lstStyle/>
          <a:p>
            <a:r>
              <a:rPr lang="fr-BE" sz="3200" noProof="0" dirty="0" smtClean="0"/>
              <a:t>Les facteurs « travail » en cause dans la dégradation de la santé - hypothèses</a:t>
            </a:r>
            <a:endParaRPr lang="fr-BE" sz="3200" noProof="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899592" y="16288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39592" y="2640370"/>
            <a:ext cx="360000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570101" y="2204864"/>
            <a:ext cx="360040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336075" y="3320988"/>
            <a:ext cx="468052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197606" y="4365104"/>
            <a:ext cx="468052" cy="288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215528" y="5661248"/>
            <a:ext cx="522078" cy="288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39592" y="6309320"/>
            <a:ext cx="815620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i="1" dirty="0" smtClean="0"/>
              <a:t>Rapport de Sylvie Brunet : Prévention des risques psychosociaux, CESE 2013, France</a:t>
            </a:r>
            <a:endParaRPr lang="fr-BE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84EAB-71F1-41F1-B7E6-797EB80DDA66}" type="slidenum">
              <a:rPr lang="fr-BE" smtClean="0"/>
              <a:pPr>
                <a:defRPr/>
              </a:pPr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641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Quelle est la légitimité professionnelle du médecin du </a:t>
            </a:r>
            <a:r>
              <a:rPr lang="fr-BE" dirty="0" smtClean="0"/>
              <a:t>travail face à ….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La </a:t>
            </a:r>
            <a:r>
              <a:rPr lang="fr-BE" dirty="0" smtClean="0"/>
              <a:t>presque disparition des risques classiques de maladies </a:t>
            </a:r>
            <a:r>
              <a:rPr lang="fr-BE" dirty="0" smtClean="0"/>
              <a:t>professionnelles ?</a:t>
            </a:r>
            <a:endParaRPr lang="fr-BE" dirty="0" smtClean="0"/>
          </a:p>
          <a:p>
            <a:r>
              <a:rPr lang="fr-BE" dirty="0" smtClean="0"/>
              <a:t>L’explosion des risques psychosociaux et de leurs conséquences (burnout et autres problèmes de santé mentale</a:t>
            </a:r>
            <a:r>
              <a:rPr lang="fr-BE" dirty="0" smtClean="0"/>
              <a:t>) ?</a:t>
            </a:r>
            <a:endParaRPr lang="fr-BE" dirty="0" smtClean="0"/>
          </a:p>
          <a:p>
            <a:r>
              <a:rPr lang="fr-BE" dirty="0" smtClean="0"/>
              <a:t>L’origine la plus fréquente </a:t>
            </a:r>
            <a:r>
              <a:rPr lang="fr-BE" dirty="0" smtClean="0"/>
              <a:t>des problèmes : relations de travail, organisation du travail, contenu du travail</a:t>
            </a:r>
            <a:r>
              <a:rPr lang="fr-BE" dirty="0" smtClean="0"/>
              <a:t>…?</a:t>
            </a: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84EAB-71F1-41F1-B7E6-797EB80DDA66}" type="slidenum">
              <a:rPr lang="fr-BE" smtClean="0"/>
              <a:pPr>
                <a:defRPr/>
              </a:pPr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644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864" y="2636912"/>
            <a:ext cx="8229600" cy="3639116"/>
          </a:xfrm>
        </p:spPr>
        <p:txBody>
          <a:bodyPr>
            <a:normAutofit/>
          </a:bodyPr>
          <a:lstStyle/>
          <a:p>
            <a:r>
              <a:rPr lang="fr-BE" dirty="0" smtClean="0"/>
              <a:t>Défis posés par les évolutions du </a:t>
            </a:r>
            <a:r>
              <a:rPr lang="fr-BE" dirty="0" smtClean="0"/>
              <a:t>marché du travail</a:t>
            </a:r>
            <a:r>
              <a:rPr lang="fr-BE" dirty="0" smtClean="0"/>
              <a:t>, des risques professionnels et du sens donné au travail</a:t>
            </a:r>
          </a:p>
          <a:p>
            <a:r>
              <a:rPr lang="fr-BE" i="1" dirty="0" smtClean="0">
                <a:solidFill>
                  <a:schemeClr val="accent1"/>
                </a:solidFill>
              </a:rPr>
              <a:t>Et le modèle de la santé au travail face à cela ?</a:t>
            </a:r>
            <a:r>
              <a:rPr lang="fr-BE" dirty="0" smtClean="0"/>
              <a:t> </a:t>
            </a:r>
          </a:p>
          <a:p>
            <a:r>
              <a:rPr lang="fr-BE" dirty="0" smtClean="0"/>
              <a:t>Quels chemins s’ouvrent à nous ? </a:t>
            </a:r>
            <a:endParaRPr lang="fr-BE" dirty="0"/>
          </a:p>
          <a:p>
            <a:r>
              <a:rPr lang="fr-BE" dirty="0" smtClean="0"/>
              <a:t>Conclusions</a:t>
            </a: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84EAB-71F1-41F1-B7E6-797EB80DDA66}" type="slidenum">
              <a:rPr lang="fr-BE" smtClean="0"/>
              <a:pPr>
                <a:defRPr/>
              </a:pPr>
              <a:t>15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36712"/>
            <a:ext cx="2304256" cy="153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1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1069848"/>
          </a:xfrm>
        </p:spPr>
        <p:txBody>
          <a:bodyPr>
            <a:normAutofit/>
          </a:bodyPr>
          <a:lstStyle/>
          <a:p>
            <a:r>
              <a:rPr lang="fr-BE" dirty="0" smtClean="0"/>
              <a:t>Concept de la santé au travail (1)</a:t>
            </a:r>
          </a:p>
        </p:txBody>
      </p:sp>
      <p:sp>
        <p:nvSpPr>
          <p:cNvPr id="58370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5DE3-6A3C-4CE5-B446-BC7152342147}" type="slidenum">
              <a:rPr lang="fr-BE" smtClean="0"/>
              <a:pPr/>
              <a:t>16</a:t>
            </a:fld>
            <a:endParaRPr lang="fr-BE" smtClean="0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73059" y="2445600"/>
            <a:ext cx="2751709" cy="9728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fr-BE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Surveillance de l'état de santé</a:t>
            </a:r>
          </a:p>
          <a:p>
            <a:pPr algn="ctr" defTabSz="762000"/>
            <a:r>
              <a:rPr lang="fr-BE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fr-BE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travailleurs</a:t>
            </a:r>
            <a:endParaRPr lang="fr-BE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900431" y="2307308"/>
            <a:ext cx="2484656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fr-BE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Surveillance</a:t>
            </a:r>
          </a:p>
          <a:p>
            <a:pPr algn="ctr" defTabSz="762000"/>
            <a:r>
              <a:rPr lang="fr-BE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fr-BE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risques dans</a:t>
            </a:r>
            <a:endParaRPr lang="fr-BE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 defTabSz="762000"/>
            <a:r>
              <a:rPr lang="fr-BE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 milieu du travail</a:t>
            </a:r>
            <a:r>
              <a:rPr lang="fr-BE" sz="20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012194" y="5488018"/>
            <a:ext cx="2802143" cy="6772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fr-BE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Protection</a:t>
            </a:r>
          </a:p>
          <a:p>
            <a:pPr algn="ctr" defTabSz="762000"/>
            <a:r>
              <a:rPr lang="fr-BE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Promotion de la santé</a:t>
            </a:r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5319459" y="1961555"/>
            <a:ext cx="3573021" cy="1725622"/>
          </a:xfrm>
          <a:prstGeom prst="ellips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GB" sz="1800">
              <a:latin typeface="Tahoma" pitchFamily="34" charset="0"/>
              <a:cs typeface="Arial" pitchFamily="34" charset="0"/>
            </a:endParaRPr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250031" y="2030154"/>
            <a:ext cx="3573022" cy="1707329"/>
          </a:xfrm>
          <a:prstGeom prst="ellips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GB" sz="1800" dirty="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3917939" y="2376192"/>
            <a:ext cx="1161971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BE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3917939" y="3344187"/>
            <a:ext cx="1161971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2083985" y="4036265"/>
            <a:ext cx="1474630" cy="1152447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BE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H="1">
            <a:off x="5330347" y="4104862"/>
            <a:ext cx="1875953" cy="1024397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BE"/>
          </a:p>
        </p:txBody>
      </p:sp>
      <p:sp>
        <p:nvSpPr>
          <p:cNvPr id="3" name="Rectangle à coins arrondis 2"/>
          <p:cNvSpPr/>
          <p:nvPr/>
        </p:nvSpPr>
        <p:spPr>
          <a:xfrm>
            <a:off x="6727120" y="4411926"/>
            <a:ext cx="2411760" cy="1118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Avec l’appui des autres CP de l’équipe de gestion des risques</a:t>
            </a:r>
          </a:p>
        </p:txBody>
      </p:sp>
    </p:spTree>
    <p:extLst>
      <p:ext uri="{BB962C8B-B14F-4D97-AF65-F5344CB8AC3E}">
        <p14:creationId xmlns:p14="http://schemas.microsoft.com/office/powerpoint/2010/main" val="3745984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  <p:bldP spid="58372" grpId="0"/>
      <p:bldP spid="58373" grpId="0" animBg="1"/>
      <p:bldP spid="58374" grpId="0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5" name="Rectangle 12"/>
          <p:cNvSpPr>
            <a:spLocks noGrp="1" noChangeArrowheads="1"/>
          </p:cNvSpPr>
          <p:nvPr>
            <p:ph type="title"/>
          </p:nvPr>
        </p:nvSpPr>
        <p:spPr>
          <a:xfrm>
            <a:off x="473643" y="648980"/>
            <a:ext cx="8229600" cy="1069848"/>
          </a:xfrm>
        </p:spPr>
        <p:txBody>
          <a:bodyPr>
            <a:normAutofit/>
          </a:bodyPr>
          <a:lstStyle/>
          <a:p>
            <a:r>
              <a:rPr lang="fr-BE" dirty="0" smtClean="0"/>
              <a:t>Concept de la santé au travail (2)</a:t>
            </a:r>
          </a:p>
        </p:txBody>
      </p:sp>
      <p:sp>
        <p:nvSpPr>
          <p:cNvPr id="5939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11EA-253C-41B2-B529-2AB278A4BD86}" type="slidenum">
              <a:rPr lang="fr-BE" smtClean="0"/>
              <a:pPr/>
              <a:t>17</a:t>
            </a:fld>
            <a:endParaRPr lang="fr-BE" smtClean="0"/>
          </a:p>
        </p:txBody>
      </p:sp>
      <p:grpSp>
        <p:nvGrpSpPr>
          <p:cNvPr id="4" name="Groupe 3"/>
          <p:cNvGrpSpPr/>
          <p:nvPr/>
        </p:nvGrpSpPr>
        <p:grpSpPr>
          <a:xfrm>
            <a:off x="330200" y="1916832"/>
            <a:ext cx="8490272" cy="4377209"/>
            <a:chOff x="323850" y="1628775"/>
            <a:chExt cx="8820150" cy="4377209"/>
          </a:xfrm>
        </p:grpSpPr>
        <p:sp>
          <p:nvSpPr>
            <p:cNvPr id="59395" name="Rectangle 3"/>
            <p:cNvSpPr>
              <a:spLocks noChangeArrowheads="1"/>
            </p:cNvSpPr>
            <p:nvPr/>
          </p:nvSpPr>
          <p:spPr bwMode="auto">
            <a:xfrm>
              <a:off x="611560" y="2204864"/>
              <a:ext cx="3095625" cy="705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defTabSz="762000"/>
              <a:r>
                <a:rPr lang="fr-BE" sz="20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Approche individuelle Dialogue </a:t>
              </a:r>
              <a:r>
                <a:rPr lang="fr-BE" sz="2000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singulier</a:t>
              </a:r>
              <a:endParaRPr lang="fr-BE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396" name="Rectangle 4"/>
            <p:cNvSpPr>
              <a:spLocks noChangeArrowheads="1"/>
            </p:cNvSpPr>
            <p:nvPr/>
          </p:nvSpPr>
          <p:spPr bwMode="auto">
            <a:xfrm>
              <a:off x="6274417" y="2132856"/>
              <a:ext cx="2148026" cy="705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defTabSz="762000"/>
              <a:r>
                <a:rPr lang="fr-BE" sz="20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Approche </a:t>
              </a:r>
            </a:p>
            <a:p>
              <a:pPr algn="ctr" defTabSz="762000"/>
              <a:r>
                <a:rPr lang="fr-BE" sz="20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populationnelle </a:t>
              </a:r>
            </a:p>
          </p:txBody>
        </p:sp>
        <p:sp>
          <p:nvSpPr>
            <p:cNvPr id="59397" name="Rectangle 5"/>
            <p:cNvSpPr>
              <a:spLocks noChangeArrowheads="1"/>
            </p:cNvSpPr>
            <p:nvPr/>
          </p:nvSpPr>
          <p:spPr bwMode="auto">
            <a:xfrm>
              <a:off x="3310396" y="5300663"/>
              <a:ext cx="2859759" cy="70532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defTabSz="762000"/>
              <a:r>
                <a:rPr lang="fr-BE" sz="20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Protection</a:t>
              </a:r>
            </a:p>
            <a:p>
              <a:pPr algn="ctr" defTabSz="762000"/>
              <a:r>
                <a:rPr lang="fr-BE" sz="20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Promotion de la santé</a:t>
              </a:r>
            </a:p>
          </p:txBody>
        </p:sp>
        <p:sp>
          <p:nvSpPr>
            <p:cNvPr id="59398" name="Oval 6"/>
            <p:cNvSpPr>
              <a:spLocks noChangeArrowheads="1"/>
            </p:cNvSpPr>
            <p:nvPr/>
          </p:nvSpPr>
          <p:spPr bwMode="auto">
            <a:xfrm>
              <a:off x="5497513" y="1628775"/>
              <a:ext cx="3646487" cy="1797050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en-GB" sz="1800"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59399" name="Oval 7"/>
            <p:cNvSpPr>
              <a:spLocks noChangeArrowheads="1"/>
            </p:cNvSpPr>
            <p:nvPr/>
          </p:nvSpPr>
          <p:spPr bwMode="auto">
            <a:xfrm>
              <a:off x="323850" y="1700213"/>
              <a:ext cx="3646488" cy="1778000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en-GB" sz="1800"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59400" name="Line 8"/>
            <p:cNvSpPr>
              <a:spLocks noChangeShapeType="1"/>
            </p:cNvSpPr>
            <p:nvPr/>
          </p:nvSpPr>
          <p:spPr bwMode="auto">
            <a:xfrm>
              <a:off x="4067175" y="2060575"/>
              <a:ext cx="1185863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>
              <a:off x="4067175" y="3068638"/>
              <a:ext cx="1185863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9402" name="Line 10"/>
            <p:cNvSpPr>
              <a:spLocks noChangeShapeType="1"/>
            </p:cNvSpPr>
            <p:nvPr/>
          </p:nvSpPr>
          <p:spPr bwMode="auto">
            <a:xfrm>
              <a:off x="2195513" y="3789363"/>
              <a:ext cx="1504950" cy="120015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9403" name="Line 11"/>
            <p:cNvSpPr>
              <a:spLocks noChangeShapeType="1"/>
            </p:cNvSpPr>
            <p:nvPr/>
          </p:nvSpPr>
          <p:spPr bwMode="auto">
            <a:xfrm flipH="1">
              <a:off x="5508625" y="3860800"/>
              <a:ext cx="1914525" cy="10668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2" name="Ellipse 1"/>
          <p:cNvSpPr/>
          <p:nvPr/>
        </p:nvSpPr>
        <p:spPr>
          <a:xfrm>
            <a:off x="251520" y="4797152"/>
            <a:ext cx="2232248" cy="11442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smtClean="0">
                <a:solidFill>
                  <a:schemeClr val="accent1"/>
                </a:solidFill>
              </a:rPr>
              <a:t>Ce bi-pôle = une force !</a:t>
            </a:r>
            <a:endParaRPr lang="fr-BE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Menaces sur le modèle de la santé au travail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BE" dirty="0" smtClean="0"/>
              <a:t>Le cloisonnement entre les sections « surveillance médicale » et « gestion des risques » depuis la loi </a:t>
            </a:r>
            <a:r>
              <a:rPr lang="fr-BE" dirty="0" smtClean="0"/>
              <a:t>du Bien-être au travail de </a:t>
            </a:r>
            <a:r>
              <a:rPr lang="fr-BE" dirty="0" smtClean="0"/>
              <a:t>1996</a:t>
            </a:r>
          </a:p>
          <a:p>
            <a:endParaRPr lang="fr-BE" dirty="0" smtClean="0"/>
          </a:p>
          <a:p>
            <a:r>
              <a:rPr lang="fr-BE" dirty="0" smtClean="0"/>
              <a:t>Le coût relatif du médecin du travail par rapport aux autres CP (financement en unités de prévention)</a:t>
            </a:r>
          </a:p>
          <a:p>
            <a:endParaRPr lang="fr-BE" dirty="0" smtClean="0"/>
          </a:p>
          <a:p>
            <a:r>
              <a:rPr lang="fr-BE" dirty="0" smtClean="0"/>
              <a:t>Une compétence médicale en décalage par rapport aux problématiques actuelles ? </a:t>
            </a:r>
          </a:p>
          <a:p>
            <a:endParaRPr lang="fr-BE" dirty="0" smtClean="0"/>
          </a:p>
          <a:p>
            <a:r>
              <a:rPr lang="fr-BE" dirty="0" smtClean="0"/>
              <a:t>Le maintien du médecin du travail dans son cabinet médical, en tant que signataire de fiches d’aptitude, toutes les 10, 12 ou 15 minutes….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84EAB-71F1-41F1-B7E6-797EB80DDA66}" type="slidenum">
              <a:rPr lang="fr-BE" smtClean="0"/>
              <a:pPr>
                <a:defRPr/>
              </a:pPr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237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1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Menaces sur le modèle de la santé au travail</a:t>
            </a:r>
          </a:p>
        </p:txBody>
      </p:sp>
      <p:sp>
        <p:nvSpPr>
          <p:cNvPr id="58370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5DE3-6A3C-4CE5-B446-BC7152342147}" type="slidenum">
              <a:rPr lang="fr-BE" smtClean="0"/>
              <a:pPr/>
              <a:t>19</a:t>
            </a:fld>
            <a:endParaRPr lang="fr-BE" smtClean="0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73059" y="2445600"/>
            <a:ext cx="2751709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fr-BE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Surveillance de </a:t>
            </a:r>
            <a:r>
              <a:rPr lang="fr-BE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la santé par le CP-MT</a:t>
            </a:r>
            <a:endParaRPr lang="fr-BE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485259" y="2307308"/>
            <a:ext cx="3315011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fr-BE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Surveillance</a:t>
            </a:r>
          </a:p>
          <a:p>
            <a:pPr algn="ctr" defTabSz="762000"/>
            <a:r>
              <a:rPr lang="fr-BE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des risques </a:t>
            </a:r>
            <a:r>
              <a:rPr lang="fr-BE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par les CP </a:t>
            </a:r>
            <a:br>
              <a:rPr lang="fr-BE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fr-BE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 la gestion des risques</a:t>
            </a:r>
            <a:r>
              <a:rPr lang="fr-BE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BE" sz="2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012194" y="5488018"/>
            <a:ext cx="2802143" cy="6772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fr-BE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Protection</a:t>
            </a:r>
          </a:p>
          <a:p>
            <a:pPr algn="ctr" defTabSz="762000"/>
            <a:r>
              <a:rPr lang="fr-BE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Promotion de la santé</a:t>
            </a:r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5319459" y="1961555"/>
            <a:ext cx="3573021" cy="1725622"/>
          </a:xfrm>
          <a:prstGeom prst="ellips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GB" sz="1800">
              <a:latin typeface="Tahoma" pitchFamily="34" charset="0"/>
              <a:cs typeface="Arial" pitchFamily="34" charset="0"/>
            </a:endParaRPr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250031" y="2030154"/>
            <a:ext cx="3573022" cy="1707329"/>
          </a:xfrm>
          <a:prstGeom prst="ellips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GB" sz="1800" dirty="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3917939" y="2376192"/>
            <a:ext cx="1161971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BE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3917939" y="3344187"/>
            <a:ext cx="1161971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2083985" y="4036265"/>
            <a:ext cx="1474630" cy="1152447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BE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H="1">
            <a:off x="5330347" y="4104862"/>
            <a:ext cx="1875953" cy="1024397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BE"/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4139952" y="2132856"/>
            <a:ext cx="576064" cy="57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4283968" y="3068960"/>
            <a:ext cx="576064" cy="6182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209819" y="443711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??</a:t>
            </a:r>
            <a:endParaRPr lang="fr-BE" sz="24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45375" y="4437111"/>
            <a:ext cx="56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??</a:t>
            </a:r>
            <a:endParaRPr lang="fr-BE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864" y="2636912"/>
            <a:ext cx="8229600" cy="3639116"/>
          </a:xfrm>
        </p:spPr>
        <p:txBody>
          <a:bodyPr>
            <a:normAutofit/>
          </a:bodyPr>
          <a:lstStyle/>
          <a:p>
            <a:r>
              <a:rPr lang="fr-BE" i="1" dirty="0" smtClean="0">
                <a:solidFill>
                  <a:schemeClr val="accent1"/>
                </a:solidFill>
              </a:rPr>
              <a:t>Défis posés par les évolutions du </a:t>
            </a:r>
            <a:r>
              <a:rPr lang="fr-BE" i="1" dirty="0" smtClean="0">
                <a:solidFill>
                  <a:schemeClr val="accent1"/>
                </a:solidFill>
              </a:rPr>
              <a:t>marché du travail</a:t>
            </a:r>
            <a:r>
              <a:rPr lang="fr-BE" i="1" dirty="0" smtClean="0">
                <a:solidFill>
                  <a:schemeClr val="accent1"/>
                </a:solidFill>
              </a:rPr>
              <a:t>, des risques professionnels et du sens donné au travail</a:t>
            </a:r>
          </a:p>
          <a:p>
            <a:r>
              <a:rPr lang="fr-BE" dirty="0" smtClean="0"/>
              <a:t>Et le modèle de la santé au travail face à cela ? </a:t>
            </a:r>
          </a:p>
          <a:p>
            <a:r>
              <a:rPr lang="fr-BE" dirty="0" smtClean="0"/>
              <a:t>Quels chemins s’ouvrent à nous ? </a:t>
            </a:r>
            <a:endParaRPr lang="fr-BE" dirty="0"/>
          </a:p>
          <a:p>
            <a:r>
              <a:rPr lang="fr-BE" dirty="0" smtClean="0"/>
              <a:t>Conclusions</a:t>
            </a: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84EAB-71F1-41F1-B7E6-797EB80DDA66}" type="slidenum">
              <a:rPr lang="fr-BE" smtClean="0"/>
              <a:pPr>
                <a:defRPr/>
              </a:pPr>
              <a:t>2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36712"/>
            <a:ext cx="2304256" cy="153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864" y="2636912"/>
            <a:ext cx="8229600" cy="3639116"/>
          </a:xfrm>
        </p:spPr>
        <p:txBody>
          <a:bodyPr>
            <a:normAutofit/>
          </a:bodyPr>
          <a:lstStyle/>
          <a:p>
            <a:r>
              <a:rPr lang="fr-BE" dirty="0" smtClean="0"/>
              <a:t>Défis posés par les évolutions du </a:t>
            </a:r>
            <a:r>
              <a:rPr lang="fr-BE" dirty="0" smtClean="0"/>
              <a:t>marché du travail</a:t>
            </a:r>
            <a:r>
              <a:rPr lang="fr-BE" dirty="0" smtClean="0"/>
              <a:t>, des risques professionnels et du sens donné au travail</a:t>
            </a:r>
          </a:p>
          <a:p>
            <a:r>
              <a:rPr lang="fr-BE" dirty="0" smtClean="0"/>
              <a:t>Et le modèle de la santé au travail face à cela ? </a:t>
            </a:r>
          </a:p>
          <a:p>
            <a:r>
              <a:rPr lang="fr-BE" i="1" dirty="0" smtClean="0">
                <a:solidFill>
                  <a:schemeClr val="accent1"/>
                </a:solidFill>
              </a:rPr>
              <a:t>Quels chemins s’ouvrent à nous ? </a:t>
            </a:r>
            <a:endParaRPr lang="fr-BE" i="1" dirty="0">
              <a:solidFill>
                <a:schemeClr val="accent1"/>
              </a:solidFill>
            </a:endParaRPr>
          </a:p>
          <a:p>
            <a:r>
              <a:rPr lang="fr-BE" dirty="0" smtClean="0"/>
              <a:t>Conclusions</a:t>
            </a: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84EAB-71F1-41F1-B7E6-797EB80DDA66}" type="slidenum">
              <a:rPr lang="fr-BE" smtClean="0"/>
              <a:pPr>
                <a:defRPr/>
              </a:pPr>
              <a:t>20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36712"/>
            <a:ext cx="2304256" cy="153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Quels chemins s’ouvrent à nous ?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16" y="2276872"/>
            <a:ext cx="5092542" cy="2546271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84EAB-71F1-41F1-B7E6-797EB80DDA66}" type="slidenum">
              <a:rPr lang="fr-BE" smtClean="0"/>
              <a:pPr>
                <a:defRPr/>
              </a:pPr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94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Quels chemins s’ouvrent à nous ?</a:t>
            </a:r>
            <a:br>
              <a:rPr lang="fr-BE" dirty="0" smtClean="0"/>
            </a:br>
            <a:r>
              <a:rPr lang="fr-BE" dirty="0" smtClean="0"/>
              <a:t>1. Le retour en arrière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fr-BE" dirty="0" smtClean="0"/>
              <a:t>Retour à une surveillance de santé sans connaissance (ou presque) de la situation de travail ?</a:t>
            </a:r>
          </a:p>
          <a:p>
            <a:r>
              <a:rPr lang="fr-BE" dirty="0" smtClean="0"/>
              <a:t>Médecine d’usine des années 50 : médecins généralistes effectuant, à temps partiel, des examens médicaux de la main d’œuvre pour les employeurs</a:t>
            </a:r>
          </a:p>
          <a:p>
            <a:r>
              <a:rPr lang="fr-BE" dirty="0" smtClean="0"/>
              <a:t>= proposition de ‘simplification’ de la médecine du travail avancée par le gouvernement Hollande en France en 2015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84EAB-71F1-41F1-B7E6-797EB80DDA66}" type="slidenum">
              <a:rPr lang="fr-BE" smtClean="0"/>
              <a:pPr>
                <a:defRPr/>
              </a:pPr>
              <a:t>22</a:t>
            </a:fld>
            <a:endParaRPr lang="fr-BE"/>
          </a:p>
        </p:txBody>
      </p:sp>
      <p:pic>
        <p:nvPicPr>
          <p:cNvPr id="1026" name="Picture 2" descr="C:\Users\phmairiaux\Documents\Conférences congrès\APBMT 2017\a-la-croisee-des-chemins-a4762517-52eb-413d-8844-edeeccb0e8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40768"/>
            <a:ext cx="1646237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3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Quels chemins s’ouvrent à nous ?</a:t>
            </a:r>
            <a:br>
              <a:rPr lang="fr-BE" dirty="0" smtClean="0"/>
            </a:br>
            <a:r>
              <a:rPr lang="fr-BE" dirty="0" smtClean="0"/>
              <a:t>2. Statu quo ou la mort lente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BE" dirty="0" smtClean="0"/>
              <a:t>Faire face à la démographie déclinante des médecins du travail en </a:t>
            </a:r>
          </a:p>
          <a:p>
            <a:pPr lvl="1"/>
            <a:r>
              <a:rPr lang="fr-BE" dirty="0" smtClean="0"/>
              <a:t>Diminuant la fréquence des examens médicaux</a:t>
            </a:r>
          </a:p>
          <a:p>
            <a:pPr lvl="1"/>
            <a:r>
              <a:rPr lang="fr-BE" dirty="0" smtClean="0"/>
              <a:t>Digitalisant certains aspects de la surveillance de santé</a:t>
            </a:r>
          </a:p>
          <a:p>
            <a:pPr lvl="1"/>
            <a:r>
              <a:rPr lang="fr-BE" dirty="0"/>
              <a:t>Remplaçant le médecin par l’infirmier(e) du travail</a:t>
            </a:r>
            <a:endParaRPr lang="fr-BE" dirty="0" smtClean="0"/>
          </a:p>
          <a:p>
            <a:pPr lvl="1"/>
            <a:r>
              <a:rPr lang="fr-BE" dirty="0" smtClean="0"/>
              <a:t>Recrutant de plus en plus de médecins d’origine étrangère</a:t>
            </a:r>
          </a:p>
          <a:p>
            <a:r>
              <a:rPr lang="fr-BE" dirty="0" smtClean="0"/>
              <a:t>Développer en dehors de la structure des SEPP des sociétés de consultance pour répondre aux </a:t>
            </a:r>
            <a:r>
              <a:rPr lang="fr-BE" dirty="0" smtClean="0"/>
              <a:t>vrais besoins </a:t>
            </a:r>
            <a:r>
              <a:rPr lang="fr-BE" dirty="0" smtClean="0"/>
              <a:t>des entreprises</a:t>
            </a:r>
          </a:p>
          <a:p>
            <a:pPr lvl="1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84EAB-71F1-41F1-B7E6-797EB80DDA66}" type="slidenum">
              <a:rPr lang="fr-BE" smtClean="0"/>
              <a:pPr>
                <a:defRPr/>
              </a:pPr>
              <a:t>23</a:t>
            </a:fld>
            <a:endParaRPr lang="fr-BE"/>
          </a:p>
        </p:txBody>
      </p:sp>
      <p:pic>
        <p:nvPicPr>
          <p:cNvPr id="2050" name="Picture 2" descr="C:\Users\phmairiaux\Documents\Conférences congrès\APBMT 2017\a-la-croisee-des-chemins-a4762517-52eb-413d-8844-edeeccb0e8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40768"/>
            <a:ext cx="1646237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76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Quels chemins s’ouvrent à nous ?</a:t>
            </a:r>
            <a:br>
              <a:rPr lang="fr-BE" dirty="0" smtClean="0"/>
            </a:br>
            <a:r>
              <a:rPr lang="fr-BE" dirty="0" smtClean="0"/>
              <a:t>3. Faire évoluer nos pratiques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smtClean="0"/>
              <a:t>Mettre </a:t>
            </a:r>
            <a:r>
              <a:rPr lang="fr-BE" dirty="0"/>
              <a:t>en place de véritables équipes pluridisciplinaires (MED + PSY + ERGO) à base régionale et dédicacées à </a:t>
            </a:r>
            <a:r>
              <a:rPr lang="fr-BE" dirty="0" smtClean="0"/>
              <a:t>l’entreprise</a:t>
            </a:r>
            <a:endParaRPr lang="fr-BE" dirty="0"/>
          </a:p>
          <a:p>
            <a:r>
              <a:rPr lang="fr-BE" dirty="0" smtClean="0"/>
              <a:t>Renforcer la </a:t>
            </a:r>
            <a:r>
              <a:rPr lang="fr-BE" dirty="0"/>
              <a:t>formation </a:t>
            </a:r>
            <a:r>
              <a:rPr lang="fr-BE" dirty="0" smtClean="0"/>
              <a:t>des </a:t>
            </a:r>
            <a:r>
              <a:rPr lang="fr-BE" dirty="0"/>
              <a:t>médecins en matière d’approche </a:t>
            </a:r>
            <a:r>
              <a:rPr lang="fr-BE" dirty="0" smtClean="0"/>
              <a:t>bio-psycho-sociale ; favoriser une vraie synergie avec les CP-aspects psychosociaux</a:t>
            </a:r>
          </a:p>
          <a:p>
            <a:r>
              <a:rPr lang="fr-BE" dirty="0" smtClean="0"/>
              <a:t>Répartir autrement les tâches </a:t>
            </a:r>
            <a:r>
              <a:rPr lang="fr-BE" dirty="0"/>
              <a:t>au sein </a:t>
            </a:r>
            <a:r>
              <a:rPr lang="fr-BE" dirty="0" smtClean="0"/>
              <a:t>du binôme </a:t>
            </a:r>
            <a:r>
              <a:rPr lang="fr-BE" dirty="0" smtClean="0"/>
              <a:t>médecin et </a:t>
            </a:r>
            <a:r>
              <a:rPr lang="fr-BE" dirty="0" smtClean="0"/>
              <a:t>infirmier du travail, </a:t>
            </a:r>
            <a:r>
              <a:rPr lang="fr-BE" dirty="0" smtClean="0"/>
              <a:t>….</a:t>
            </a:r>
            <a:br>
              <a:rPr lang="fr-BE" dirty="0" smtClean="0"/>
            </a:br>
            <a:r>
              <a:rPr lang="fr-BE" dirty="0" smtClean="0"/>
              <a:t>avec </a:t>
            </a:r>
            <a:r>
              <a:rPr lang="fr-BE" dirty="0" smtClean="0"/>
              <a:t>des </a:t>
            </a:r>
            <a:r>
              <a:rPr lang="fr-BE" dirty="0"/>
              <a:t>infirmiers du travail formés à cet effet </a:t>
            </a:r>
            <a:r>
              <a:rPr lang="fr-BE" dirty="0" smtClean="0"/>
              <a:t>et ne prenant pas de décision d’aptitude (modèle </a:t>
            </a:r>
            <a:r>
              <a:rPr lang="fr-BE" dirty="0"/>
              <a:t>français de l’entretien </a:t>
            </a:r>
            <a:r>
              <a:rPr lang="fr-BE" dirty="0" smtClean="0"/>
              <a:t>infirmier)</a:t>
            </a: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84EAB-71F1-41F1-B7E6-797EB80DDA66}" type="slidenum">
              <a:rPr lang="fr-BE" smtClean="0"/>
              <a:pPr>
                <a:defRPr/>
              </a:pPr>
              <a:t>24</a:t>
            </a:fld>
            <a:endParaRPr lang="fr-BE"/>
          </a:p>
        </p:txBody>
      </p:sp>
      <p:pic>
        <p:nvPicPr>
          <p:cNvPr id="3074" name="Picture 2" descr="C:\Users\phmairiaux\Documents\Conférences congrès\APBMT 2017\a-la-croisee-des-chemins-a4762517-52eb-413d-8844-edeeccb0e8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40768"/>
            <a:ext cx="1646237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6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Quels chemins s’ouvrent à nous ?</a:t>
            </a:r>
            <a:br>
              <a:rPr lang="fr-BE" dirty="0" smtClean="0"/>
            </a:br>
            <a:r>
              <a:rPr lang="fr-BE" dirty="0" smtClean="0"/>
              <a:t>3. Faire évoluer nos pratiques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BE" dirty="0"/>
              <a:t>Diminuer la périodicité des examens médicaux ; </a:t>
            </a:r>
            <a:r>
              <a:rPr lang="fr-BE" dirty="0" smtClean="0"/>
              <a:t>les remplacer </a:t>
            </a:r>
            <a:r>
              <a:rPr lang="fr-BE" dirty="0"/>
              <a:t>par des activités à </a:t>
            </a:r>
            <a:r>
              <a:rPr lang="fr-BE" dirty="0" smtClean="0"/>
              <a:t>plus-value </a:t>
            </a:r>
            <a:r>
              <a:rPr lang="fr-BE" dirty="0"/>
              <a:t>préventive (formations, sensibilisation collective aux risques,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VLT </a:t>
            </a:r>
            <a:r>
              <a:rPr lang="fr-BE" dirty="0"/>
              <a:t>pluridisciplinaires)</a:t>
            </a:r>
          </a:p>
          <a:p>
            <a:r>
              <a:rPr lang="fr-BE" dirty="0" smtClean="0"/>
              <a:t>Grâce aux moyens informatiques, apporter une plus-value sociétale : </a:t>
            </a:r>
          </a:p>
          <a:p>
            <a:pPr lvl="1"/>
            <a:r>
              <a:rPr lang="fr-BE" dirty="0" smtClean="0"/>
              <a:t>Transmettre au médecin traitant un « résumé professionnel minimum »</a:t>
            </a:r>
          </a:p>
          <a:p>
            <a:pPr lvl="1"/>
            <a:r>
              <a:rPr lang="fr-BE" dirty="0" smtClean="0"/>
              <a:t>Permettre l’établissement d’un bilan santé en fin de carrière à l’intention du médecin traitant , sur base de la traçabilité des expositions professionnelles ?</a:t>
            </a:r>
          </a:p>
          <a:p>
            <a:pPr lvl="1"/>
            <a:r>
              <a:rPr lang="fr-BE" dirty="0" smtClean="0"/>
              <a:t>Contribuer à la collecte progressive des </a:t>
            </a:r>
            <a:r>
              <a:rPr lang="fr-BE" dirty="0" smtClean="0"/>
              <a:t>« points </a:t>
            </a:r>
            <a:r>
              <a:rPr lang="fr-BE" dirty="0" smtClean="0"/>
              <a:t>de </a:t>
            </a:r>
            <a:r>
              <a:rPr lang="fr-BE" dirty="0" smtClean="0"/>
              <a:t>pénibilité » </a:t>
            </a:r>
            <a:r>
              <a:rPr lang="fr-BE" dirty="0" smtClean="0"/>
              <a:t>dans le cadre d’un système de pension à </a:t>
            </a:r>
            <a:r>
              <a:rPr lang="fr-BE" dirty="0" smtClean="0"/>
              <a:t>points?</a:t>
            </a:r>
            <a:endParaRPr lang="fr-BE" dirty="0" smtClean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84EAB-71F1-41F1-B7E6-797EB80DDA66}" type="slidenum">
              <a:rPr lang="fr-BE" smtClean="0"/>
              <a:pPr>
                <a:defRPr/>
              </a:pPr>
              <a:t>25</a:t>
            </a:fld>
            <a:endParaRPr lang="fr-BE"/>
          </a:p>
        </p:txBody>
      </p:sp>
      <p:pic>
        <p:nvPicPr>
          <p:cNvPr id="3074" name="Picture 2" descr="C:\Users\phmairiaux\Documents\Conférences congrès\APBMT 2017\a-la-croisee-des-chemins-a4762517-52eb-413d-8844-edeeccb0e8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40768"/>
            <a:ext cx="1646237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56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Quels chemins s’ouvrent à nous ?</a:t>
            </a:r>
            <a:br>
              <a:rPr lang="fr-BE" dirty="0" smtClean="0"/>
            </a:br>
            <a:r>
              <a:rPr lang="fr-BE" dirty="0"/>
              <a:t>4</a:t>
            </a:r>
            <a:r>
              <a:rPr lang="fr-BE" dirty="0" smtClean="0"/>
              <a:t>. Transformer la profession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smtClean="0"/>
              <a:t>Devenir un spécialiste du maintien en emploi et de la réintégration au travail ?</a:t>
            </a:r>
          </a:p>
          <a:p>
            <a:pPr lvl="1"/>
            <a:r>
              <a:rPr lang="fr-BE" dirty="0" smtClean="0"/>
              <a:t>Management des trajets de réintégration en synergie avec le médecin traitant et le médecin conseil (principe de coopération TRIO), et avec l’appui des organismes spécialisés (</a:t>
            </a:r>
            <a:r>
              <a:rPr lang="fr-BE" dirty="0" err="1" smtClean="0"/>
              <a:t>Aviq</a:t>
            </a:r>
            <a:r>
              <a:rPr lang="fr-BE" dirty="0" smtClean="0"/>
              <a:t>, Phare, VDAB-GTB)</a:t>
            </a:r>
          </a:p>
          <a:p>
            <a:r>
              <a:rPr lang="fr-BE" dirty="0" smtClean="0"/>
              <a:t>Devenir un spécialiste de l’évaluation de la capacité de travail (et des capacités restantes)</a:t>
            </a:r>
          </a:p>
          <a:p>
            <a:pPr lvl="1"/>
            <a:r>
              <a:rPr lang="fr-BE" dirty="0" smtClean="0"/>
              <a:t>Tronc commun de formation avec la médecine d’assurance et d’évaluation du dommage corporel</a:t>
            </a:r>
          </a:p>
          <a:p>
            <a:pPr lvl="1"/>
            <a:r>
              <a:rPr lang="fr-BE" dirty="0" smtClean="0"/>
              <a:t>Financement de cette activité par la sécurité sociale</a:t>
            </a: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84EAB-71F1-41F1-B7E6-797EB80DDA66}" type="slidenum">
              <a:rPr lang="fr-BE" smtClean="0"/>
              <a:pPr>
                <a:defRPr/>
              </a:pPr>
              <a:t>26</a:t>
            </a:fld>
            <a:endParaRPr lang="fr-BE"/>
          </a:p>
        </p:txBody>
      </p:sp>
      <p:pic>
        <p:nvPicPr>
          <p:cNvPr id="3074" name="Picture 2" descr="C:\Users\phmairiaux\Documents\Conférences congrès\APBMT 2017\a-la-croisee-des-chemins-a4762517-52eb-413d-8844-edeeccb0e8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40768"/>
            <a:ext cx="1646237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1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Conclusions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BE" dirty="0" smtClean="0"/>
              <a:t>Peut-on accepter/souhaiter la mort programmée de la médecine du travail ?</a:t>
            </a:r>
          </a:p>
          <a:p>
            <a:endParaRPr lang="fr-BE" dirty="0" smtClean="0"/>
          </a:p>
          <a:p>
            <a:r>
              <a:rPr lang="fr-BE" dirty="0" smtClean="0"/>
              <a:t>Accepterons-nous de revenir 70 ans en arrière ? Avec des médecins généralistes effectuant à temps partiel du suivi de santé des travailleurs, sans la connaissance des conditions de travail ?</a:t>
            </a:r>
          </a:p>
          <a:p>
            <a:endParaRPr lang="fr-BE" dirty="0" smtClean="0"/>
          </a:p>
          <a:p>
            <a:r>
              <a:rPr lang="fr-BE" dirty="0" smtClean="0"/>
              <a:t>Sommes-nous </a:t>
            </a:r>
            <a:r>
              <a:rPr lang="fr-BE" dirty="0" smtClean="0"/>
              <a:t>prêts </a:t>
            </a:r>
            <a:r>
              <a:rPr lang="fr-BE" dirty="0" smtClean="0"/>
              <a:t>à bousculer la façon historique et traditionnelle d’organiser la médecine du travail ?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592D8-FAA7-4F46-AB5B-5ECB6008A758}" type="slidenum">
              <a:rPr lang="fr-BE" smtClean="0"/>
              <a:pPr>
                <a:defRPr/>
              </a:pPr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892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Conclusions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Il y a urgence et le chantier de rénovation est vaste, complexe et difficile.</a:t>
            </a:r>
          </a:p>
          <a:p>
            <a:endParaRPr lang="fr-BE" dirty="0" smtClean="0"/>
          </a:p>
          <a:p>
            <a:endParaRPr lang="fr-BE" dirty="0" smtClean="0"/>
          </a:p>
          <a:p>
            <a:pPr marL="109728" indent="0">
              <a:buNone/>
            </a:pPr>
            <a:r>
              <a:rPr lang="fr-BE" b="1" i="1" dirty="0" smtClean="0"/>
              <a:t>« Ce n’est pas parce que les choses sont difficiles que nous n’osons pas, c’est parce que nous n’osons pas qu’elles sont difficiles »</a:t>
            </a:r>
            <a:br>
              <a:rPr lang="fr-BE" b="1" i="1" dirty="0" smtClean="0"/>
            </a:br>
            <a:r>
              <a:rPr lang="fr-BE" b="1" i="1" dirty="0" smtClean="0"/>
              <a:t>				Sénèque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84EAB-71F1-41F1-B7E6-797EB80DDA66}" type="slidenum">
              <a:rPr lang="fr-BE" smtClean="0"/>
              <a:pPr>
                <a:defRPr/>
              </a:pPr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435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Merci </a:t>
            </a:r>
            <a:r>
              <a:rPr lang="nl-NL" dirty="0"/>
              <a:t>pour </a:t>
            </a:r>
            <a:r>
              <a:rPr lang="nl-NL" dirty="0" err="1"/>
              <a:t>votre</a:t>
            </a:r>
            <a:r>
              <a:rPr lang="nl-NL" dirty="0"/>
              <a:t> attention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Dank u voor uw aandacht!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BE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966C1-6AFD-4170-BF0B-2195223C5AE6}" type="slidenum">
              <a:rPr lang="fr-BE" smtClean="0"/>
              <a:pPr>
                <a:defRPr/>
              </a:pPr>
              <a:t>29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5436096" y="5877272"/>
            <a:ext cx="309634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400" dirty="0" smtClean="0">
                <a:hlinkClick r:id="rId3"/>
              </a:rPr>
              <a:t>ph.mairiaux@uliege.be</a:t>
            </a:r>
            <a:r>
              <a:rPr lang="fr-BE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208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8274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Mutations de la nature des risques professionnels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84EAB-71F1-41F1-B7E6-797EB80DDA66}" type="slidenum">
              <a:rPr lang="fr-BE" smtClean="0"/>
              <a:pPr>
                <a:defRPr/>
              </a:pPr>
              <a:t>3</a:t>
            </a:fld>
            <a:endParaRPr lang="fr-B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29438"/>
            <a:ext cx="1719118" cy="26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987" y="1772816"/>
            <a:ext cx="2262395" cy="260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373" y="4725144"/>
            <a:ext cx="2856140" cy="184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3848" y="2218993"/>
            <a:ext cx="2281287" cy="171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40" y="4581128"/>
            <a:ext cx="2817734" cy="21133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86"/>
          <a:stretch/>
        </p:blipFill>
        <p:spPr>
          <a:xfrm rot="5400000">
            <a:off x="1162164" y="2518355"/>
            <a:ext cx="1923126" cy="172819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779912" y="4119463"/>
            <a:ext cx="115212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/>
              <a:t>AVANT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29160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BE" sz="3200" dirty="0" smtClean="0"/>
              <a:t>Augmentation population active, tertiarisation de l’économie, féminisation de l’emploi</a:t>
            </a:r>
            <a:endParaRPr lang="fr-BE" sz="32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953888"/>
              </p:ext>
            </p:extLst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403648" y="6460859"/>
            <a:ext cx="4680520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600" i="1" dirty="0" smtClean="0"/>
              <a:t>Source : SPF Economie – </a:t>
            </a:r>
            <a:r>
              <a:rPr lang="fr-BE" sz="1600" i="1" dirty="0" err="1" smtClean="0"/>
              <a:t>Statbel</a:t>
            </a:r>
            <a:r>
              <a:rPr lang="fr-BE" sz="1600" i="1" dirty="0" smtClean="0"/>
              <a:t>, 28/04/17 </a:t>
            </a:r>
            <a:endParaRPr lang="fr-BE" sz="1600" i="1" dirty="0"/>
          </a:p>
        </p:txBody>
      </p:sp>
    </p:spTree>
    <p:extLst>
      <p:ext uri="{BB962C8B-B14F-4D97-AF65-F5344CB8AC3E}">
        <p14:creationId xmlns:p14="http://schemas.microsoft.com/office/powerpoint/2010/main" val="20708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Mutations de la nature des risques professionnels</a:t>
            </a:r>
            <a:endParaRPr lang="fr-BE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838311"/>
            <a:ext cx="2490184" cy="1867637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4EAB-71F1-41F1-B7E6-797EB80DDA66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56792"/>
            <a:ext cx="2088232" cy="310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5102" y="1556792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519363"/>
            <a:ext cx="24257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08523"/>
            <a:ext cx="2031690" cy="270892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9552" y="5373216"/>
            <a:ext cx="203169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/>
              <a:t>AUJOURD’HUI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5166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Evolution du travail à temps partiel</a:t>
            </a:r>
            <a:endParaRPr lang="fr-BE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475656" y="6453336"/>
            <a:ext cx="3950825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BE" sz="1600" i="1" dirty="0" smtClean="0"/>
              <a:t>Source : SPF Economie – </a:t>
            </a:r>
            <a:r>
              <a:rPr lang="fr-BE" sz="1600" i="1" dirty="0" err="1" smtClean="0"/>
              <a:t>Statbel</a:t>
            </a:r>
            <a:r>
              <a:rPr lang="fr-BE" sz="1600" i="1" dirty="0" smtClean="0"/>
              <a:t>, 28/04/2017 </a:t>
            </a:r>
            <a:endParaRPr lang="fr-BE" sz="1600" i="1" dirty="0"/>
          </a:p>
        </p:txBody>
      </p:sp>
    </p:spTree>
    <p:extLst>
      <p:ext uri="{BB962C8B-B14F-4D97-AF65-F5344CB8AC3E}">
        <p14:creationId xmlns:p14="http://schemas.microsoft.com/office/powerpoint/2010/main" val="14244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fr-BE" altLang="fr-FR" noProof="0" dirty="0" smtClean="0"/>
              <a:t>Evolution des contraintes de travail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GB" altLang="fr-FR"/>
          </a:p>
        </p:txBody>
      </p:sp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700213"/>
            <a:ext cx="67913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ZoneTexte 2"/>
          <p:cNvSpPr txBox="1">
            <a:spLocks noChangeArrowheads="1"/>
          </p:cNvSpPr>
          <p:nvPr/>
        </p:nvSpPr>
        <p:spPr bwMode="auto">
          <a:xfrm>
            <a:off x="684213" y="6309320"/>
            <a:ext cx="565616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fr-FR" sz="1800" i="1" dirty="0"/>
              <a:t>Source : </a:t>
            </a:r>
            <a:r>
              <a:rPr lang="en-GB" altLang="fr-FR" sz="1800" i="1" dirty="0" err="1"/>
              <a:t>Enquêtes</a:t>
            </a:r>
            <a:r>
              <a:rPr lang="en-GB" altLang="fr-FR" sz="1800" i="1" dirty="0"/>
              <a:t> </a:t>
            </a:r>
            <a:r>
              <a:rPr lang="en-GB" altLang="fr-FR" sz="1800" i="1" dirty="0" smtClean="0"/>
              <a:t>EWCS </a:t>
            </a:r>
            <a:r>
              <a:rPr lang="en-GB" altLang="fr-FR" sz="1800" i="1" dirty="0"/>
              <a:t>conditions de </a:t>
            </a:r>
            <a:r>
              <a:rPr lang="en-GB" altLang="fr-FR" sz="1800" i="1" dirty="0" smtClean="0"/>
              <a:t>travail - </a:t>
            </a:r>
            <a:r>
              <a:rPr lang="en-GB" altLang="fr-FR" sz="1800" i="1" dirty="0" err="1" smtClean="0"/>
              <a:t>Eurofound</a:t>
            </a:r>
            <a:endParaRPr lang="en-GB" altLang="fr-FR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966C1-6AFD-4170-BF0B-2195223C5AE6}" type="slidenum">
              <a:rPr lang="fr-BE" smtClean="0"/>
              <a:pPr>
                <a:defRPr/>
              </a:pPr>
              <a:t>7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Répartition des travailleurs belges selon la qualité de l’emploi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592D8-FAA7-4F46-AB5B-5ECB6008A758}" type="slidenum">
              <a:rPr lang="fr-BE" smtClean="0"/>
              <a:pPr>
                <a:defRPr/>
              </a:pPr>
              <a:t>8</a:t>
            </a:fld>
            <a:endParaRPr lang="fr-B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91" y="2109893"/>
            <a:ext cx="6465177" cy="391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1520" y="6109394"/>
            <a:ext cx="889248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i="1" dirty="0"/>
              <a:t>Source : La qualité de l’emploi en Belgique en 2015 (analyse sur base de l’enquête EWCS 2015) </a:t>
            </a:r>
            <a:r>
              <a:rPr lang="fr-BE" dirty="0">
                <a:hlinkClick r:id="rId3"/>
              </a:rPr>
              <a:t>http://www.emploi.belgique.be/moduleDefault.aspx?id=44596</a:t>
            </a:r>
            <a:r>
              <a:rPr lang="fr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73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Et révolution </a:t>
            </a:r>
            <a:r>
              <a:rPr lang="fr-BE" dirty="0" smtClean="0"/>
              <a:t>continue </a:t>
            </a:r>
            <a:r>
              <a:rPr lang="fr-BE" dirty="0" smtClean="0"/>
              <a:t>de l’emploi et du travail….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Digitalisation, industrie 4.0, économie numérique</a:t>
            </a:r>
          </a:p>
          <a:p>
            <a:r>
              <a:rPr lang="fr-BE" dirty="0" smtClean="0"/>
              <a:t>Forte croissance des emplois de « nouvelle génération » : </a:t>
            </a:r>
            <a:r>
              <a:rPr lang="fr-BE" dirty="0" err="1" smtClean="0"/>
              <a:t>interim</a:t>
            </a:r>
            <a:r>
              <a:rPr lang="fr-BE" dirty="0" smtClean="0"/>
              <a:t>, (faux) indépendants, free lance, </a:t>
            </a:r>
            <a:r>
              <a:rPr lang="fr-BE" dirty="0" err="1" smtClean="0"/>
              <a:t>platform</a:t>
            </a:r>
            <a:r>
              <a:rPr lang="fr-BE" dirty="0" smtClean="0"/>
              <a:t> </a:t>
            </a:r>
            <a:r>
              <a:rPr lang="fr-BE" dirty="0" err="1" smtClean="0"/>
              <a:t>workers</a:t>
            </a:r>
            <a:r>
              <a:rPr lang="fr-BE" dirty="0" smtClean="0"/>
              <a:t> (</a:t>
            </a:r>
            <a:r>
              <a:rPr lang="fr-BE" dirty="0" err="1" smtClean="0"/>
              <a:t>Uber</a:t>
            </a:r>
            <a:r>
              <a:rPr lang="fr-BE" dirty="0" smtClean="0"/>
              <a:t>, </a:t>
            </a:r>
            <a:r>
              <a:rPr lang="fr-BE" dirty="0" err="1" smtClean="0"/>
              <a:t>Deliveroo</a:t>
            </a:r>
            <a:r>
              <a:rPr lang="fr-BE" dirty="0" smtClean="0"/>
              <a:t>,…)</a:t>
            </a:r>
          </a:p>
          <a:p>
            <a:r>
              <a:rPr lang="fr-BE" dirty="0" smtClean="0"/>
              <a:t>Disparition des carrières linéaires, flexibilisation </a:t>
            </a:r>
          </a:p>
          <a:p>
            <a:r>
              <a:rPr lang="fr-BE" dirty="0" smtClean="0"/>
              <a:t>Evolution de la notion de lieu de travail : télétravail, structures de </a:t>
            </a:r>
            <a:r>
              <a:rPr lang="fr-BE" dirty="0" err="1" smtClean="0"/>
              <a:t>co-working</a:t>
            </a:r>
            <a:r>
              <a:rPr lang="fr-BE" dirty="0" smtClean="0"/>
              <a:t>…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84EAB-71F1-41F1-B7E6-797EB80DDA66}" type="slidenum">
              <a:rPr lang="fr-BE" smtClean="0"/>
              <a:pPr>
                <a:defRPr/>
              </a:pPr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22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2244</TotalTime>
  <Words>989</Words>
  <Application>Microsoft Office PowerPoint</Application>
  <PresentationFormat>Affichage à l'écran (4:3)</PresentationFormat>
  <Paragraphs>163</Paragraphs>
  <Slides>29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Urbain</vt:lpstr>
      <vt:lpstr>        La médecine du travail, une profession à la croisée des chemins?  Pr Philippe Mairiaux  Université de Liège</vt:lpstr>
      <vt:lpstr>Plan </vt:lpstr>
      <vt:lpstr>Mutations de la nature des risques professionnels</vt:lpstr>
      <vt:lpstr>Augmentation population active, tertiarisation de l’économie, féminisation de l’emploi</vt:lpstr>
      <vt:lpstr>Mutations de la nature des risques professionnels</vt:lpstr>
      <vt:lpstr>Evolution du travail à temps partiel</vt:lpstr>
      <vt:lpstr>Evolution des contraintes de travail</vt:lpstr>
      <vt:lpstr>Répartition des travailleurs belges selon la qualité de l’emploi</vt:lpstr>
      <vt:lpstr>Et révolution continue de l’emploi et du travail….</vt:lpstr>
      <vt:lpstr>La vision du travail à la fin du 20e et au début du 21e siècle </vt:lpstr>
      <vt:lpstr>La question du sens du travail</vt:lpstr>
      <vt:lpstr>Le paradoxe actuel du travail</vt:lpstr>
      <vt:lpstr>Les facteurs « travail » en cause dans la dégradation de la santé - hypothèses</vt:lpstr>
      <vt:lpstr>Quelle est la légitimité professionnelle du médecin du travail face à ….</vt:lpstr>
      <vt:lpstr>Plan </vt:lpstr>
      <vt:lpstr>Concept de la santé au travail (1)</vt:lpstr>
      <vt:lpstr>Concept de la santé au travail (2)</vt:lpstr>
      <vt:lpstr>Menaces sur le modèle de la santé au travail</vt:lpstr>
      <vt:lpstr>Menaces sur le modèle de la santé au travail</vt:lpstr>
      <vt:lpstr>Plan </vt:lpstr>
      <vt:lpstr>Quels chemins s’ouvrent à nous ?</vt:lpstr>
      <vt:lpstr>Quels chemins s’ouvrent à nous ? 1. Le retour en arrière</vt:lpstr>
      <vt:lpstr>Quels chemins s’ouvrent à nous ? 2. Statu quo ou la mort lente</vt:lpstr>
      <vt:lpstr>Quels chemins s’ouvrent à nous ? 3. Faire évoluer nos pratiques</vt:lpstr>
      <vt:lpstr>Quels chemins s’ouvrent à nous ? 3. Faire évoluer nos pratiques</vt:lpstr>
      <vt:lpstr>Quels chemins s’ouvrent à nous ? 4. Transformer la profession</vt:lpstr>
      <vt:lpstr>Conclusions</vt:lpstr>
      <vt:lpstr>Conclusions</vt:lpstr>
      <vt:lpstr>Merci pour votre attention  Dank u voor uw aandacht!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FMP face aux enjeux de la santé au travail au 21e siècle    Pr Philippe Mairiaux</dc:title>
  <dc:creator>Philippe MAIRIAUX</dc:creator>
  <cp:lastModifiedBy>Philippe MAIRIAUX</cp:lastModifiedBy>
  <cp:revision>186</cp:revision>
  <dcterms:modified xsi:type="dcterms:W3CDTF">2017-11-15T15:49:01Z</dcterms:modified>
</cp:coreProperties>
</file>