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4.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6.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1"/>
    <p:sldMasterId id="2147483760" r:id="rId2"/>
    <p:sldMasterId id="2147483780" r:id="rId3"/>
  </p:sldMasterIdLst>
  <p:notesMasterIdLst>
    <p:notesMasterId r:id="rId35"/>
  </p:notesMasterIdLst>
  <p:handoutMasterIdLst>
    <p:handoutMasterId r:id="rId36"/>
  </p:handoutMasterIdLst>
  <p:sldIdLst>
    <p:sldId id="548" r:id="rId4"/>
    <p:sldId id="562" r:id="rId5"/>
    <p:sldId id="643" r:id="rId6"/>
    <p:sldId id="613" r:id="rId7"/>
    <p:sldId id="614" r:id="rId8"/>
    <p:sldId id="663" r:id="rId9"/>
    <p:sldId id="617" r:id="rId10"/>
    <p:sldId id="615" r:id="rId11"/>
    <p:sldId id="641" r:id="rId12"/>
    <p:sldId id="619" r:id="rId13"/>
    <p:sldId id="620" r:id="rId14"/>
    <p:sldId id="621" r:id="rId15"/>
    <p:sldId id="622" r:id="rId16"/>
    <p:sldId id="639" r:id="rId17"/>
    <p:sldId id="624" r:id="rId18"/>
    <p:sldId id="625" r:id="rId19"/>
    <p:sldId id="658" r:id="rId20"/>
    <p:sldId id="659" r:id="rId21"/>
    <p:sldId id="660" r:id="rId22"/>
    <p:sldId id="650" r:id="rId23"/>
    <p:sldId id="652" r:id="rId24"/>
    <p:sldId id="656" r:id="rId25"/>
    <p:sldId id="655" r:id="rId26"/>
    <p:sldId id="651" r:id="rId27"/>
    <p:sldId id="657" r:id="rId28"/>
    <p:sldId id="653" r:id="rId29"/>
    <p:sldId id="654" r:id="rId30"/>
    <p:sldId id="662" r:id="rId31"/>
    <p:sldId id="579" r:id="rId32"/>
    <p:sldId id="558" r:id="rId33"/>
    <p:sldId id="549" r:id="rId34"/>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010"/>
    <a:srgbClr val="DBDA0F"/>
    <a:srgbClr val="A5D038"/>
    <a:srgbClr val="C6FA45"/>
    <a:srgbClr val="9A0858"/>
    <a:srgbClr val="2F3A49"/>
    <a:srgbClr val="4A5B74"/>
    <a:srgbClr val="1D8EEA"/>
    <a:srgbClr val="3A3B39"/>
    <a:srgbClr val="191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6" autoAdjust="0"/>
  </p:normalViewPr>
  <p:slideViewPr>
    <p:cSldViewPr snapToGrid="0" snapToObjects="1" showGuides="1">
      <p:cViewPr>
        <p:scale>
          <a:sx n="50" d="100"/>
          <a:sy n="50" d="100"/>
        </p:scale>
        <p:origin x="-1560" y="-616"/>
      </p:cViewPr>
      <p:guideLst>
        <p:guide orient="horz" pos="8144"/>
        <p:guide orient="horz" pos="499"/>
        <p:guide pos="14278"/>
        <p:guide pos="7681"/>
        <p:guide pos="1086"/>
      </p:guideLst>
    </p:cSldViewPr>
  </p:slideViewPr>
  <p:notesTextViewPr>
    <p:cViewPr>
      <p:scale>
        <a:sx n="100" d="100"/>
        <a:sy n="100" d="100"/>
      </p:scale>
      <p:origin x="0" y="0"/>
    </p:cViewPr>
  </p:notesTextViewPr>
  <p:sorterViewPr>
    <p:cViewPr>
      <p:scale>
        <a:sx n="35" d="100"/>
        <a:sy n="35" d="100"/>
      </p:scale>
      <p:origin x="0" y="0"/>
    </p:cViewPr>
  </p:sorterViewPr>
  <p:notesViewPr>
    <p:cSldViewPr snapToGrid="0" snapToObjects="1">
      <p:cViewPr varScale="1">
        <p:scale>
          <a:sx n="71" d="100"/>
          <a:sy n="71" d="100"/>
        </p:scale>
        <p:origin x="-3192"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Sheet21.xlsx"/><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GESLACHT!$A$2</c:f>
              <c:strCache>
                <c:ptCount val="1"/>
                <c:pt idx="0">
                  <c:v>MANNEN (n=505)</c:v>
                </c:pt>
              </c:strCache>
            </c:strRef>
          </c:tx>
          <c:spPr>
            <a:solidFill>
              <a:srgbClr val="2C75BA"/>
            </a:solidFill>
          </c:spPr>
          <c:invertIfNegative val="0"/>
          <c:cat>
            <c:strRef>
              <c:f>GESLACHT!$B$1</c:f>
              <c:strCache>
                <c:ptCount val="1"/>
                <c:pt idx="0">
                  <c:v>TOTALE GROEP (n=1601)</c:v>
                </c:pt>
              </c:strCache>
            </c:strRef>
          </c:cat>
          <c:val>
            <c:numRef>
              <c:f>GESLACHT!$B$2</c:f>
              <c:numCache>
                <c:formatCode>0.0</c:formatCode>
                <c:ptCount val="1"/>
                <c:pt idx="0">
                  <c:v>31.54278575890069</c:v>
                </c:pt>
              </c:numCache>
            </c:numRef>
          </c:val>
        </c:ser>
        <c:ser>
          <c:idx val="1"/>
          <c:order val="1"/>
          <c:tx>
            <c:strRef>
              <c:f>GESLACHT!$A$3</c:f>
              <c:strCache>
                <c:ptCount val="1"/>
                <c:pt idx="0">
                  <c:v>VROUWEN (n=1096)</c:v>
                </c:pt>
              </c:strCache>
            </c:strRef>
          </c:tx>
          <c:spPr>
            <a:solidFill>
              <a:srgbClr val="FF6600"/>
            </a:solidFill>
          </c:spPr>
          <c:invertIfNegative val="0"/>
          <c:cat>
            <c:strRef>
              <c:f>GESLACHT!$B$1</c:f>
              <c:strCache>
                <c:ptCount val="1"/>
                <c:pt idx="0">
                  <c:v>TOTALE GROEP (n=1601)</c:v>
                </c:pt>
              </c:strCache>
            </c:strRef>
          </c:cat>
          <c:val>
            <c:numRef>
              <c:f>GESLACHT!$B$3</c:f>
              <c:numCache>
                <c:formatCode>0.0</c:formatCode>
                <c:ptCount val="1"/>
                <c:pt idx="0">
                  <c:v>68.4572142410993</c:v>
                </c:pt>
              </c:numCache>
            </c:numRef>
          </c:val>
        </c:ser>
        <c:dLbls>
          <c:showLegendKey val="0"/>
          <c:showVal val="0"/>
          <c:showCatName val="0"/>
          <c:showSerName val="0"/>
          <c:showPercent val="0"/>
          <c:showBubbleSize val="0"/>
        </c:dLbls>
        <c:gapWidth val="150"/>
        <c:shape val="box"/>
        <c:axId val="-2057459048"/>
        <c:axId val="-2057455752"/>
        <c:axId val="0"/>
      </c:bar3DChart>
      <c:catAx>
        <c:axId val="-2057459048"/>
        <c:scaling>
          <c:orientation val="minMax"/>
        </c:scaling>
        <c:delete val="0"/>
        <c:axPos val="b"/>
        <c:numFmt formatCode="General" sourceLinked="1"/>
        <c:majorTickMark val="none"/>
        <c:minorTickMark val="none"/>
        <c:tickLblPos val="nextTo"/>
        <c:spPr>
          <a:ln>
            <a:solidFill>
              <a:srgbClr val="2C75BA"/>
            </a:solidFill>
          </a:ln>
        </c:spPr>
        <c:crossAx val="-2057455752"/>
        <c:crosses val="autoZero"/>
        <c:auto val="1"/>
        <c:lblAlgn val="ctr"/>
        <c:lblOffset val="100"/>
        <c:noMultiLvlLbl val="0"/>
      </c:catAx>
      <c:valAx>
        <c:axId val="-2057455752"/>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sz="2400" dirty="0" smtClean="0"/>
                  <a:t>%</a:t>
                </a:r>
                <a:endParaRPr lang="en-US" sz="2400" dirty="0"/>
              </a:p>
            </c:rich>
          </c:tx>
          <c:layout>
            <c:manualLayout>
              <c:xMode val="edge"/>
              <c:yMode val="edge"/>
              <c:x val="0.175654251648297"/>
              <c:y val="0.2039572829281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57459048"/>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SECTOR!$B$1</c:f>
              <c:strCache>
                <c:ptCount val="1"/>
                <c:pt idx="0">
                  <c:v>Werknemer (n=855)</c:v>
                </c:pt>
              </c:strCache>
            </c:strRef>
          </c:tx>
          <c:spPr>
            <a:solidFill>
              <a:srgbClr val="6699CC">
                <a:lumMod val="40000"/>
                <a:lumOff val="60000"/>
              </a:srgbClr>
            </a:solidFill>
          </c:spPr>
          <c:invertIfNegative val="0"/>
          <c:cat>
            <c:strRef>
              <c:f>SECTOR!$A$2:$A$11</c:f>
              <c:strCache>
                <c:ptCount val="10"/>
                <c:pt idx="0">
                  <c:v>Gezondheidssector (n=473)</c:v>
                </c:pt>
                <c:pt idx="1">
                  <c:v>Industrie (n=216)</c:v>
                </c:pt>
                <c:pt idx="2">
                  <c:v>Handel (n=269)</c:v>
                </c:pt>
                <c:pt idx="3">
                  <c:v>Overheid (n=78)</c:v>
                </c:pt>
                <c:pt idx="4">
                  <c:v>Diensten (n=256)</c:v>
                </c:pt>
                <c:pt idx="5">
                  <c:v>Bouw (n=71)</c:v>
                </c:pt>
                <c:pt idx="6">
                  <c:v>Onderwijs (n=39)</c:v>
                </c:pt>
                <c:pt idx="7">
                  <c:v>Transport (n=52)</c:v>
                </c:pt>
                <c:pt idx="8">
                  <c:v>Horeca (n=56)</c:v>
                </c:pt>
                <c:pt idx="9">
                  <c:v>Overige diensten (n=91)</c:v>
                </c:pt>
              </c:strCache>
            </c:strRef>
          </c:cat>
          <c:val>
            <c:numRef>
              <c:f>SECTOR!$B$2:$B$11</c:f>
              <c:numCache>
                <c:formatCode>0.0</c:formatCode>
                <c:ptCount val="10"/>
                <c:pt idx="0">
                  <c:v>58.98520084566596</c:v>
                </c:pt>
                <c:pt idx="1">
                  <c:v>53.70370370370371</c:v>
                </c:pt>
                <c:pt idx="2">
                  <c:v>55.76208178438662</c:v>
                </c:pt>
                <c:pt idx="3">
                  <c:v>48.71794871794872</c:v>
                </c:pt>
                <c:pt idx="4">
                  <c:v>42.578125</c:v>
                </c:pt>
                <c:pt idx="5">
                  <c:v>39.43661971830985</c:v>
                </c:pt>
                <c:pt idx="6">
                  <c:v>56.41025641025626</c:v>
                </c:pt>
                <c:pt idx="7">
                  <c:v>55.76923076923077</c:v>
                </c:pt>
                <c:pt idx="8">
                  <c:v>66.07142857142838</c:v>
                </c:pt>
                <c:pt idx="9">
                  <c:v>51.64835164835165</c:v>
                </c:pt>
              </c:numCache>
            </c:numRef>
          </c:val>
        </c:ser>
        <c:ser>
          <c:idx val="1"/>
          <c:order val="1"/>
          <c:tx>
            <c:strRef>
              <c:f>SECTOR!$C$1</c:f>
              <c:strCache>
                <c:ptCount val="1"/>
                <c:pt idx="0">
                  <c:v>Behandelend arts (n=127)</c:v>
                </c:pt>
              </c:strCache>
            </c:strRef>
          </c:tx>
          <c:spPr>
            <a:solidFill>
              <a:srgbClr val="3A7AB7"/>
            </a:solidFill>
          </c:spPr>
          <c:invertIfNegative val="0"/>
          <c:cat>
            <c:strRef>
              <c:f>SECTOR!$A$2:$A$11</c:f>
              <c:strCache>
                <c:ptCount val="10"/>
                <c:pt idx="0">
                  <c:v>Gezondheidssector (n=473)</c:v>
                </c:pt>
                <c:pt idx="1">
                  <c:v>Industrie (n=216)</c:v>
                </c:pt>
                <c:pt idx="2">
                  <c:v>Handel (n=269)</c:v>
                </c:pt>
                <c:pt idx="3">
                  <c:v>Overheid (n=78)</c:v>
                </c:pt>
                <c:pt idx="4">
                  <c:v>Diensten (n=256)</c:v>
                </c:pt>
                <c:pt idx="5">
                  <c:v>Bouw (n=71)</c:v>
                </c:pt>
                <c:pt idx="6">
                  <c:v>Onderwijs (n=39)</c:v>
                </c:pt>
                <c:pt idx="7">
                  <c:v>Transport (n=52)</c:v>
                </c:pt>
                <c:pt idx="8">
                  <c:v>Horeca (n=56)</c:v>
                </c:pt>
                <c:pt idx="9">
                  <c:v>Overige diensten (n=91)</c:v>
                </c:pt>
              </c:strCache>
            </c:strRef>
          </c:cat>
          <c:val>
            <c:numRef>
              <c:f>SECTOR!$C$2:$C$11</c:f>
              <c:numCache>
                <c:formatCode>0.0</c:formatCode>
                <c:ptCount val="10"/>
                <c:pt idx="0">
                  <c:v>7.188160676532767</c:v>
                </c:pt>
                <c:pt idx="1">
                  <c:v>3.703703703703703</c:v>
                </c:pt>
                <c:pt idx="2">
                  <c:v>8.921933085501848</c:v>
                </c:pt>
                <c:pt idx="3">
                  <c:v>8.974358974358973</c:v>
                </c:pt>
                <c:pt idx="4">
                  <c:v>9.765625</c:v>
                </c:pt>
                <c:pt idx="5">
                  <c:v>15.49295774647887</c:v>
                </c:pt>
                <c:pt idx="6">
                  <c:v>10.25641025641026</c:v>
                </c:pt>
                <c:pt idx="7">
                  <c:v>0.0</c:v>
                </c:pt>
                <c:pt idx="8">
                  <c:v>12.5</c:v>
                </c:pt>
                <c:pt idx="9">
                  <c:v>7.692307692307692</c:v>
                </c:pt>
              </c:numCache>
            </c:numRef>
          </c:val>
        </c:ser>
        <c:ser>
          <c:idx val="2"/>
          <c:order val="2"/>
          <c:tx>
            <c:strRef>
              <c:f>SECTOR!$D$1</c:f>
              <c:strCache>
                <c:ptCount val="1"/>
                <c:pt idx="0">
                  <c:v>Adviserend geneesheer (n=456)</c:v>
                </c:pt>
              </c:strCache>
            </c:strRef>
          </c:tx>
          <c:spPr>
            <a:solidFill>
              <a:srgbClr val="005DA2"/>
            </a:solidFill>
          </c:spPr>
          <c:invertIfNegative val="0"/>
          <c:cat>
            <c:strRef>
              <c:f>SECTOR!$A$2:$A$11</c:f>
              <c:strCache>
                <c:ptCount val="10"/>
                <c:pt idx="0">
                  <c:v>Gezondheidssector (n=473)</c:v>
                </c:pt>
                <c:pt idx="1">
                  <c:v>Industrie (n=216)</c:v>
                </c:pt>
                <c:pt idx="2">
                  <c:v>Handel (n=269)</c:v>
                </c:pt>
                <c:pt idx="3">
                  <c:v>Overheid (n=78)</c:v>
                </c:pt>
                <c:pt idx="4">
                  <c:v>Diensten (n=256)</c:v>
                </c:pt>
                <c:pt idx="5">
                  <c:v>Bouw (n=71)</c:v>
                </c:pt>
                <c:pt idx="6">
                  <c:v>Onderwijs (n=39)</c:v>
                </c:pt>
                <c:pt idx="7">
                  <c:v>Transport (n=52)</c:v>
                </c:pt>
                <c:pt idx="8">
                  <c:v>Horeca (n=56)</c:v>
                </c:pt>
                <c:pt idx="9">
                  <c:v>Overige diensten (n=91)</c:v>
                </c:pt>
              </c:strCache>
            </c:strRef>
          </c:cat>
          <c:val>
            <c:numRef>
              <c:f>SECTOR!$D$2:$D$11</c:f>
              <c:numCache>
                <c:formatCode>0.0</c:formatCode>
                <c:ptCount val="10"/>
                <c:pt idx="0">
                  <c:v>13.95348837209302</c:v>
                </c:pt>
                <c:pt idx="1">
                  <c:v>8.7962962962963</c:v>
                </c:pt>
                <c:pt idx="2">
                  <c:v>11.52416356877323</c:v>
                </c:pt>
                <c:pt idx="3">
                  <c:v>7.692307692307692</c:v>
                </c:pt>
                <c:pt idx="4">
                  <c:v>6.25</c:v>
                </c:pt>
                <c:pt idx="5">
                  <c:v>5.633802816901404</c:v>
                </c:pt>
                <c:pt idx="6">
                  <c:v>23.07692307692308</c:v>
                </c:pt>
                <c:pt idx="7">
                  <c:v>5.76923076923077</c:v>
                </c:pt>
                <c:pt idx="8">
                  <c:v>1.785714285714286</c:v>
                </c:pt>
                <c:pt idx="9">
                  <c:v>8.791208791208763</c:v>
                </c:pt>
              </c:numCache>
            </c:numRef>
          </c:val>
        </c:ser>
        <c:ser>
          <c:idx val="3"/>
          <c:order val="3"/>
          <c:tx>
            <c:strRef>
              <c:f>SECTOR!$E$1</c:f>
              <c:strCache>
                <c:ptCount val="1"/>
                <c:pt idx="0">
                  <c:v>Werkgever (n=456)</c:v>
                </c:pt>
              </c:strCache>
            </c:strRef>
          </c:tx>
          <c:spPr>
            <a:solidFill>
              <a:srgbClr val="9927FF"/>
            </a:solidFill>
          </c:spPr>
          <c:invertIfNegative val="0"/>
          <c:cat>
            <c:strRef>
              <c:f>SECTOR!$A$2:$A$11</c:f>
              <c:strCache>
                <c:ptCount val="10"/>
                <c:pt idx="0">
                  <c:v>Gezondheidssector (n=473)</c:v>
                </c:pt>
                <c:pt idx="1">
                  <c:v>Industrie (n=216)</c:v>
                </c:pt>
                <c:pt idx="2">
                  <c:v>Handel (n=269)</c:v>
                </c:pt>
                <c:pt idx="3">
                  <c:v>Overheid (n=78)</c:v>
                </c:pt>
                <c:pt idx="4">
                  <c:v>Diensten (n=256)</c:v>
                </c:pt>
                <c:pt idx="5">
                  <c:v>Bouw (n=71)</c:v>
                </c:pt>
                <c:pt idx="6">
                  <c:v>Onderwijs (n=39)</c:v>
                </c:pt>
                <c:pt idx="7">
                  <c:v>Transport (n=52)</c:v>
                </c:pt>
                <c:pt idx="8">
                  <c:v>Horeca (n=56)</c:v>
                </c:pt>
                <c:pt idx="9">
                  <c:v>Overige diensten (n=91)</c:v>
                </c:pt>
              </c:strCache>
            </c:strRef>
          </c:cat>
          <c:val>
            <c:numRef>
              <c:f>SECTOR!$E$2:$E$11</c:f>
              <c:numCache>
                <c:formatCode>0.0</c:formatCode>
                <c:ptCount val="10"/>
                <c:pt idx="0">
                  <c:v>19.87315010570824</c:v>
                </c:pt>
                <c:pt idx="1">
                  <c:v>33.7962962962963</c:v>
                </c:pt>
                <c:pt idx="2">
                  <c:v>23.79182156133829</c:v>
                </c:pt>
                <c:pt idx="3">
                  <c:v>34.61538461538449</c:v>
                </c:pt>
                <c:pt idx="4">
                  <c:v>41.40625</c:v>
                </c:pt>
                <c:pt idx="5">
                  <c:v>39.43661971830985</c:v>
                </c:pt>
                <c:pt idx="6">
                  <c:v>10.25641025641026</c:v>
                </c:pt>
                <c:pt idx="7">
                  <c:v>38.46153846153847</c:v>
                </c:pt>
                <c:pt idx="8">
                  <c:v>19.64285714285714</c:v>
                </c:pt>
                <c:pt idx="9">
                  <c:v>31.86813186813182</c:v>
                </c:pt>
              </c:numCache>
            </c:numRef>
          </c:val>
        </c:ser>
        <c:dLbls>
          <c:showLegendKey val="0"/>
          <c:showVal val="0"/>
          <c:showCatName val="0"/>
          <c:showSerName val="0"/>
          <c:showPercent val="0"/>
          <c:showBubbleSize val="0"/>
        </c:dLbls>
        <c:gapWidth val="150"/>
        <c:shape val="box"/>
        <c:axId val="-2078565624"/>
        <c:axId val="-2078651112"/>
        <c:axId val="0"/>
      </c:bar3DChart>
      <c:catAx>
        <c:axId val="-2078565624"/>
        <c:scaling>
          <c:orientation val="minMax"/>
        </c:scaling>
        <c:delete val="0"/>
        <c:axPos val="b"/>
        <c:numFmt formatCode="General" sourceLinked="1"/>
        <c:majorTickMark val="none"/>
        <c:minorTickMark val="none"/>
        <c:tickLblPos val="nextTo"/>
        <c:spPr>
          <a:ln>
            <a:solidFill>
              <a:srgbClr val="2C75BA"/>
            </a:solidFill>
          </a:ln>
        </c:spPr>
        <c:crossAx val="-2078651112"/>
        <c:crosses val="autoZero"/>
        <c:auto val="1"/>
        <c:lblAlgn val="ctr"/>
        <c:lblOffset val="100"/>
        <c:noMultiLvlLbl val="0"/>
      </c:catAx>
      <c:valAx>
        <c:axId val="-2078651112"/>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0345358755234"/>
              <c:y val="0.0976902529554378"/>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78565624"/>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'GEKENDE BEOORDELINGEN'!$B$1</c:f>
              <c:strCache>
                <c:ptCount val="1"/>
                <c:pt idx="0">
                  <c:v>TOTALE GROEP (n=1244)</c:v>
                </c:pt>
              </c:strCache>
            </c:strRef>
          </c:tx>
          <c:spPr>
            <a:solidFill>
              <a:srgbClr val="6699CC">
                <a:lumMod val="40000"/>
                <a:lumOff val="60000"/>
              </a:srgbClr>
            </a:solidFill>
          </c:spPr>
          <c:invertIfNegative val="0"/>
          <c:cat>
            <c:strRef>
              <c:f>'GEKENDE BEOORDELINGEN'!$A$2:$A$6</c:f>
              <c:strCache>
                <c:ptCount val="5"/>
                <c:pt idx="0">
                  <c:v>Beoordeling a (n=106)</c:v>
                </c:pt>
                <c:pt idx="1">
                  <c:v>Beoordeling b (n=50)</c:v>
                </c:pt>
                <c:pt idx="2">
                  <c:v>Beoordeling c (n=226)</c:v>
                </c:pt>
                <c:pt idx="3">
                  <c:v>Beoordeling d (n=766)</c:v>
                </c:pt>
                <c:pt idx="4">
                  <c:v>Beoordeling e (n=96)</c:v>
                </c:pt>
              </c:strCache>
            </c:strRef>
          </c:cat>
          <c:val>
            <c:numRef>
              <c:f>'GEKENDE BEOORDELINGEN'!$B$2:$B$6</c:f>
              <c:numCache>
                <c:formatCode>0.0</c:formatCode>
                <c:ptCount val="5"/>
                <c:pt idx="0">
                  <c:v>8.520900321543408</c:v>
                </c:pt>
                <c:pt idx="1">
                  <c:v>4.01929260450161</c:v>
                </c:pt>
                <c:pt idx="2">
                  <c:v>18.16720257234718</c:v>
                </c:pt>
                <c:pt idx="3">
                  <c:v>61.57556270096462</c:v>
                </c:pt>
                <c:pt idx="4">
                  <c:v>7.717041800643088</c:v>
                </c:pt>
              </c:numCache>
            </c:numRef>
          </c:val>
        </c:ser>
        <c:dLbls>
          <c:showLegendKey val="0"/>
          <c:showVal val="0"/>
          <c:showCatName val="0"/>
          <c:showSerName val="0"/>
          <c:showPercent val="0"/>
          <c:showBubbleSize val="0"/>
        </c:dLbls>
        <c:gapWidth val="150"/>
        <c:shape val="box"/>
        <c:axId val="2069160392"/>
        <c:axId val="2069163720"/>
        <c:axId val="0"/>
      </c:bar3DChart>
      <c:catAx>
        <c:axId val="2069160392"/>
        <c:scaling>
          <c:orientation val="minMax"/>
        </c:scaling>
        <c:delete val="0"/>
        <c:axPos val="b"/>
        <c:numFmt formatCode="General" sourceLinked="1"/>
        <c:majorTickMark val="none"/>
        <c:minorTickMark val="none"/>
        <c:tickLblPos val="nextTo"/>
        <c:spPr>
          <a:ln>
            <a:solidFill>
              <a:srgbClr val="2C75BA"/>
            </a:solidFill>
          </a:ln>
        </c:spPr>
        <c:crossAx val="2069163720"/>
        <c:crosses val="autoZero"/>
        <c:auto val="1"/>
        <c:lblAlgn val="ctr"/>
        <c:lblOffset val="100"/>
        <c:noMultiLvlLbl val="0"/>
      </c:catAx>
      <c:valAx>
        <c:axId val="206916372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69160392"/>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 naar geslacht'!$A$2</c:f>
              <c:strCache>
                <c:ptCount val="1"/>
                <c:pt idx="0">
                  <c:v>Beoordeling a (n=106)</c:v>
                </c:pt>
              </c:strCache>
            </c:strRef>
          </c:tx>
          <c:spPr>
            <a:solidFill>
              <a:srgbClr val="6699CC">
                <a:lumMod val="40000"/>
                <a:lumOff val="60000"/>
              </a:srgbClr>
            </a:solidFill>
          </c:spPr>
          <c:invertIfNegative val="0"/>
          <c:cat>
            <c:strRef>
              <c:f>'BEOORDELINGEN naar geslacht'!$B$1:$C$1</c:f>
              <c:strCache>
                <c:ptCount val="2"/>
                <c:pt idx="0">
                  <c:v>MANNEN (n=399)</c:v>
                </c:pt>
                <c:pt idx="1">
                  <c:v>VROUWEN (n=845)</c:v>
                </c:pt>
              </c:strCache>
            </c:strRef>
          </c:cat>
          <c:val>
            <c:numRef>
              <c:f>'BEOORDELINGEN naar geslacht'!$B$2:$C$2</c:f>
              <c:numCache>
                <c:formatCode>0.0</c:formatCode>
                <c:ptCount val="2"/>
                <c:pt idx="0">
                  <c:v>10.77694235588972</c:v>
                </c:pt>
                <c:pt idx="1">
                  <c:v>7.455621301775147</c:v>
                </c:pt>
              </c:numCache>
            </c:numRef>
          </c:val>
        </c:ser>
        <c:ser>
          <c:idx val="1"/>
          <c:order val="1"/>
          <c:tx>
            <c:strRef>
              <c:f>'BEOORDELINGEN naar geslacht'!$A$3</c:f>
              <c:strCache>
                <c:ptCount val="1"/>
                <c:pt idx="0">
                  <c:v>Beoordeling b (n=50)</c:v>
                </c:pt>
              </c:strCache>
            </c:strRef>
          </c:tx>
          <c:spPr>
            <a:solidFill>
              <a:srgbClr val="3A7AB7"/>
            </a:solidFill>
          </c:spPr>
          <c:invertIfNegative val="0"/>
          <c:cat>
            <c:strRef>
              <c:f>'BEOORDELINGEN naar geslacht'!$B$1:$C$1</c:f>
              <c:strCache>
                <c:ptCount val="2"/>
                <c:pt idx="0">
                  <c:v>MANNEN (n=399)</c:v>
                </c:pt>
                <c:pt idx="1">
                  <c:v>VROUWEN (n=845)</c:v>
                </c:pt>
              </c:strCache>
            </c:strRef>
          </c:cat>
          <c:val>
            <c:numRef>
              <c:f>'BEOORDELINGEN naar geslacht'!$B$3:$C$3</c:f>
              <c:numCache>
                <c:formatCode>0.0</c:formatCode>
                <c:ptCount val="2"/>
                <c:pt idx="0">
                  <c:v>4.761904761904762</c:v>
                </c:pt>
                <c:pt idx="1">
                  <c:v>3.668639053254437</c:v>
                </c:pt>
              </c:numCache>
            </c:numRef>
          </c:val>
        </c:ser>
        <c:ser>
          <c:idx val="2"/>
          <c:order val="2"/>
          <c:tx>
            <c:strRef>
              <c:f>'BEOORDELINGEN naar geslacht'!$A$4</c:f>
              <c:strCache>
                <c:ptCount val="1"/>
                <c:pt idx="0">
                  <c:v>Beoordeling c (n=226)</c:v>
                </c:pt>
              </c:strCache>
            </c:strRef>
          </c:tx>
          <c:spPr>
            <a:solidFill>
              <a:srgbClr val="005DA2"/>
            </a:solidFill>
          </c:spPr>
          <c:invertIfNegative val="0"/>
          <c:cat>
            <c:strRef>
              <c:f>'BEOORDELINGEN naar geslacht'!$B$1:$C$1</c:f>
              <c:strCache>
                <c:ptCount val="2"/>
                <c:pt idx="0">
                  <c:v>MANNEN (n=399)</c:v>
                </c:pt>
                <c:pt idx="1">
                  <c:v>VROUWEN (n=845)</c:v>
                </c:pt>
              </c:strCache>
            </c:strRef>
          </c:cat>
          <c:val>
            <c:numRef>
              <c:f>'BEOORDELINGEN naar geslacht'!$B$4:$C$4</c:f>
              <c:numCache>
                <c:formatCode>0.0</c:formatCode>
                <c:ptCount val="2"/>
                <c:pt idx="0">
                  <c:v>20.30075187969925</c:v>
                </c:pt>
                <c:pt idx="1">
                  <c:v>17.15976331360947</c:v>
                </c:pt>
              </c:numCache>
            </c:numRef>
          </c:val>
        </c:ser>
        <c:ser>
          <c:idx val="3"/>
          <c:order val="3"/>
          <c:tx>
            <c:strRef>
              <c:f>'BEOORDELINGEN naar geslacht'!$A$5</c:f>
              <c:strCache>
                <c:ptCount val="1"/>
                <c:pt idx="0">
                  <c:v>Beoordeling d (n=766)</c:v>
                </c:pt>
              </c:strCache>
            </c:strRef>
          </c:tx>
          <c:spPr>
            <a:solidFill>
              <a:srgbClr val="66DEFF"/>
            </a:solidFill>
          </c:spPr>
          <c:invertIfNegative val="0"/>
          <c:cat>
            <c:strRef>
              <c:f>'BEOORDELINGEN naar geslacht'!$B$1:$C$1</c:f>
              <c:strCache>
                <c:ptCount val="2"/>
                <c:pt idx="0">
                  <c:v>MANNEN (n=399)</c:v>
                </c:pt>
                <c:pt idx="1">
                  <c:v>VROUWEN (n=845)</c:v>
                </c:pt>
              </c:strCache>
            </c:strRef>
          </c:cat>
          <c:val>
            <c:numRef>
              <c:f>'BEOORDELINGEN naar geslacht'!$B$5:$C$5</c:f>
              <c:numCache>
                <c:formatCode>0.0</c:formatCode>
                <c:ptCount val="2"/>
                <c:pt idx="0">
                  <c:v>57.89473684210526</c:v>
                </c:pt>
                <c:pt idx="1">
                  <c:v>63.31360946745539</c:v>
                </c:pt>
              </c:numCache>
            </c:numRef>
          </c:val>
        </c:ser>
        <c:ser>
          <c:idx val="4"/>
          <c:order val="4"/>
          <c:tx>
            <c:strRef>
              <c:f>'BEOORDELINGEN naar geslacht'!$A$6</c:f>
              <c:strCache>
                <c:ptCount val="1"/>
                <c:pt idx="0">
                  <c:v>Beoordeling e (n=96)</c:v>
                </c:pt>
              </c:strCache>
            </c:strRef>
          </c:tx>
          <c:spPr>
            <a:solidFill>
              <a:srgbClr val="9927FF"/>
            </a:solidFill>
          </c:spPr>
          <c:invertIfNegative val="0"/>
          <c:cat>
            <c:strRef>
              <c:f>'BEOORDELINGEN naar geslacht'!$B$1:$C$1</c:f>
              <c:strCache>
                <c:ptCount val="2"/>
                <c:pt idx="0">
                  <c:v>MANNEN (n=399)</c:v>
                </c:pt>
                <c:pt idx="1">
                  <c:v>VROUWEN (n=845)</c:v>
                </c:pt>
              </c:strCache>
            </c:strRef>
          </c:cat>
          <c:val>
            <c:numRef>
              <c:f>'BEOORDELINGEN naar geslacht'!$B$6:$C$6</c:f>
              <c:numCache>
                <c:formatCode>0.0</c:formatCode>
                <c:ptCount val="2"/>
                <c:pt idx="0">
                  <c:v>6.265664160401002</c:v>
                </c:pt>
                <c:pt idx="1">
                  <c:v>8.402366863905324</c:v>
                </c:pt>
              </c:numCache>
            </c:numRef>
          </c:val>
        </c:ser>
        <c:dLbls>
          <c:showLegendKey val="0"/>
          <c:showVal val="0"/>
          <c:showCatName val="0"/>
          <c:showSerName val="0"/>
          <c:showPercent val="0"/>
          <c:showBubbleSize val="0"/>
        </c:dLbls>
        <c:gapWidth val="150"/>
        <c:shape val="box"/>
        <c:axId val="2069249224"/>
        <c:axId val="2069252728"/>
        <c:axId val="0"/>
      </c:bar3DChart>
      <c:catAx>
        <c:axId val="2069249224"/>
        <c:scaling>
          <c:orientation val="minMax"/>
        </c:scaling>
        <c:delete val="0"/>
        <c:axPos val="b"/>
        <c:numFmt formatCode="General" sourceLinked="1"/>
        <c:majorTickMark val="none"/>
        <c:minorTickMark val="none"/>
        <c:tickLblPos val="nextTo"/>
        <c:spPr>
          <a:ln>
            <a:solidFill>
              <a:srgbClr val="2C75BA"/>
            </a:solidFill>
          </a:ln>
        </c:spPr>
        <c:crossAx val="2069252728"/>
        <c:crosses val="autoZero"/>
        <c:auto val="1"/>
        <c:lblAlgn val="ctr"/>
        <c:lblOffset val="100"/>
        <c:noMultiLvlLbl val="0"/>
      </c:catAx>
      <c:valAx>
        <c:axId val="2069252728"/>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24560995352618"/>
              <c:y val="0.067717500911841"/>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69249224"/>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 naar leeftijd'!$A$2</c:f>
              <c:strCache>
                <c:ptCount val="1"/>
                <c:pt idx="0">
                  <c:v>Beoordeling a (n=106)</c:v>
                </c:pt>
              </c:strCache>
            </c:strRef>
          </c:tx>
          <c:spPr>
            <a:solidFill>
              <a:srgbClr val="6699CC">
                <a:lumMod val="40000"/>
                <a:lumOff val="60000"/>
              </a:srgbClr>
            </a:solidFill>
          </c:spPr>
          <c:invertIfNegative val="0"/>
          <c:cat>
            <c:strRef>
              <c:f>'BEOORDELINGEN naar leeftijd'!$B$1:$F$1</c:f>
              <c:strCache>
                <c:ptCount val="5"/>
                <c:pt idx="0">
                  <c:v>15-24 jaar (n=41)</c:v>
                </c:pt>
                <c:pt idx="1">
                  <c:v>25-34 jaar (n=267)</c:v>
                </c:pt>
                <c:pt idx="2">
                  <c:v>25-34 jaar (n=365)</c:v>
                </c:pt>
                <c:pt idx="3">
                  <c:v>45-54 jaar (n=373)</c:v>
                </c:pt>
                <c:pt idx="4">
                  <c:v>55 jaar en meer (n=198)</c:v>
                </c:pt>
              </c:strCache>
            </c:strRef>
          </c:cat>
          <c:val>
            <c:numRef>
              <c:f>'BEOORDELINGEN naar leeftijd'!$B$2:$F$2</c:f>
              <c:numCache>
                <c:formatCode>0.0</c:formatCode>
                <c:ptCount val="5"/>
                <c:pt idx="0">
                  <c:v>2.439024390243902</c:v>
                </c:pt>
                <c:pt idx="1">
                  <c:v>7.11610486891384</c:v>
                </c:pt>
                <c:pt idx="2">
                  <c:v>7.67123287671233</c:v>
                </c:pt>
                <c:pt idx="3">
                  <c:v>11.52815013404826</c:v>
                </c:pt>
                <c:pt idx="4">
                  <c:v>7.575757575757576</c:v>
                </c:pt>
              </c:numCache>
            </c:numRef>
          </c:val>
        </c:ser>
        <c:ser>
          <c:idx val="1"/>
          <c:order val="1"/>
          <c:tx>
            <c:strRef>
              <c:f>'BEOORDELINGEN naar leeftijd'!$A$3</c:f>
              <c:strCache>
                <c:ptCount val="1"/>
                <c:pt idx="0">
                  <c:v>Beoordeling b (n=50)</c:v>
                </c:pt>
              </c:strCache>
            </c:strRef>
          </c:tx>
          <c:spPr>
            <a:solidFill>
              <a:srgbClr val="3A7AB7"/>
            </a:solidFill>
          </c:spPr>
          <c:invertIfNegative val="0"/>
          <c:cat>
            <c:strRef>
              <c:f>'BEOORDELINGEN naar leeftijd'!$B$1:$F$1</c:f>
              <c:strCache>
                <c:ptCount val="5"/>
                <c:pt idx="0">
                  <c:v>15-24 jaar (n=41)</c:v>
                </c:pt>
                <c:pt idx="1">
                  <c:v>25-34 jaar (n=267)</c:v>
                </c:pt>
                <c:pt idx="2">
                  <c:v>25-34 jaar (n=365)</c:v>
                </c:pt>
                <c:pt idx="3">
                  <c:v>45-54 jaar (n=373)</c:v>
                </c:pt>
                <c:pt idx="4">
                  <c:v>55 jaar en meer (n=198)</c:v>
                </c:pt>
              </c:strCache>
            </c:strRef>
          </c:cat>
          <c:val>
            <c:numRef>
              <c:f>'BEOORDELINGEN naar leeftijd'!$B$3:$F$3</c:f>
              <c:numCache>
                <c:formatCode>0.0</c:formatCode>
                <c:ptCount val="5"/>
                <c:pt idx="0">
                  <c:v>4.87804878048781</c:v>
                </c:pt>
                <c:pt idx="1">
                  <c:v>2.621722846441947</c:v>
                </c:pt>
                <c:pt idx="2">
                  <c:v>3.013698630136986</c:v>
                </c:pt>
                <c:pt idx="3">
                  <c:v>5.361930294906166</c:v>
                </c:pt>
                <c:pt idx="4">
                  <c:v>5.050505050505033</c:v>
                </c:pt>
              </c:numCache>
            </c:numRef>
          </c:val>
        </c:ser>
        <c:ser>
          <c:idx val="2"/>
          <c:order val="2"/>
          <c:tx>
            <c:strRef>
              <c:f>'BEOORDELINGEN naar leeftijd'!$A$4</c:f>
              <c:strCache>
                <c:ptCount val="1"/>
                <c:pt idx="0">
                  <c:v>Beoordeling c (n=226)</c:v>
                </c:pt>
              </c:strCache>
            </c:strRef>
          </c:tx>
          <c:spPr>
            <a:solidFill>
              <a:srgbClr val="005DA2"/>
            </a:solidFill>
          </c:spPr>
          <c:invertIfNegative val="0"/>
          <c:cat>
            <c:strRef>
              <c:f>'BEOORDELINGEN naar leeftijd'!$B$1:$F$1</c:f>
              <c:strCache>
                <c:ptCount val="5"/>
                <c:pt idx="0">
                  <c:v>15-24 jaar (n=41)</c:v>
                </c:pt>
                <c:pt idx="1">
                  <c:v>25-34 jaar (n=267)</c:v>
                </c:pt>
                <c:pt idx="2">
                  <c:v>25-34 jaar (n=365)</c:v>
                </c:pt>
                <c:pt idx="3">
                  <c:v>45-54 jaar (n=373)</c:v>
                </c:pt>
                <c:pt idx="4">
                  <c:v>55 jaar en meer (n=198)</c:v>
                </c:pt>
              </c:strCache>
            </c:strRef>
          </c:cat>
          <c:val>
            <c:numRef>
              <c:f>'BEOORDELINGEN naar leeftijd'!$B$4:$F$4</c:f>
              <c:numCache>
                <c:formatCode>0.0</c:formatCode>
                <c:ptCount val="5"/>
                <c:pt idx="0">
                  <c:v>24.39024390243902</c:v>
                </c:pt>
                <c:pt idx="1">
                  <c:v>16.47940074906367</c:v>
                </c:pt>
                <c:pt idx="2">
                  <c:v>18.63013698630137</c:v>
                </c:pt>
                <c:pt idx="3">
                  <c:v>18.76675603217148</c:v>
                </c:pt>
                <c:pt idx="4">
                  <c:v>17.17171717171717</c:v>
                </c:pt>
              </c:numCache>
            </c:numRef>
          </c:val>
        </c:ser>
        <c:ser>
          <c:idx val="3"/>
          <c:order val="3"/>
          <c:tx>
            <c:strRef>
              <c:f>'BEOORDELINGEN naar leeftijd'!$A$5</c:f>
              <c:strCache>
                <c:ptCount val="1"/>
                <c:pt idx="0">
                  <c:v>Beoordeling d (n=766)</c:v>
                </c:pt>
              </c:strCache>
            </c:strRef>
          </c:tx>
          <c:spPr>
            <a:solidFill>
              <a:srgbClr val="66DEFF"/>
            </a:solidFill>
          </c:spPr>
          <c:invertIfNegative val="0"/>
          <c:cat>
            <c:strRef>
              <c:f>'BEOORDELINGEN naar leeftijd'!$B$1:$F$1</c:f>
              <c:strCache>
                <c:ptCount val="5"/>
                <c:pt idx="0">
                  <c:v>15-24 jaar (n=41)</c:v>
                </c:pt>
                <c:pt idx="1">
                  <c:v>25-34 jaar (n=267)</c:v>
                </c:pt>
                <c:pt idx="2">
                  <c:v>25-34 jaar (n=365)</c:v>
                </c:pt>
                <c:pt idx="3">
                  <c:v>45-54 jaar (n=373)</c:v>
                </c:pt>
                <c:pt idx="4">
                  <c:v>55 jaar en meer (n=198)</c:v>
                </c:pt>
              </c:strCache>
            </c:strRef>
          </c:cat>
          <c:val>
            <c:numRef>
              <c:f>'BEOORDELINGEN naar leeftijd'!$B$5:$F$5</c:f>
              <c:numCache>
                <c:formatCode>0.0</c:formatCode>
                <c:ptCount val="5"/>
                <c:pt idx="0">
                  <c:v>68.29268292682907</c:v>
                </c:pt>
                <c:pt idx="1">
                  <c:v>67.0411985018727</c:v>
                </c:pt>
                <c:pt idx="2">
                  <c:v>61.91780821917808</c:v>
                </c:pt>
                <c:pt idx="3">
                  <c:v>56.56836461126004</c:v>
                </c:pt>
                <c:pt idx="4">
                  <c:v>61.61616161616161</c:v>
                </c:pt>
              </c:numCache>
            </c:numRef>
          </c:val>
        </c:ser>
        <c:ser>
          <c:idx val="4"/>
          <c:order val="4"/>
          <c:tx>
            <c:strRef>
              <c:f>'BEOORDELINGEN naar leeftijd'!$A$6</c:f>
              <c:strCache>
                <c:ptCount val="1"/>
                <c:pt idx="0">
                  <c:v>Beoordeling e (n=96)</c:v>
                </c:pt>
              </c:strCache>
            </c:strRef>
          </c:tx>
          <c:spPr>
            <a:solidFill>
              <a:srgbClr val="9927FF"/>
            </a:solidFill>
          </c:spPr>
          <c:invertIfNegative val="0"/>
          <c:cat>
            <c:strRef>
              <c:f>'BEOORDELINGEN naar leeftijd'!$B$1:$F$1</c:f>
              <c:strCache>
                <c:ptCount val="5"/>
                <c:pt idx="0">
                  <c:v>15-24 jaar (n=41)</c:v>
                </c:pt>
                <c:pt idx="1">
                  <c:v>25-34 jaar (n=267)</c:v>
                </c:pt>
                <c:pt idx="2">
                  <c:v>25-34 jaar (n=365)</c:v>
                </c:pt>
                <c:pt idx="3">
                  <c:v>45-54 jaar (n=373)</c:v>
                </c:pt>
                <c:pt idx="4">
                  <c:v>55 jaar en meer (n=198)</c:v>
                </c:pt>
              </c:strCache>
            </c:strRef>
          </c:cat>
          <c:val>
            <c:numRef>
              <c:f>'BEOORDELINGEN naar leeftijd'!$B$6:$F$6</c:f>
              <c:numCache>
                <c:formatCode>0.0</c:formatCode>
                <c:ptCount val="5"/>
                <c:pt idx="0">
                  <c:v>0.0</c:v>
                </c:pt>
                <c:pt idx="1">
                  <c:v>6.74157303370787</c:v>
                </c:pt>
                <c:pt idx="2">
                  <c:v>8.767123287671231</c:v>
                </c:pt>
                <c:pt idx="3">
                  <c:v>7.774798927613941</c:v>
                </c:pt>
                <c:pt idx="4">
                  <c:v>8.585858585858585</c:v>
                </c:pt>
              </c:numCache>
            </c:numRef>
          </c:val>
        </c:ser>
        <c:dLbls>
          <c:showLegendKey val="0"/>
          <c:showVal val="0"/>
          <c:showCatName val="0"/>
          <c:showSerName val="0"/>
          <c:showPercent val="0"/>
          <c:showBubbleSize val="0"/>
        </c:dLbls>
        <c:gapWidth val="150"/>
        <c:shape val="box"/>
        <c:axId val="-2036442552"/>
        <c:axId val="-2055557800"/>
        <c:axId val="0"/>
      </c:bar3DChart>
      <c:catAx>
        <c:axId val="-2036442552"/>
        <c:scaling>
          <c:orientation val="minMax"/>
        </c:scaling>
        <c:delete val="0"/>
        <c:axPos val="b"/>
        <c:numFmt formatCode="General" sourceLinked="1"/>
        <c:majorTickMark val="none"/>
        <c:minorTickMark val="none"/>
        <c:tickLblPos val="nextTo"/>
        <c:spPr>
          <a:ln>
            <a:solidFill>
              <a:srgbClr val="2C75BA"/>
            </a:solidFill>
          </a:ln>
        </c:spPr>
        <c:crossAx val="-2055557800"/>
        <c:crosses val="autoZero"/>
        <c:auto val="1"/>
        <c:lblAlgn val="ctr"/>
        <c:lblOffset val="100"/>
        <c:noMultiLvlLbl val="0"/>
      </c:catAx>
      <c:valAx>
        <c:axId val="-205555780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14323543340674"/>
              <c:y val="0.0459191357892252"/>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36442552"/>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 naar aanvrager'!$A$2</c:f>
              <c:strCache>
                <c:ptCount val="1"/>
                <c:pt idx="0">
                  <c:v>Beoordeling a (n=106)</c:v>
                </c:pt>
              </c:strCache>
            </c:strRef>
          </c:tx>
          <c:spPr>
            <a:solidFill>
              <a:srgbClr val="6699CC">
                <a:lumMod val="40000"/>
                <a:lumOff val="60000"/>
              </a:srgbClr>
            </a:solidFill>
          </c:spPr>
          <c:invertIfNegative val="0"/>
          <c:cat>
            <c:strRef>
              <c:f>'BEOORDELINGEN naar aanvrager'!$B$1:$E$1</c:f>
              <c:strCache>
                <c:ptCount val="4"/>
                <c:pt idx="0">
                  <c:v>Werknemer (n=704)</c:v>
                </c:pt>
                <c:pt idx="1">
                  <c:v>Behandelend arts (n=88)</c:v>
                </c:pt>
                <c:pt idx="2">
                  <c:v>Adviserend geneesheer (n=113)</c:v>
                </c:pt>
                <c:pt idx="3">
                  <c:v>Werkgever (n=339)</c:v>
                </c:pt>
              </c:strCache>
            </c:strRef>
          </c:cat>
          <c:val>
            <c:numRef>
              <c:f>'BEOORDELINGEN naar aanvrager'!$B$2:$E$2</c:f>
              <c:numCache>
                <c:formatCode>0.0</c:formatCode>
                <c:ptCount val="4"/>
                <c:pt idx="0">
                  <c:v>7.244318181818182</c:v>
                </c:pt>
                <c:pt idx="1">
                  <c:v>6.8181818181818</c:v>
                </c:pt>
                <c:pt idx="2">
                  <c:v>23.89380530973451</c:v>
                </c:pt>
                <c:pt idx="3">
                  <c:v>6.489675516224188</c:v>
                </c:pt>
              </c:numCache>
            </c:numRef>
          </c:val>
        </c:ser>
        <c:ser>
          <c:idx val="1"/>
          <c:order val="1"/>
          <c:tx>
            <c:strRef>
              <c:f>'BEOORDELINGEN naar aanvrager'!$A$3</c:f>
              <c:strCache>
                <c:ptCount val="1"/>
                <c:pt idx="0">
                  <c:v>Beoordeling b (n=50)</c:v>
                </c:pt>
              </c:strCache>
            </c:strRef>
          </c:tx>
          <c:spPr>
            <a:solidFill>
              <a:srgbClr val="3A7AB7"/>
            </a:solidFill>
          </c:spPr>
          <c:invertIfNegative val="0"/>
          <c:cat>
            <c:strRef>
              <c:f>'BEOORDELINGEN naar aanvrager'!$B$1:$E$1</c:f>
              <c:strCache>
                <c:ptCount val="4"/>
                <c:pt idx="0">
                  <c:v>Werknemer (n=704)</c:v>
                </c:pt>
                <c:pt idx="1">
                  <c:v>Behandelend arts (n=88)</c:v>
                </c:pt>
                <c:pt idx="2">
                  <c:v>Adviserend geneesheer (n=113)</c:v>
                </c:pt>
                <c:pt idx="3">
                  <c:v>Werkgever (n=339)</c:v>
                </c:pt>
              </c:strCache>
            </c:strRef>
          </c:cat>
          <c:val>
            <c:numRef>
              <c:f>'BEOORDELINGEN naar aanvrager'!$B$3:$E$3</c:f>
              <c:numCache>
                <c:formatCode>0.0</c:formatCode>
                <c:ptCount val="4"/>
                <c:pt idx="0">
                  <c:v>1.704545454545454</c:v>
                </c:pt>
                <c:pt idx="1">
                  <c:v>4.545454545454546</c:v>
                </c:pt>
                <c:pt idx="2">
                  <c:v>15.92920353982301</c:v>
                </c:pt>
                <c:pt idx="3">
                  <c:v>4.71976401179941</c:v>
                </c:pt>
              </c:numCache>
            </c:numRef>
          </c:val>
        </c:ser>
        <c:ser>
          <c:idx val="2"/>
          <c:order val="2"/>
          <c:tx>
            <c:strRef>
              <c:f>'BEOORDELINGEN naar aanvrager'!$A$4</c:f>
              <c:strCache>
                <c:ptCount val="1"/>
                <c:pt idx="0">
                  <c:v>Beoordeling c (n=226)</c:v>
                </c:pt>
              </c:strCache>
            </c:strRef>
          </c:tx>
          <c:spPr>
            <a:solidFill>
              <a:srgbClr val="005DA2"/>
            </a:solidFill>
          </c:spPr>
          <c:invertIfNegative val="0"/>
          <c:cat>
            <c:strRef>
              <c:f>'BEOORDELINGEN naar aanvrager'!$B$1:$E$1</c:f>
              <c:strCache>
                <c:ptCount val="4"/>
                <c:pt idx="0">
                  <c:v>Werknemer (n=704)</c:v>
                </c:pt>
                <c:pt idx="1">
                  <c:v>Behandelend arts (n=88)</c:v>
                </c:pt>
                <c:pt idx="2">
                  <c:v>Adviserend geneesheer (n=113)</c:v>
                </c:pt>
                <c:pt idx="3">
                  <c:v>Werkgever (n=339)</c:v>
                </c:pt>
              </c:strCache>
            </c:strRef>
          </c:cat>
          <c:val>
            <c:numRef>
              <c:f>'BEOORDELINGEN naar aanvrager'!$B$4:$E$4</c:f>
              <c:numCache>
                <c:formatCode>0.0</c:formatCode>
                <c:ptCount val="4"/>
                <c:pt idx="0">
                  <c:v>18.32386363636364</c:v>
                </c:pt>
                <c:pt idx="1">
                  <c:v>13.63636363636363</c:v>
                </c:pt>
                <c:pt idx="2">
                  <c:v>21.23893805309735</c:v>
                </c:pt>
                <c:pt idx="3">
                  <c:v>17.99410029498522</c:v>
                </c:pt>
              </c:numCache>
            </c:numRef>
          </c:val>
        </c:ser>
        <c:ser>
          <c:idx val="3"/>
          <c:order val="3"/>
          <c:tx>
            <c:strRef>
              <c:f>'BEOORDELINGEN naar aanvrager'!$A$5</c:f>
              <c:strCache>
                <c:ptCount val="1"/>
                <c:pt idx="0">
                  <c:v>Beoordeling d (n=766)</c:v>
                </c:pt>
              </c:strCache>
            </c:strRef>
          </c:tx>
          <c:spPr>
            <a:solidFill>
              <a:srgbClr val="66DEFF"/>
            </a:solidFill>
          </c:spPr>
          <c:invertIfNegative val="0"/>
          <c:cat>
            <c:strRef>
              <c:f>'BEOORDELINGEN naar aanvrager'!$B$1:$E$1</c:f>
              <c:strCache>
                <c:ptCount val="4"/>
                <c:pt idx="0">
                  <c:v>Werknemer (n=704)</c:v>
                </c:pt>
                <c:pt idx="1">
                  <c:v>Behandelend arts (n=88)</c:v>
                </c:pt>
                <c:pt idx="2">
                  <c:v>Adviserend geneesheer (n=113)</c:v>
                </c:pt>
                <c:pt idx="3">
                  <c:v>Werkgever (n=339)</c:v>
                </c:pt>
              </c:strCache>
            </c:strRef>
          </c:cat>
          <c:val>
            <c:numRef>
              <c:f>'BEOORDELINGEN naar aanvrager'!$B$5:$E$5</c:f>
              <c:numCache>
                <c:formatCode>0.0</c:formatCode>
                <c:ptCount val="4"/>
                <c:pt idx="0">
                  <c:v>68.60795454545455</c:v>
                </c:pt>
                <c:pt idx="1">
                  <c:v>69.31818181818143</c:v>
                </c:pt>
                <c:pt idx="2">
                  <c:v>29.20353982300885</c:v>
                </c:pt>
                <c:pt idx="3">
                  <c:v>55.75221238938053</c:v>
                </c:pt>
              </c:numCache>
            </c:numRef>
          </c:val>
        </c:ser>
        <c:ser>
          <c:idx val="4"/>
          <c:order val="4"/>
          <c:tx>
            <c:strRef>
              <c:f>'BEOORDELINGEN naar aanvrager'!$A$6</c:f>
              <c:strCache>
                <c:ptCount val="1"/>
                <c:pt idx="0">
                  <c:v>Beoordeling e (n=96)</c:v>
                </c:pt>
              </c:strCache>
            </c:strRef>
          </c:tx>
          <c:spPr>
            <a:solidFill>
              <a:srgbClr val="9927FF"/>
            </a:solidFill>
          </c:spPr>
          <c:invertIfNegative val="0"/>
          <c:cat>
            <c:strRef>
              <c:f>'BEOORDELINGEN naar aanvrager'!$B$1:$E$1</c:f>
              <c:strCache>
                <c:ptCount val="4"/>
                <c:pt idx="0">
                  <c:v>Werknemer (n=704)</c:v>
                </c:pt>
                <c:pt idx="1">
                  <c:v>Behandelend arts (n=88)</c:v>
                </c:pt>
                <c:pt idx="2">
                  <c:v>Adviserend geneesheer (n=113)</c:v>
                </c:pt>
                <c:pt idx="3">
                  <c:v>Werkgever (n=339)</c:v>
                </c:pt>
              </c:strCache>
            </c:strRef>
          </c:cat>
          <c:val>
            <c:numRef>
              <c:f>'BEOORDELINGEN naar aanvrager'!$B$6:$E$6</c:f>
              <c:numCache>
                <c:formatCode>0.0</c:formatCode>
                <c:ptCount val="4"/>
                <c:pt idx="0">
                  <c:v>4.119318181818181</c:v>
                </c:pt>
                <c:pt idx="1">
                  <c:v>5.681818181818181</c:v>
                </c:pt>
                <c:pt idx="2">
                  <c:v>9.734513274336283</c:v>
                </c:pt>
                <c:pt idx="3">
                  <c:v>15.04424778761062</c:v>
                </c:pt>
              </c:numCache>
            </c:numRef>
          </c:val>
        </c:ser>
        <c:dLbls>
          <c:showLegendKey val="0"/>
          <c:showVal val="0"/>
          <c:showCatName val="0"/>
          <c:showSerName val="0"/>
          <c:showPercent val="0"/>
          <c:showBubbleSize val="0"/>
        </c:dLbls>
        <c:gapWidth val="150"/>
        <c:shape val="box"/>
        <c:axId val="-2056169768"/>
        <c:axId val="-2133790616"/>
        <c:axId val="0"/>
      </c:bar3DChart>
      <c:catAx>
        <c:axId val="-2056169768"/>
        <c:scaling>
          <c:orientation val="minMax"/>
        </c:scaling>
        <c:delete val="0"/>
        <c:axPos val="b"/>
        <c:numFmt formatCode="General" sourceLinked="1"/>
        <c:majorTickMark val="none"/>
        <c:minorTickMark val="none"/>
        <c:tickLblPos val="nextTo"/>
        <c:spPr>
          <a:ln>
            <a:solidFill>
              <a:srgbClr val="2C75BA"/>
            </a:solidFill>
          </a:ln>
        </c:spPr>
        <c:crossAx val="-2133790616"/>
        <c:crosses val="autoZero"/>
        <c:auto val="1"/>
        <c:lblAlgn val="ctr"/>
        <c:lblOffset val="100"/>
        <c:noMultiLvlLbl val="0"/>
      </c:catAx>
      <c:valAx>
        <c:axId val="-2133790616"/>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0408609132873"/>
              <c:y val="0.0350199532279174"/>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56169768"/>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6699CC">
                <a:lumMod val="40000"/>
                <a:lumOff val="60000"/>
              </a:srgbClr>
            </a:solidFill>
          </c:spPr>
          <c:invertIfNegative val="0"/>
          <c:cat>
            <c:strRef>
              <c:f>ZIEKTENUMMERSVALID!$A$1:$A$21</c:f>
              <c:strCache>
                <c:ptCount val="21"/>
                <c:pt idx="0">
                  <c:v>Infectieuse en parasitaire aandoeningen (n=0)</c:v>
                </c:pt>
                <c:pt idx="1">
                  <c:v>Ingrepen (n=77)</c:v>
                </c:pt>
                <c:pt idx="2">
                  <c:v>Neoplasme (n=8)</c:v>
                </c:pt>
                <c:pt idx="3">
                  <c:v>Endocriene, nutrionele en metabole ziekten (n=5)</c:v>
                </c:pt>
                <c:pt idx="4">
                  <c:v>Hematologische stoornis (n=3)</c:v>
                </c:pt>
                <c:pt idx="5">
                  <c:v>Mentale stoornis (n=327)</c:v>
                </c:pt>
                <c:pt idx="6">
                  <c:v>Ziekte van zenuwstelsel en zintuigen (n=15)</c:v>
                </c:pt>
                <c:pt idx="7">
                  <c:v>Aandoeningen van circulatoir stelsel (n=17)</c:v>
                </c:pt>
                <c:pt idx="8">
                  <c:v>Luchtwegaandoeningen (n=9)</c:v>
                </c:pt>
                <c:pt idx="9">
                  <c:v>Aandoeningen van gastro-intestinaal stelsel (n=7)</c:v>
                </c:pt>
                <c:pt idx="10">
                  <c:v>Genito-urinaire aandoeningen (n=0)</c:v>
                </c:pt>
                <c:pt idx="11">
                  <c:v>Complicaties van zwangerschap, bevalling (n=7)</c:v>
                </c:pt>
                <c:pt idx="12">
                  <c:v>Aandoening van huid en subcutaan weefsel (n=4)</c:v>
                </c:pt>
                <c:pt idx="13">
                  <c:v>Aandoeningen van musculoskeletaal stelsel (n=298)</c:v>
                </c:pt>
                <c:pt idx="14">
                  <c:v>Congenitale afwijkingen (n=5)</c:v>
                </c:pt>
                <c:pt idx="15">
                  <c:v>Aandoeningen ontstaan in perinatale periode (n=1)</c:v>
                </c:pt>
                <c:pt idx="16">
                  <c:v>Symtomen, tekens en slecht omschreven toest. (n=37)</c:v>
                </c:pt>
                <c:pt idx="17">
                  <c:v>Ongevalsletsels en vergiftigingen (n=36)</c:v>
                </c:pt>
                <c:pt idx="18">
                  <c:v>Uitwendige oorzaken van letsel en vergiftiging (n=4)</c:v>
                </c:pt>
                <c:pt idx="19">
                  <c:v>Morfologie van nieuwvormingen (n=1)</c:v>
                </c:pt>
                <c:pt idx="20">
                  <c:v>Suppl. klasse van gezondheidsbeïnvl. Fact. (n=16)</c:v>
                </c:pt>
              </c:strCache>
            </c:strRef>
          </c:cat>
          <c:val>
            <c:numRef>
              <c:f>ZIEKTENUMMERSVALID!$B$1:$B$21</c:f>
              <c:numCache>
                <c:formatCode>0.00</c:formatCode>
                <c:ptCount val="21"/>
                <c:pt idx="0">
                  <c:v>0.0</c:v>
                </c:pt>
                <c:pt idx="1">
                  <c:v>8.77993158494869</c:v>
                </c:pt>
                <c:pt idx="2">
                  <c:v>0.912200684150513</c:v>
                </c:pt>
                <c:pt idx="3">
                  <c:v>0.570125427594071</c:v>
                </c:pt>
                <c:pt idx="4">
                  <c:v>0.342075256556442</c:v>
                </c:pt>
                <c:pt idx="5">
                  <c:v>37.28620296465222</c:v>
                </c:pt>
                <c:pt idx="6">
                  <c:v>1.710376282782212</c:v>
                </c:pt>
                <c:pt idx="7">
                  <c:v>1.93842645381984</c:v>
                </c:pt>
                <c:pt idx="8">
                  <c:v>1.026225769669327</c:v>
                </c:pt>
                <c:pt idx="9">
                  <c:v>0.798175598631699</c:v>
                </c:pt>
                <c:pt idx="10">
                  <c:v>0.0</c:v>
                </c:pt>
                <c:pt idx="11">
                  <c:v>0.798175598631699</c:v>
                </c:pt>
                <c:pt idx="12">
                  <c:v>0.456100342075257</c:v>
                </c:pt>
                <c:pt idx="13">
                  <c:v>33.97947548460648</c:v>
                </c:pt>
                <c:pt idx="14">
                  <c:v>0.570125427594071</c:v>
                </c:pt>
                <c:pt idx="15">
                  <c:v>0.114025085518814</c:v>
                </c:pt>
                <c:pt idx="16">
                  <c:v>4.218928164196123</c:v>
                </c:pt>
                <c:pt idx="17">
                  <c:v>4.104903078677289</c:v>
                </c:pt>
                <c:pt idx="18">
                  <c:v>0.456100342075257</c:v>
                </c:pt>
                <c:pt idx="19">
                  <c:v>0.114025085518814</c:v>
                </c:pt>
                <c:pt idx="20">
                  <c:v>1.824401368301026</c:v>
                </c:pt>
              </c:numCache>
            </c:numRef>
          </c:val>
        </c:ser>
        <c:dLbls>
          <c:showLegendKey val="0"/>
          <c:showVal val="0"/>
          <c:showCatName val="0"/>
          <c:showSerName val="0"/>
          <c:showPercent val="0"/>
          <c:showBubbleSize val="0"/>
        </c:dLbls>
        <c:gapWidth val="150"/>
        <c:shape val="box"/>
        <c:axId val="-2056250056"/>
        <c:axId val="-2056205688"/>
        <c:axId val="0"/>
      </c:bar3DChart>
      <c:catAx>
        <c:axId val="-2056250056"/>
        <c:scaling>
          <c:orientation val="minMax"/>
        </c:scaling>
        <c:delete val="0"/>
        <c:axPos val="b"/>
        <c:numFmt formatCode="General" sourceLinked="1"/>
        <c:majorTickMark val="none"/>
        <c:minorTickMark val="none"/>
        <c:tickLblPos val="nextTo"/>
        <c:spPr>
          <a:ln>
            <a:solidFill>
              <a:srgbClr val="2C75BA"/>
            </a:solidFill>
          </a:ln>
        </c:spPr>
        <c:txPr>
          <a:bodyPr/>
          <a:lstStyle/>
          <a:p>
            <a:pPr>
              <a:defRPr sz="1800">
                <a:solidFill>
                  <a:srgbClr val="3A7AB7"/>
                </a:solidFill>
              </a:defRPr>
            </a:pPr>
            <a:endParaRPr lang="en-US"/>
          </a:p>
        </c:txPr>
        <c:crossAx val="-2056205688"/>
        <c:crosses val="autoZero"/>
        <c:auto val="1"/>
        <c:lblAlgn val="ctr"/>
        <c:lblOffset val="100"/>
        <c:noMultiLvlLbl val="0"/>
      </c:catAx>
      <c:valAx>
        <c:axId val="-2056205688"/>
        <c:scaling>
          <c:orientation val="minMax"/>
          <c:max val="100.0"/>
        </c:scaling>
        <c:delete val="0"/>
        <c:axPos val="l"/>
        <c:majorGridlines>
          <c:spPr>
            <a:ln w="12700">
              <a:solidFill>
                <a:srgbClr val="2C75BA"/>
              </a:solidFill>
            </a:ln>
          </c:spPr>
        </c:majorGridlines>
        <c:title>
          <c:tx>
            <c:rich>
              <a:bodyPr rot="0" vert="horz"/>
              <a:lstStyle/>
              <a:p>
                <a:pPr>
                  <a:defRPr sz="5000">
                    <a:solidFill>
                      <a:schemeClr val="tx2"/>
                    </a:solidFill>
                  </a:defRPr>
                </a:pPr>
                <a:r>
                  <a:rPr lang="en-US" sz="2400" b="0" dirty="0" smtClean="0">
                    <a:solidFill>
                      <a:schemeClr val="tx2"/>
                    </a:solidFill>
                  </a:rPr>
                  <a:t>%</a:t>
                </a:r>
                <a:endParaRPr lang="en-US" sz="2400" b="0" dirty="0">
                  <a:solidFill>
                    <a:schemeClr val="tx2"/>
                  </a:solidFill>
                </a:endParaRPr>
              </a:p>
            </c:rich>
          </c:tx>
          <c:layout>
            <c:manualLayout>
              <c:xMode val="edge"/>
              <c:yMode val="edge"/>
              <c:x val="0.0728834482210412"/>
              <c:y val="0.0464156064279431"/>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56250056"/>
        <c:crosses val="autoZero"/>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BEOORDELINGEN!$B$1</c:f>
              <c:strCache>
                <c:ptCount val="1"/>
                <c:pt idx="0">
                  <c:v>TOTALE GROEP (n=280)</c:v>
                </c:pt>
              </c:strCache>
            </c:strRef>
          </c:tx>
          <c:spPr>
            <a:solidFill>
              <a:srgbClr val="6699CC">
                <a:lumMod val="40000"/>
                <a:lumOff val="60000"/>
              </a:srgbClr>
            </a:solidFill>
          </c:spPr>
          <c:invertIfNegative val="0"/>
          <c:cat>
            <c:strRef>
              <c:f>BEOORDELINGEN!$A$2:$A$6</c:f>
              <c:strCache>
                <c:ptCount val="5"/>
                <c:pt idx="0">
                  <c:v>Beoordeling a (n=23)</c:v>
                </c:pt>
                <c:pt idx="1">
                  <c:v>Beoordeling b (n=17)</c:v>
                </c:pt>
                <c:pt idx="2">
                  <c:v>Beoordeling c (n=19)</c:v>
                </c:pt>
                <c:pt idx="3">
                  <c:v>Beoordeling d (n=202)</c:v>
                </c:pt>
                <c:pt idx="4">
                  <c:v>Beoordeling e (n=19)</c:v>
                </c:pt>
              </c:strCache>
            </c:strRef>
          </c:cat>
          <c:val>
            <c:numRef>
              <c:f>BEOORDELINGEN!$B$2:$B$6</c:f>
              <c:numCache>
                <c:formatCode>0.0</c:formatCode>
                <c:ptCount val="5"/>
                <c:pt idx="0">
                  <c:v>8.214285714285713</c:v>
                </c:pt>
                <c:pt idx="1">
                  <c:v>6.071428571428571</c:v>
                </c:pt>
                <c:pt idx="2">
                  <c:v>6.785714285714285</c:v>
                </c:pt>
                <c:pt idx="3">
                  <c:v>72.14285714285687</c:v>
                </c:pt>
                <c:pt idx="4">
                  <c:v>6.785714285714285</c:v>
                </c:pt>
              </c:numCache>
            </c:numRef>
          </c:val>
        </c:ser>
        <c:dLbls>
          <c:showLegendKey val="0"/>
          <c:showVal val="0"/>
          <c:showCatName val="0"/>
          <c:showSerName val="0"/>
          <c:showPercent val="0"/>
          <c:showBubbleSize val="0"/>
        </c:dLbls>
        <c:gapWidth val="150"/>
        <c:shape val="box"/>
        <c:axId val="-2061665656"/>
        <c:axId val="-2072301240"/>
        <c:axId val="0"/>
      </c:bar3DChart>
      <c:catAx>
        <c:axId val="-2061665656"/>
        <c:scaling>
          <c:orientation val="minMax"/>
        </c:scaling>
        <c:delete val="0"/>
        <c:axPos val="b"/>
        <c:numFmt formatCode="General" sourceLinked="1"/>
        <c:majorTickMark val="none"/>
        <c:minorTickMark val="none"/>
        <c:tickLblPos val="nextTo"/>
        <c:spPr>
          <a:ln>
            <a:solidFill>
              <a:srgbClr val="2C75BA"/>
            </a:solidFill>
          </a:ln>
        </c:spPr>
        <c:crossAx val="-2072301240"/>
        <c:crosses val="autoZero"/>
        <c:auto val="1"/>
        <c:lblAlgn val="ctr"/>
        <c:lblOffset val="100"/>
        <c:noMultiLvlLbl val="0"/>
      </c:catAx>
      <c:valAx>
        <c:axId val="-207230124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61665656"/>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BEOORDELINGEN!$B$1</c:f>
              <c:strCache>
                <c:ptCount val="1"/>
                <c:pt idx="0">
                  <c:v>TOTALE GROEP (n=243)</c:v>
                </c:pt>
              </c:strCache>
            </c:strRef>
          </c:tx>
          <c:spPr>
            <a:solidFill>
              <a:srgbClr val="6699CC">
                <a:lumMod val="40000"/>
                <a:lumOff val="60000"/>
              </a:srgbClr>
            </a:solidFill>
          </c:spPr>
          <c:invertIfNegative val="0"/>
          <c:cat>
            <c:strRef>
              <c:f>BEOORDELINGEN!$A$2:$A$6</c:f>
              <c:strCache>
                <c:ptCount val="5"/>
                <c:pt idx="0">
                  <c:v>Beoordeling a (n=20)</c:v>
                </c:pt>
                <c:pt idx="1">
                  <c:v>Beoordeling b (n=9)</c:v>
                </c:pt>
                <c:pt idx="2">
                  <c:v>Beoordeling c (n=73)</c:v>
                </c:pt>
                <c:pt idx="3">
                  <c:v>Beoordeling d (n=129)</c:v>
                </c:pt>
                <c:pt idx="4">
                  <c:v>Beoordeling e (n=12)</c:v>
                </c:pt>
              </c:strCache>
            </c:strRef>
          </c:cat>
          <c:val>
            <c:numRef>
              <c:f>BEOORDELINGEN!$B$2:$B$6</c:f>
              <c:numCache>
                <c:formatCode>0.0</c:formatCode>
                <c:ptCount val="5"/>
                <c:pt idx="0">
                  <c:v>8.23045267489712</c:v>
                </c:pt>
                <c:pt idx="1">
                  <c:v>3.703703703703703</c:v>
                </c:pt>
                <c:pt idx="2">
                  <c:v>30.04115226337449</c:v>
                </c:pt>
                <c:pt idx="3">
                  <c:v>53.08641975308628</c:v>
                </c:pt>
                <c:pt idx="4">
                  <c:v>4.93827160493827</c:v>
                </c:pt>
              </c:numCache>
            </c:numRef>
          </c:val>
        </c:ser>
        <c:dLbls>
          <c:showLegendKey val="0"/>
          <c:showVal val="0"/>
          <c:showCatName val="0"/>
          <c:showSerName val="0"/>
          <c:showPercent val="0"/>
          <c:showBubbleSize val="0"/>
        </c:dLbls>
        <c:gapWidth val="150"/>
        <c:shape val="box"/>
        <c:axId val="-2056557544"/>
        <c:axId val="2065035240"/>
        <c:axId val="0"/>
      </c:bar3DChart>
      <c:catAx>
        <c:axId val="-2056557544"/>
        <c:scaling>
          <c:orientation val="minMax"/>
        </c:scaling>
        <c:delete val="0"/>
        <c:axPos val="b"/>
        <c:numFmt formatCode="General" sourceLinked="1"/>
        <c:majorTickMark val="none"/>
        <c:minorTickMark val="none"/>
        <c:tickLblPos val="nextTo"/>
        <c:spPr>
          <a:ln>
            <a:solidFill>
              <a:srgbClr val="2C75BA"/>
            </a:solidFill>
          </a:ln>
        </c:spPr>
        <c:crossAx val="2065035240"/>
        <c:crosses val="autoZero"/>
        <c:auto val="1"/>
        <c:lblAlgn val="ctr"/>
        <c:lblOffset val="100"/>
        <c:noMultiLvlLbl val="0"/>
      </c:catAx>
      <c:valAx>
        <c:axId val="206503524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56557544"/>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BEOORDELINGEN!$B$1</c:f>
              <c:strCache>
                <c:ptCount val="1"/>
                <c:pt idx="0">
                  <c:v>Beoordeling c (n=225)</c:v>
                </c:pt>
              </c:strCache>
            </c:strRef>
          </c:tx>
          <c:spPr>
            <a:solidFill>
              <a:srgbClr val="6699CC">
                <a:lumMod val="40000"/>
                <a:lumOff val="60000"/>
              </a:srgbClr>
            </a:solidFill>
          </c:spPr>
          <c:invertIfNegative val="0"/>
          <c:cat>
            <c:strRef>
              <c:f>BEOORDELINGEN!$A$2:$A$4</c:f>
              <c:strCache>
                <c:ptCount val="3"/>
                <c:pt idx="0">
                  <c:v>Plan (n=23)</c:v>
                </c:pt>
                <c:pt idx="1">
                  <c:v>Verslag (n=128)</c:v>
                </c:pt>
                <c:pt idx="2">
                  <c:v>Nog niet gekend (n=74)</c:v>
                </c:pt>
              </c:strCache>
            </c:strRef>
          </c:cat>
          <c:val>
            <c:numRef>
              <c:f>BEOORDELINGEN!$B$2:$B$4</c:f>
              <c:numCache>
                <c:formatCode>0.0</c:formatCode>
                <c:ptCount val="3"/>
                <c:pt idx="0">
                  <c:v>10.2</c:v>
                </c:pt>
                <c:pt idx="1">
                  <c:v>56.9</c:v>
                </c:pt>
                <c:pt idx="2">
                  <c:v>32.9</c:v>
                </c:pt>
              </c:numCache>
            </c:numRef>
          </c:val>
        </c:ser>
        <c:dLbls>
          <c:showLegendKey val="0"/>
          <c:showVal val="0"/>
          <c:showCatName val="0"/>
          <c:showSerName val="0"/>
          <c:showPercent val="0"/>
          <c:showBubbleSize val="0"/>
        </c:dLbls>
        <c:gapWidth val="150"/>
        <c:shape val="box"/>
        <c:axId val="-2063537832"/>
        <c:axId val="-2135629032"/>
        <c:axId val="0"/>
      </c:bar3DChart>
      <c:catAx>
        <c:axId val="-2063537832"/>
        <c:scaling>
          <c:orientation val="minMax"/>
        </c:scaling>
        <c:delete val="0"/>
        <c:axPos val="b"/>
        <c:numFmt formatCode="General" sourceLinked="1"/>
        <c:majorTickMark val="none"/>
        <c:minorTickMark val="none"/>
        <c:tickLblPos val="nextTo"/>
        <c:spPr>
          <a:ln>
            <a:solidFill>
              <a:srgbClr val="2C75BA"/>
            </a:solidFill>
          </a:ln>
        </c:spPr>
        <c:crossAx val="-2135629032"/>
        <c:crosses val="autoZero"/>
        <c:auto val="1"/>
        <c:lblAlgn val="ctr"/>
        <c:lblOffset val="100"/>
        <c:noMultiLvlLbl val="0"/>
      </c:catAx>
      <c:valAx>
        <c:axId val="-2135629032"/>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00281664280092"/>
              <c:y val="0.127663004999035"/>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63537832"/>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BEOORDELINGEN!$B$1</c:f>
              <c:strCache>
                <c:ptCount val="1"/>
                <c:pt idx="0">
                  <c:v>Beoordeling c (n=225)</c:v>
                </c:pt>
              </c:strCache>
            </c:strRef>
          </c:tx>
          <c:spPr>
            <a:solidFill>
              <a:srgbClr val="6699CC">
                <a:lumMod val="40000"/>
                <a:lumOff val="60000"/>
              </a:srgbClr>
            </a:solidFill>
          </c:spPr>
          <c:invertIfNegative val="0"/>
          <c:cat>
            <c:strRef>
              <c:f>BEOORDELINGEN!$A$2:$A$4</c:f>
              <c:strCache>
                <c:ptCount val="3"/>
                <c:pt idx="0">
                  <c:v>Aan het werk bij zelfde WG (n=17)</c:v>
                </c:pt>
                <c:pt idx="1">
                  <c:v>Niet aan het werk bij zelfde WG (n=131)</c:v>
                </c:pt>
                <c:pt idx="2">
                  <c:v>Nog niet gekend (n=77)</c:v>
                </c:pt>
              </c:strCache>
            </c:strRef>
          </c:cat>
          <c:val>
            <c:numRef>
              <c:f>BEOORDELINGEN!$B$2:$B$4</c:f>
              <c:numCache>
                <c:formatCode>0.0</c:formatCode>
                <c:ptCount val="3"/>
                <c:pt idx="0">
                  <c:v>7.6</c:v>
                </c:pt>
                <c:pt idx="1">
                  <c:v>58.2</c:v>
                </c:pt>
                <c:pt idx="2">
                  <c:v>34.2</c:v>
                </c:pt>
              </c:numCache>
            </c:numRef>
          </c:val>
        </c:ser>
        <c:dLbls>
          <c:showLegendKey val="0"/>
          <c:showVal val="0"/>
          <c:showCatName val="0"/>
          <c:showSerName val="0"/>
          <c:showPercent val="0"/>
          <c:showBubbleSize val="0"/>
        </c:dLbls>
        <c:gapWidth val="150"/>
        <c:shape val="box"/>
        <c:axId val="-2072824440"/>
        <c:axId val="-2072820808"/>
        <c:axId val="0"/>
      </c:bar3DChart>
      <c:catAx>
        <c:axId val="-2072824440"/>
        <c:scaling>
          <c:orientation val="minMax"/>
        </c:scaling>
        <c:delete val="0"/>
        <c:axPos val="b"/>
        <c:numFmt formatCode="General" sourceLinked="1"/>
        <c:majorTickMark val="none"/>
        <c:minorTickMark val="none"/>
        <c:tickLblPos val="nextTo"/>
        <c:spPr>
          <a:ln>
            <a:solidFill>
              <a:srgbClr val="2C75BA"/>
            </a:solidFill>
          </a:ln>
        </c:spPr>
        <c:crossAx val="-2072820808"/>
        <c:crosses val="autoZero"/>
        <c:auto val="1"/>
        <c:lblAlgn val="ctr"/>
        <c:lblOffset val="100"/>
        <c:noMultiLvlLbl val="0"/>
      </c:catAx>
      <c:valAx>
        <c:axId val="-2072820808"/>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07675379622052"/>
              <c:y val="0.133112596279688"/>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72824440"/>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GESLACHT!$A$2</c:f>
              <c:strCache>
                <c:ptCount val="1"/>
                <c:pt idx="0">
                  <c:v>MANNEN (n=343294)</c:v>
                </c:pt>
              </c:strCache>
            </c:strRef>
          </c:tx>
          <c:spPr>
            <a:solidFill>
              <a:srgbClr val="2C75BA"/>
            </a:solidFill>
          </c:spPr>
          <c:invertIfNegative val="0"/>
          <c:cat>
            <c:strRef>
              <c:f>GESLACHT!$B$1</c:f>
              <c:strCache>
                <c:ptCount val="1"/>
                <c:pt idx="0">
                  <c:v>TOTALE GROEP (n=778086)</c:v>
                </c:pt>
              </c:strCache>
            </c:strRef>
          </c:cat>
          <c:val>
            <c:numRef>
              <c:f>GESLACHT!$B$2</c:f>
              <c:numCache>
                <c:formatCode>0.0</c:formatCode>
                <c:ptCount val="1"/>
                <c:pt idx="0">
                  <c:v>44.1203157491589</c:v>
                </c:pt>
              </c:numCache>
            </c:numRef>
          </c:val>
        </c:ser>
        <c:ser>
          <c:idx val="1"/>
          <c:order val="1"/>
          <c:tx>
            <c:strRef>
              <c:f>GESLACHT!$A$3</c:f>
              <c:strCache>
                <c:ptCount val="1"/>
                <c:pt idx="0">
                  <c:v>VROUWEN (n=434792)</c:v>
                </c:pt>
              </c:strCache>
            </c:strRef>
          </c:tx>
          <c:spPr>
            <a:solidFill>
              <a:srgbClr val="FF6600"/>
            </a:solidFill>
          </c:spPr>
          <c:invertIfNegative val="0"/>
          <c:cat>
            <c:strRef>
              <c:f>GESLACHT!$B$1</c:f>
              <c:strCache>
                <c:ptCount val="1"/>
                <c:pt idx="0">
                  <c:v>TOTALE GROEP (n=778086)</c:v>
                </c:pt>
              </c:strCache>
            </c:strRef>
          </c:cat>
          <c:val>
            <c:numRef>
              <c:f>GESLACHT!$B$3</c:f>
              <c:numCache>
                <c:formatCode>0.0</c:formatCode>
                <c:ptCount val="1"/>
                <c:pt idx="0">
                  <c:v>55.87968425084111</c:v>
                </c:pt>
              </c:numCache>
            </c:numRef>
          </c:val>
        </c:ser>
        <c:dLbls>
          <c:showLegendKey val="0"/>
          <c:showVal val="0"/>
          <c:showCatName val="0"/>
          <c:showSerName val="0"/>
          <c:showPercent val="0"/>
          <c:showBubbleSize val="0"/>
        </c:dLbls>
        <c:gapWidth val="150"/>
        <c:shape val="box"/>
        <c:axId val="-2057414712"/>
        <c:axId val="-2057411416"/>
        <c:axId val="0"/>
      </c:bar3DChart>
      <c:catAx>
        <c:axId val="-2057414712"/>
        <c:scaling>
          <c:orientation val="minMax"/>
        </c:scaling>
        <c:delete val="0"/>
        <c:axPos val="b"/>
        <c:numFmt formatCode="General" sourceLinked="1"/>
        <c:majorTickMark val="none"/>
        <c:minorTickMark val="none"/>
        <c:tickLblPos val="nextTo"/>
        <c:spPr>
          <a:ln>
            <a:solidFill>
              <a:srgbClr val="2C75BA"/>
            </a:solidFill>
          </a:ln>
        </c:spPr>
        <c:crossAx val="-2057411416"/>
        <c:crosses val="autoZero"/>
        <c:auto val="1"/>
        <c:lblAlgn val="ctr"/>
        <c:lblOffset val="100"/>
        <c:noMultiLvlLbl val="0"/>
      </c:catAx>
      <c:valAx>
        <c:axId val="-2057411416"/>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sz="2400" dirty="0" smtClean="0"/>
                  <a:t>%</a:t>
                </a:r>
                <a:endParaRPr lang="en-US" sz="2400" dirty="0"/>
              </a:p>
            </c:rich>
          </c:tx>
          <c:layout>
            <c:manualLayout>
              <c:xMode val="edge"/>
              <c:yMode val="edge"/>
              <c:x val="0.131385948803552"/>
              <c:y val="0.244829217533094"/>
            </c:manualLayout>
          </c:layout>
          <c:overlay val="0"/>
        </c:title>
        <c:numFmt formatCode="0" sourceLinked="0"/>
        <c:majorTickMark val="none"/>
        <c:minorTickMark val="none"/>
        <c:tickLblPos val="nextTo"/>
        <c:spPr>
          <a:ln>
            <a:solidFill>
              <a:srgbClr val="2C75BA"/>
            </a:solidFill>
          </a:ln>
        </c:spPr>
        <c:txPr>
          <a:bodyPr/>
          <a:lstStyle/>
          <a:p>
            <a:pPr>
              <a:defRPr sz="1200">
                <a:solidFill>
                  <a:srgbClr val="2C75BA"/>
                </a:solidFill>
              </a:defRPr>
            </a:pPr>
            <a:endParaRPr lang="en-US"/>
          </a:p>
        </c:txPr>
        <c:crossAx val="-2057414712"/>
        <c:crosses val="autoZero"/>
        <c:crossBetween val="between"/>
      </c:valAx>
      <c:dTable>
        <c:showHorzBorder val="1"/>
        <c:showVertBorder val="1"/>
        <c:showOutline val="1"/>
        <c:showKeys val="1"/>
        <c:spPr>
          <a:ln>
            <a:solidFill>
              <a:srgbClr val="2C75BA"/>
            </a:solidFill>
          </a:ln>
        </c:spPr>
        <c:txPr>
          <a:bodyPr/>
          <a:lstStyle/>
          <a:p>
            <a:pPr rtl="0">
              <a:defRPr sz="1200">
                <a:solidFill>
                  <a:srgbClr val="2C75BA"/>
                </a:solidFill>
              </a:defRPr>
            </a:pPr>
            <a:endParaRPr lang="en-US"/>
          </a:p>
        </c:txPr>
      </c:dTable>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BEOORDELINGEN!$B$1</c:f>
              <c:strCache>
                <c:ptCount val="1"/>
                <c:pt idx="0">
                  <c:v>Beoordeling c (n=225)</c:v>
                </c:pt>
              </c:strCache>
            </c:strRef>
          </c:tx>
          <c:spPr>
            <a:solidFill>
              <a:srgbClr val="6699CC">
                <a:lumMod val="40000"/>
                <a:lumOff val="60000"/>
              </a:srgbClr>
            </a:solidFill>
          </c:spPr>
          <c:invertIfNegative val="0"/>
          <c:cat>
            <c:strRef>
              <c:f>BEOORDELINGEN!$A$2:$A$4</c:f>
              <c:strCache>
                <c:ptCount val="3"/>
                <c:pt idx="0">
                  <c:v>Geen medische overmacht (n=20)</c:v>
                </c:pt>
                <c:pt idx="1">
                  <c:v>Medische overmacht (n=124)</c:v>
                </c:pt>
                <c:pt idx="2">
                  <c:v>Nog niet gekend (n=81)</c:v>
                </c:pt>
              </c:strCache>
            </c:strRef>
          </c:cat>
          <c:val>
            <c:numRef>
              <c:f>BEOORDELINGEN!$B$2:$B$4</c:f>
              <c:numCache>
                <c:formatCode>0.0</c:formatCode>
                <c:ptCount val="3"/>
                <c:pt idx="0">
                  <c:v>8.9</c:v>
                </c:pt>
                <c:pt idx="1">
                  <c:v>55.1</c:v>
                </c:pt>
                <c:pt idx="2">
                  <c:v>36.0</c:v>
                </c:pt>
              </c:numCache>
            </c:numRef>
          </c:val>
        </c:ser>
        <c:dLbls>
          <c:showLegendKey val="0"/>
          <c:showVal val="0"/>
          <c:showCatName val="0"/>
          <c:showSerName val="0"/>
          <c:showPercent val="0"/>
          <c:showBubbleSize val="0"/>
        </c:dLbls>
        <c:gapWidth val="150"/>
        <c:shape val="box"/>
        <c:axId val="-2034776776"/>
        <c:axId val="2134532424"/>
        <c:axId val="0"/>
      </c:bar3DChart>
      <c:catAx>
        <c:axId val="-2034776776"/>
        <c:scaling>
          <c:orientation val="minMax"/>
        </c:scaling>
        <c:delete val="0"/>
        <c:axPos val="b"/>
        <c:numFmt formatCode="General" sourceLinked="1"/>
        <c:majorTickMark val="none"/>
        <c:minorTickMark val="none"/>
        <c:tickLblPos val="nextTo"/>
        <c:spPr>
          <a:ln>
            <a:solidFill>
              <a:srgbClr val="2C75BA"/>
            </a:solidFill>
          </a:ln>
        </c:spPr>
        <c:crossAx val="2134532424"/>
        <c:crosses val="autoZero"/>
        <c:auto val="1"/>
        <c:lblAlgn val="ctr"/>
        <c:lblOffset val="100"/>
        <c:noMultiLvlLbl val="0"/>
      </c:catAx>
      <c:valAx>
        <c:axId val="2134532424"/>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05969137620061"/>
              <c:y val="0.135837391920015"/>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34776776"/>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5850631894"/>
          <c:y val="0.0519343706886858"/>
          <c:w val="0.792444553805774"/>
          <c:h val="0.816"/>
        </c:manualLayout>
      </c:layout>
      <c:barChart>
        <c:barDir val="col"/>
        <c:grouping val="clustered"/>
        <c:varyColors val="0"/>
        <c:ser>
          <c:idx val="0"/>
          <c:order val="0"/>
          <c:tx>
            <c:strRef>
              <c:f>Sheet1!$B$1</c:f>
              <c:strCache>
                <c:ptCount val="1"/>
                <c:pt idx="0">
                  <c:v>Before</c:v>
                </c:pt>
              </c:strCache>
            </c:strRef>
          </c:tx>
          <c:spPr>
            <a:solidFill>
              <a:srgbClr val="660066"/>
            </a:solidFill>
          </c:spPr>
          <c:invertIfNegative val="0"/>
          <c:dLbls>
            <c:dLbl>
              <c:idx val="0"/>
              <c:layout/>
              <c:dLblPos val="outEnd"/>
              <c:showLegendKey val="0"/>
              <c:showVal val="1"/>
              <c:showCatName val="0"/>
              <c:showSerName val="0"/>
              <c:showPercent val="0"/>
              <c:showBubbleSize val="0"/>
            </c:dLbl>
            <c:dLbl>
              <c:idx val="1"/>
              <c:layout/>
              <c:dLblPos val="outEnd"/>
              <c:showLegendKey val="0"/>
              <c:showVal val="1"/>
              <c:showCatName val="0"/>
              <c:showSerName val="0"/>
              <c:showPercent val="0"/>
              <c:showBubbleSize val="0"/>
            </c:dLbl>
            <c:dLbl>
              <c:idx val="2"/>
              <c:layout/>
              <c:dLblPos val="outEnd"/>
              <c:showLegendKey val="0"/>
              <c:showVal val="1"/>
              <c:showCatName val="0"/>
              <c:showSerName val="0"/>
              <c:showPercent val="0"/>
              <c:showBubbleSize val="0"/>
            </c:dLbl>
            <c:txPr>
              <a:bodyPr/>
              <a:lstStyle/>
              <a:p>
                <a:pPr>
                  <a:defRPr sz="2400">
                    <a:solidFill>
                      <a:srgbClr val="254E97"/>
                    </a:solidFill>
                  </a:defRPr>
                </a:pPr>
                <a:endParaRPr lang="en-US"/>
              </a:p>
            </c:txPr>
            <c:showLegendKey val="0"/>
            <c:showVal val="1"/>
            <c:showCatName val="0"/>
            <c:showSerName val="0"/>
            <c:showPercent val="0"/>
            <c:showBubbleSize val="0"/>
            <c:showLeaderLines val="0"/>
          </c:dLbls>
          <c:cat>
            <c:numRef>
              <c:f>Sheet1!$A$2:$A$8</c:f>
              <c:numCache>
                <c:formatCode>General</c:formatCode>
                <c:ptCount val="7"/>
                <c:pt idx="0">
                  <c:v>2010.0</c:v>
                </c:pt>
                <c:pt idx="1">
                  <c:v>2011.0</c:v>
                </c:pt>
                <c:pt idx="2">
                  <c:v>2012.0</c:v>
                </c:pt>
                <c:pt idx="3">
                  <c:v>2013.0</c:v>
                </c:pt>
                <c:pt idx="4">
                  <c:v>2014.0</c:v>
                </c:pt>
                <c:pt idx="5">
                  <c:v>2015.0</c:v>
                </c:pt>
                <c:pt idx="6">
                  <c:v>2016.0</c:v>
                </c:pt>
              </c:numCache>
            </c:numRef>
          </c:cat>
          <c:val>
            <c:numRef>
              <c:f>Sheet1!$B$2:$B$8</c:f>
              <c:numCache>
                <c:formatCode>General</c:formatCode>
                <c:ptCount val="7"/>
                <c:pt idx="0">
                  <c:v>5092.0</c:v>
                </c:pt>
                <c:pt idx="1">
                  <c:v>6904.0</c:v>
                </c:pt>
                <c:pt idx="2">
                  <c:v>10197.0</c:v>
                </c:pt>
                <c:pt idx="3">
                  <c:v>12741.0</c:v>
                </c:pt>
                <c:pt idx="4">
                  <c:v>14668.0</c:v>
                </c:pt>
                <c:pt idx="5">
                  <c:v>17601.0</c:v>
                </c:pt>
                <c:pt idx="6">
                  <c:v>21592.0</c:v>
                </c:pt>
              </c:numCache>
            </c:numRef>
          </c:val>
        </c:ser>
        <c:ser>
          <c:idx val="2"/>
          <c:order val="1"/>
          <c:tx>
            <c:strRef>
              <c:f>Sheet1!$D$1</c:f>
              <c:strCache>
                <c:ptCount val="1"/>
                <c:pt idx="0">
                  <c:v>After</c:v>
                </c:pt>
              </c:strCache>
            </c:strRef>
          </c:tx>
          <c:spPr>
            <a:solidFill>
              <a:schemeClr val="accent2">
                <a:lumMod val="40000"/>
                <a:lumOff val="60000"/>
              </a:schemeClr>
            </a:solidFill>
          </c:spPr>
          <c:invertIfNegative val="0"/>
          <c:dLbls>
            <c:dLbl>
              <c:idx val="0"/>
              <c:layout/>
              <c:dLblPos val="outEnd"/>
              <c:showLegendKey val="0"/>
              <c:showVal val="1"/>
              <c:showCatName val="0"/>
              <c:showSerName val="0"/>
              <c:showPercent val="0"/>
              <c:showBubbleSize val="0"/>
            </c:dLbl>
            <c:dLbl>
              <c:idx val="1"/>
              <c:layout/>
              <c:dLblPos val="outEnd"/>
              <c:showLegendKey val="0"/>
              <c:showVal val="1"/>
              <c:showCatName val="0"/>
              <c:showSerName val="0"/>
              <c:showPercent val="0"/>
              <c:showBubbleSize val="0"/>
            </c:dLbl>
            <c:dLbl>
              <c:idx val="2"/>
              <c:layout/>
              <c:dLblPos val="outEnd"/>
              <c:showLegendKey val="0"/>
              <c:showVal val="1"/>
              <c:showCatName val="0"/>
              <c:showSerName val="0"/>
              <c:showPercent val="0"/>
              <c:showBubbleSize val="0"/>
            </c:dLbl>
            <c:txPr>
              <a:bodyPr/>
              <a:lstStyle/>
              <a:p>
                <a:pPr>
                  <a:defRPr sz="2400">
                    <a:solidFill>
                      <a:schemeClr val="accent2"/>
                    </a:solidFill>
                  </a:defRPr>
                </a:pPr>
                <a:endParaRPr lang="en-US"/>
              </a:p>
            </c:txPr>
            <c:showLegendKey val="0"/>
            <c:showVal val="1"/>
            <c:showCatName val="0"/>
            <c:showSerName val="0"/>
            <c:showPercent val="0"/>
            <c:showBubbleSize val="0"/>
            <c:showLeaderLines val="0"/>
          </c:dLbls>
          <c:cat>
            <c:numRef>
              <c:f>Sheet1!$A$2:$A$8</c:f>
              <c:numCache>
                <c:formatCode>General</c:formatCode>
                <c:ptCount val="7"/>
                <c:pt idx="0">
                  <c:v>2010.0</c:v>
                </c:pt>
                <c:pt idx="1">
                  <c:v>2011.0</c:v>
                </c:pt>
                <c:pt idx="2">
                  <c:v>2012.0</c:v>
                </c:pt>
                <c:pt idx="3">
                  <c:v>2013.0</c:v>
                </c:pt>
                <c:pt idx="4">
                  <c:v>2014.0</c:v>
                </c:pt>
                <c:pt idx="5">
                  <c:v>2015.0</c:v>
                </c:pt>
                <c:pt idx="6">
                  <c:v>2016.0</c:v>
                </c:pt>
              </c:numCache>
            </c:numRef>
          </c:cat>
          <c:val>
            <c:numRef>
              <c:f>Sheet1!$D$2:$D$8</c:f>
              <c:numCache>
                <c:formatCode>General</c:formatCode>
                <c:ptCount val="7"/>
                <c:pt idx="0">
                  <c:v>20214.0</c:v>
                </c:pt>
                <c:pt idx="1">
                  <c:v>17020.0</c:v>
                </c:pt>
                <c:pt idx="2">
                  <c:v>19648.0</c:v>
                </c:pt>
                <c:pt idx="3">
                  <c:v>20133.0</c:v>
                </c:pt>
                <c:pt idx="4">
                  <c:v>21327.0</c:v>
                </c:pt>
                <c:pt idx="5">
                  <c:v>21802.0</c:v>
                </c:pt>
                <c:pt idx="6">
                  <c:v>21151.0</c:v>
                </c:pt>
              </c:numCache>
            </c:numRef>
          </c:val>
        </c:ser>
        <c:dLbls>
          <c:showLegendKey val="0"/>
          <c:showVal val="0"/>
          <c:showCatName val="0"/>
          <c:showSerName val="0"/>
          <c:showPercent val="0"/>
          <c:showBubbleSize val="0"/>
        </c:dLbls>
        <c:gapWidth val="150"/>
        <c:axId val="-2055333496"/>
        <c:axId val="-2112699752"/>
      </c:barChart>
      <c:catAx>
        <c:axId val="-2055333496"/>
        <c:scaling>
          <c:orientation val="minMax"/>
        </c:scaling>
        <c:delete val="0"/>
        <c:axPos val="b"/>
        <c:numFmt formatCode="General" sourceLinked="1"/>
        <c:majorTickMark val="out"/>
        <c:minorTickMark val="none"/>
        <c:tickLblPos val="nextTo"/>
        <c:txPr>
          <a:bodyPr/>
          <a:lstStyle/>
          <a:p>
            <a:pPr>
              <a:defRPr sz="2400">
                <a:solidFill>
                  <a:srgbClr val="254E97"/>
                </a:solidFill>
              </a:defRPr>
            </a:pPr>
            <a:endParaRPr lang="en-US"/>
          </a:p>
        </c:txPr>
        <c:crossAx val="-2112699752"/>
        <c:crosses val="autoZero"/>
        <c:auto val="1"/>
        <c:lblAlgn val="ctr"/>
        <c:lblOffset val="100"/>
        <c:noMultiLvlLbl val="0"/>
      </c:catAx>
      <c:valAx>
        <c:axId val="-2112699752"/>
        <c:scaling>
          <c:orientation val="minMax"/>
        </c:scaling>
        <c:delete val="0"/>
        <c:axPos val="l"/>
        <c:numFmt formatCode="General" sourceLinked="1"/>
        <c:majorTickMark val="out"/>
        <c:minorTickMark val="none"/>
        <c:tickLblPos val="nextTo"/>
        <c:txPr>
          <a:bodyPr/>
          <a:lstStyle/>
          <a:p>
            <a:pPr>
              <a:defRPr sz="2400">
                <a:solidFill>
                  <a:srgbClr val="254E97"/>
                </a:solidFill>
              </a:defRPr>
            </a:pPr>
            <a:endParaRPr lang="en-US"/>
          </a:p>
        </c:txPr>
        <c:crossAx val="-205533349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LEEFTIJD!$A$2</c:f>
              <c:strCache>
                <c:ptCount val="1"/>
                <c:pt idx="0">
                  <c:v>15-24 jaar (n=58)</c:v>
                </c:pt>
              </c:strCache>
            </c:strRef>
          </c:tx>
          <c:spPr>
            <a:solidFill>
              <a:srgbClr val="6699CC">
                <a:lumMod val="40000"/>
                <a:lumOff val="60000"/>
              </a:srgbClr>
            </a:solidFill>
          </c:spPr>
          <c:invertIfNegative val="0"/>
          <c:cat>
            <c:strRef>
              <c:f>LEEFTIJD!$B$1</c:f>
              <c:strCache>
                <c:ptCount val="1"/>
                <c:pt idx="0">
                  <c:v>TOTALE GROEP (n=1601)</c:v>
                </c:pt>
              </c:strCache>
            </c:strRef>
          </c:cat>
          <c:val>
            <c:numRef>
              <c:f>LEEFTIJD!$B$2</c:f>
              <c:numCache>
                <c:formatCode>0.0</c:formatCode>
                <c:ptCount val="1"/>
                <c:pt idx="0">
                  <c:v>3.622735790131168</c:v>
                </c:pt>
              </c:numCache>
            </c:numRef>
          </c:val>
        </c:ser>
        <c:ser>
          <c:idx val="1"/>
          <c:order val="1"/>
          <c:tx>
            <c:strRef>
              <c:f>LEEFTIJD!$A$3</c:f>
              <c:strCache>
                <c:ptCount val="1"/>
                <c:pt idx="0">
                  <c:v>25-34 jaar (n=350)</c:v>
                </c:pt>
              </c:strCache>
            </c:strRef>
          </c:tx>
          <c:spPr>
            <a:solidFill>
              <a:srgbClr val="3A7AB7"/>
            </a:solidFill>
          </c:spPr>
          <c:invertIfNegative val="0"/>
          <c:cat>
            <c:strRef>
              <c:f>LEEFTIJD!$B$1</c:f>
              <c:strCache>
                <c:ptCount val="1"/>
                <c:pt idx="0">
                  <c:v>TOTALE GROEP (n=1601)</c:v>
                </c:pt>
              </c:strCache>
            </c:strRef>
          </c:cat>
          <c:val>
            <c:numRef>
              <c:f>LEEFTIJD!$B$3</c:f>
              <c:numCache>
                <c:formatCode>0.0</c:formatCode>
                <c:ptCount val="1"/>
                <c:pt idx="0">
                  <c:v>21.86133666458463</c:v>
                </c:pt>
              </c:numCache>
            </c:numRef>
          </c:val>
        </c:ser>
        <c:ser>
          <c:idx val="2"/>
          <c:order val="2"/>
          <c:tx>
            <c:strRef>
              <c:f>LEEFTIJD!$A$4</c:f>
              <c:strCache>
                <c:ptCount val="1"/>
                <c:pt idx="0">
                  <c:v>35-44 jaar (n=453)</c:v>
                </c:pt>
              </c:strCache>
            </c:strRef>
          </c:tx>
          <c:spPr>
            <a:solidFill>
              <a:srgbClr val="005DA2"/>
            </a:solidFill>
          </c:spPr>
          <c:invertIfNegative val="0"/>
          <c:cat>
            <c:strRef>
              <c:f>LEEFTIJD!$B$1</c:f>
              <c:strCache>
                <c:ptCount val="1"/>
                <c:pt idx="0">
                  <c:v>TOTALE GROEP (n=1601)</c:v>
                </c:pt>
              </c:strCache>
            </c:strRef>
          </c:cat>
          <c:val>
            <c:numRef>
              <c:f>LEEFTIJD!$B$4</c:f>
              <c:numCache>
                <c:formatCode>0.0</c:formatCode>
                <c:ptCount val="1"/>
                <c:pt idx="0">
                  <c:v>28.2948157401624</c:v>
                </c:pt>
              </c:numCache>
            </c:numRef>
          </c:val>
        </c:ser>
        <c:ser>
          <c:idx val="3"/>
          <c:order val="3"/>
          <c:tx>
            <c:strRef>
              <c:f>LEEFTIJD!$A$5</c:f>
              <c:strCache>
                <c:ptCount val="1"/>
                <c:pt idx="0">
                  <c:v>45-54 jaar (n=482)</c:v>
                </c:pt>
              </c:strCache>
            </c:strRef>
          </c:tx>
          <c:spPr>
            <a:solidFill>
              <a:srgbClr val="9927FF"/>
            </a:solidFill>
          </c:spPr>
          <c:invertIfNegative val="0"/>
          <c:cat>
            <c:strRef>
              <c:f>LEEFTIJD!$B$1</c:f>
              <c:strCache>
                <c:ptCount val="1"/>
                <c:pt idx="0">
                  <c:v>TOTALE GROEP (n=1601)</c:v>
                </c:pt>
              </c:strCache>
            </c:strRef>
          </c:cat>
          <c:val>
            <c:numRef>
              <c:f>LEEFTIJD!$B$5</c:f>
              <c:numCache>
                <c:formatCode>0.0</c:formatCode>
                <c:ptCount val="1"/>
                <c:pt idx="0">
                  <c:v>30.10618363522799</c:v>
                </c:pt>
              </c:numCache>
            </c:numRef>
          </c:val>
        </c:ser>
        <c:ser>
          <c:idx val="4"/>
          <c:order val="4"/>
          <c:tx>
            <c:strRef>
              <c:f>LEEFTIJD!$A$6</c:f>
              <c:strCache>
                <c:ptCount val="1"/>
                <c:pt idx="0">
                  <c:v>55 jaar en meer (n=258)</c:v>
                </c:pt>
              </c:strCache>
            </c:strRef>
          </c:tx>
          <c:spPr>
            <a:solidFill>
              <a:srgbClr val="FF3CBC"/>
            </a:solidFill>
          </c:spPr>
          <c:invertIfNegative val="0"/>
          <c:cat>
            <c:strRef>
              <c:f>LEEFTIJD!$B$1</c:f>
              <c:strCache>
                <c:ptCount val="1"/>
                <c:pt idx="0">
                  <c:v>TOTALE GROEP (n=1601)</c:v>
                </c:pt>
              </c:strCache>
            </c:strRef>
          </c:cat>
          <c:val>
            <c:numRef>
              <c:f>LEEFTIJD!$B$6</c:f>
              <c:numCache>
                <c:formatCode>0.0</c:formatCode>
                <c:ptCount val="1"/>
                <c:pt idx="0">
                  <c:v>16.11492816989381</c:v>
                </c:pt>
              </c:numCache>
            </c:numRef>
          </c:val>
        </c:ser>
        <c:dLbls>
          <c:showLegendKey val="0"/>
          <c:showVal val="0"/>
          <c:showCatName val="0"/>
          <c:showSerName val="0"/>
          <c:showPercent val="0"/>
          <c:showBubbleSize val="0"/>
        </c:dLbls>
        <c:gapWidth val="150"/>
        <c:shape val="box"/>
        <c:axId val="-2058649320"/>
        <c:axId val="-2110615352"/>
        <c:axId val="0"/>
      </c:bar3DChart>
      <c:catAx>
        <c:axId val="-2058649320"/>
        <c:scaling>
          <c:orientation val="minMax"/>
        </c:scaling>
        <c:delete val="0"/>
        <c:axPos val="b"/>
        <c:numFmt formatCode="General" sourceLinked="1"/>
        <c:majorTickMark val="none"/>
        <c:minorTickMark val="none"/>
        <c:tickLblPos val="nextTo"/>
        <c:spPr>
          <a:ln>
            <a:solidFill>
              <a:srgbClr val="2C75BA"/>
            </a:solidFill>
          </a:ln>
        </c:spPr>
        <c:crossAx val="-2110615352"/>
        <c:crosses val="autoZero"/>
        <c:auto val="1"/>
        <c:lblAlgn val="ctr"/>
        <c:lblOffset val="100"/>
        <c:noMultiLvlLbl val="0"/>
      </c:catAx>
      <c:valAx>
        <c:axId val="-2110615352"/>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58649320"/>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LEEFTIJD!$A$2</c:f>
              <c:strCache>
                <c:ptCount val="1"/>
                <c:pt idx="0">
                  <c:v>15-24 jaar (n=90996)</c:v>
                </c:pt>
              </c:strCache>
            </c:strRef>
          </c:tx>
          <c:spPr>
            <a:solidFill>
              <a:srgbClr val="6699CC">
                <a:lumMod val="40000"/>
                <a:lumOff val="60000"/>
              </a:srgbClr>
            </a:solidFill>
          </c:spPr>
          <c:invertIfNegative val="0"/>
          <c:cat>
            <c:strRef>
              <c:f>LEEFTIJD!$B$1</c:f>
              <c:strCache>
                <c:ptCount val="1"/>
                <c:pt idx="0">
                  <c:v>TOTALE GROEP (n=772945)</c:v>
                </c:pt>
              </c:strCache>
            </c:strRef>
          </c:cat>
          <c:val>
            <c:numRef>
              <c:f>LEEFTIJD!$B$2</c:f>
              <c:numCache>
                <c:formatCode>0.0</c:formatCode>
                <c:ptCount val="1"/>
                <c:pt idx="0">
                  <c:v>11.77263582790496</c:v>
                </c:pt>
              </c:numCache>
            </c:numRef>
          </c:val>
        </c:ser>
        <c:ser>
          <c:idx val="1"/>
          <c:order val="1"/>
          <c:tx>
            <c:strRef>
              <c:f>LEEFTIJD!$A$3</c:f>
              <c:strCache>
                <c:ptCount val="1"/>
                <c:pt idx="0">
                  <c:v>25-34 jaar (n=182928)</c:v>
                </c:pt>
              </c:strCache>
            </c:strRef>
          </c:tx>
          <c:spPr>
            <a:solidFill>
              <a:srgbClr val="3A7AB7"/>
            </a:solidFill>
          </c:spPr>
          <c:invertIfNegative val="0"/>
          <c:cat>
            <c:strRef>
              <c:f>LEEFTIJD!$B$1</c:f>
              <c:strCache>
                <c:ptCount val="1"/>
                <c:pt idx="0">
                  <c:v>TOTALE GROEP (n=772945)</c:v>
                </c:pt>
              </c:strCache>
            </c:strRef>
          </c:cat>
          <c:val>
            <c:numRef>
              <c:f>LEEFTIJD!$B$3</c:f>
              <c:numCache>
                <c:formatCode>0.0</c:formatCode>
                <c:ptCount val="1"/>
                <c:pt idx="0">
                  <c:v>23.66636694719547</c:v>
                </c:pt>
              </c:numCache>
            </c:numRef>
          </c:val>
        </c:ser>
        <c:ser>
          <c:idx val="2"/>
          <c:order val="2"/>
          <c:tx>
            <c:strRef>
              <c:f>LEEFTIJD!$A$4</c:f>
              <c:strCache>
                <c:ptCount val="1"/>
                <c:pt idx="0">
                  <c:v>35-44 jaar (n=184094)</c:v>
                </c:pt>
              </c:strCache>
            </c:strRef>
          </c:tx>
          <c:spPr>
            <a:solidFill>
              <a:srgbClr val="005DA2"/>
            </a:solidFill>
          </c:spPr>
          <c:invertIfNegative val="0"/>
          <c:cat>
            <c:strRef>
              <c:f>LEEFTIJD!$B$1</c:f>
              <c:strCache>
                <c:ptCount val="1"/>
                <c:pt idx="0">
                  <c:v>TOTALE GROEP (n=772945)</c:v>
                </c:pt>
              </c:strCache>
            </c:strRef>
          </c:cat>
          <c:val>
            <c:numRef>
              <c:f>LEEFTIJD!$B$4</c:f>
              <c:numCache>
                <c:formatCode>0.0</c:formatCode>
                <c:ptCount val="1"/>
                <c:pt idx="0">
                  <c:v>23.81721856018216</c:v>
                </c:pt>
              </c:numCache>
            </c:numRef>
          </c:val>
        </c:ser>
        <c:ser>
          <c:idx val="3"/>
          <c:order val="3"/>
          <c:tx>
            <c:strRef>
              <c:f>LEEFTIJD!$A$5</c:f>
              <c:strCache>
                <c:ptCount val="1"/>
                <c:pt idx="0">
                  <c:v>45-54 jaar (n=190361)</c:v>
                </c:pt>
              </c:strCache>
            </c:strRef>
          </c:tx>
          <c:spPr>
            <a:solidFill>
              <a:srgbClr val="9927FF"/>
            </a:solidFill>
          </c:spPr>
          <c:invertIfNegative val="0"/>
          <c:cat>
            <c:strRef>
              <c:f>LEEFTIJD!$B$1</c:f>
              <c:strCache>
                <c:ptCount val="1"/>
                <c:pt idx="0">
                  <c:v>TOTALE GROEP (n=772945)</c:v>
                </c:pt>
              </c:strCache>
            </c:strRef>
          </c:cat>
          <c:val>
            <c:numRef>
              <c:f>LEEFTIJD!$B$5</c:f>
              <c:numCache>
                <c:formatCode>0.0</c:formatCode>
                <c:ptCount val="1"/>
                <c:pt idx="0">
                  <c:v>24.62801363615781</c:v>
                </c:pt>
              </c:numCache>
            </c:numRef>
          </c:val>
        </c:ser>
        <c:ser>
          <c:idx val="4"/>
          <c:order val="4"/>
          <c:tx>
            <c:strRef>
              <c:f>LEEFTIJD!$A$6</c:f>
              <c:strCache>
                <c:ptCount val="1"/>
                <c:pt idx="0">
                  <c:v>55 jaar en meer (n=124566)</c:v>
                </c:pt>
              </c:strCache>
            </c:strRef>
          </c:tx>
          <c:spPr>
            <a:solidFill>
              <a:srgbClr val="FF3CBC"/>
            </a:solidFill>
          </c:spPr>
          <c:invertIfNegative val="0"/>
          <c:cat>
            <c:strRef>
              <c:f>LEEFTIJD!$B$1</c:f>
              <c:strCache>
                <c:ptCount val="1"/>
                <c:pt idx="0">
                  <c:v>TOTALE GROEP (n=772945)</c:v>
                </c:pt>
              </c:strCache>
            </c:strRef>
          </c:cat>
          <c:val>
            <c:numRef>
              <c:f>LEEFTIJD!$B$6</c:f>
              <c:numCache>
                <c:formatCode>0.0</c:formatCode>
                <c:ptCount val="1"/>
                <c:pt idx="0">
                  <c:v>16.1157650285596</c:v>
                </c:pt>
              </c:numCache>
            </c:numRef>
          </c:val>
        </c:ser>
        <c:dLbls>
          <c:showLegendKey val="0"/>
          <c:showVal val="0"/>
          <c:showCatName val="0"/>
          <c:showSerName val="0"/>
          <c:showPercent val="0"/>
          <c:showBubbleSize val="0"/>
        </c:dLbls>
        <c:gapWidth val="150"/>
        <c:shape val="box"/>
        <c:axId val="-2133371736"/>
        <c:axId val="-2112187096"/>
        <c:axId val="0"/>
      </c:bar3DChart>
      <c:catAx>
        <c:axId val="-2133371736"/>
        <c:scaling>
          <c:orientation val="minMax"/>
        </c:scaling>
        <c:delete val="0"/>
        <c:axPos val="b"/>
        <c:numFmt formatCode="General" sourceLinked="1"/>
        <c:majorTickMark val="none"/>
        <c:minorTickMark val="none"/>
        <c:tickLblPos val="nextTo"/>
        <c:spPr>
          <a:ln>
            <a:solidFill>
              <a:srgbClr val="2C75BA"/>
            </a:solidFill>
          </a:ln>
        </c:spPr>
        <c:crossAx val="-2112187096"/>
        <c:crosses val="autoZero"/>
        <c:auto val="1"/>
        <c:lblAlgn val="ctr"/>
        <c:lblOffset val="100"/>
        <c:noMultiLvlLbl val="0"/>
      </c:catAx>
      <c:valAx>
        <c:axId val="-2112187096"/>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1200">
                <a:solidFill>
                  <a:srgbClr val="2C75BA"/>
                </a:solidFill>
              </a:defRPr>
            </a:pPr>
            <a:endParaRPr lang="en-US"/>
          </a:p>
        </c:txPr>
        <c:crossAx val="-2133371736"/>
        <c:crosses val="autoZero"/>
        <c:crossBetween val="between"/>
      </c:valAx>
      <c:dTable>
        <c:showHorzBorder val="1"/>
        <c:showVertBorder val="1"/>
        <c:showOutline val="1"/>
        <c:showKeys val="1"/>
        <c:spPr>
          <a:ln>
            <a:solidFill>
              <a:srgbClr val="2C75BA"/>
            </a:solidFill>
          </a:ln>
        </c:spPr>
        <c:txPr>
          <a:bodyPr/>
          <a:lstStyle/>
          <a:p>
            <a:pPr rtl="0">
              <a:defRPr sz="1200">
                <a:solidFill>
                  <a:srgbClr val="2C75BA"/>
                </a:solidFill>
              </a:defRPr>
            </a:pPr>
            <a:endParaRPr lang="en-US"/>
          </a:p>
        </c:txPr>
      </c:dTable>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BEDRIJFSGROOTTE!$A$2</c:f>
              <c:strCache>
                <c:ptCount val="1"/>
                <c:pt idx="0">
                  <c:v>A (n=480)</c:v>
                </c:pt>
              </c:strCache>
            </c:strRef>
          </c:tx>
          <c:spPr>
            <a:solidFill>
              <a:srgbClr val="6699CC">
                <a:lumMod val="40000"/>
                <a:lumOff val="60000"/>
              </a:srgbClr>
            </a:solidFill>
          </c:spPr>
          <c:invertIfNegative val="0"/>
          <c:cat>
            <c:strRef>
              <c:f>BEDRIJFSGROOTTE!$B$1</c:f>
              <c:strCache>
                <c:ptCount val="1"/>
                <c:pt idx="0">
                  <c:v>TOTALE GROEP (n=1561)</c:v>
                </c:pt>
              </c:strCache>
            </c:strRef>
          </c:cat>
          <c:val>
            <c:numRef>
              <c:f>BEDRIJFSGROOTTE!$B$2</c:f>
              <c:numCache>
                <c:formatCode>0.0</c:formatCode>
                <c:ptCount val="1"/>
                <c:pt idx="0">
                  <c:v>30.74951953875706</c:v>
                </c:pt>
              </c:numCache>
            </c:numRef>
          </c:val>
        </c:ser>
        <c:ser>
          <c:idx val="1"/>
          <c:order val="1"/>
          <c:tx>
            <c:strRef>
              <c:f>BEDRIJFSGROOTTE!$A$3</c:f>
              <c:strCache>
                <c:ptCount val="1"/>
                <c:pt idx="0">
                  <c:v>B (n=385)</c:v>
                </c:pt>
              </c:strCache>
            </c:strRef>
          </c:tx>
          <c:spPr>
            <a:solidFill>
              <a:srgbClr val="3A7AB7"/>
            </a:solidFill>
          </c:spPr>
          <c:invertIfNegative val="0"/>
          <c:cat>
            <c:strRef>
              <c:f>BEDRIJFSGROOTTE!$B$1</c:f>
              <c:strCache>
                <c:ptCount val="1"/>
                <c:pt idx="0">
                  <c:v>TOTALE GROEP (n=1561)</c:v>
                </c:pt>
              </c:strCache>
            </c:strRef>
          </c:cat>
          <c:val>
            <c:numRef>
              <c:f>BEDRIJFSGROOTTE!$B$3</c:f>
              <c:numCache>
                <c:formatCode>0.0</c:formatCode>
                <c:ptCount val="1"/>
                <c:pt idx="0">
                  <c:v>24.66367713004484</c:v>
                </c:pt>
              </c:numCache>
            </c:numRef>
          </c:val>
        </c:ser>
        <c:ser>
          <c:idx val="2"/>
          <c:order val="2"/>
          <c:tx>
            <c:strRef>
              <c:f>BEDRIJFSGROOTTE!$A$4</c:f>
              <c:strCache>
                <c:ptCount val="1"/>
                <c:pt idx="0">
                  <c:v>C+ (n=71)</c:v>
                </c:pt>
              </c:strCache>
            </c:strRef>
          </c:tx>
          <c:spPr>
            <a:solidFill>
              <a:srgbClr val="005DA2"/>
            </a:solidFill>
          </c:spPr>
          <c:invertIfNegative val="0"/>
          <c:cat>
            <c:strRef>
              <c:f>BEDRIJFSGROOTTE!$B$1</c:f>
              <c:strCache>
                <c:ptCount val="1"/>
                <c:pt idx="0">
                  <c:v>TOTALE GROEP (n=1561)</c:v>
                </c:pt>
              </c:strCache>
            </c:strRef>
          </c:cat>
          <c:val>
            <c:numRef>
              <c:f>BEDRIJFSGROOTTE!$B$4</c:f>
              <c:numCache>
                <c:formatCode>0.0</c:formatCode>
                <c:ptCount val="1"/>
                <c:pt idx="0">
                  <c:v>4.548366431774503</c:v>
                </c:pt>
              </c:numCache>
            </c:numRef>
          </c:val>
        </c:ser>
        <c:ser>
          <c:idx val="3"/>
          <c:order val="3"/>
          <c:tx>
            <c:strRef>
              <c:f>BEDRIJFSGROOTTE!$A$5</c:f>
              <c:strCache>
                <c:ptCount val="1"/>
                <c:pt idx="0">
                  <c:v>C- (n=308)</c:v>
                </c:pt>
              </c:strCache>
            </c:strRef>
          </c:tx>
          <c:spPr>
            <a:solidFill>
              <a:srgbClr val="9927FF"/>
            </a:solidFill>
          </c:spPr>
          <c:invertIfNegative val="0"/>
          <c:cat>
            <c:strRef>
              <c:f>BEDRIJFSGROOTTE!$B$1</c:f>
              <c:strCache>
                <c:ptCount val="1"/>
                <c:pt idx="0">
                  <c:v>TOTALE GROEP (n=1561)</c:v>
                </c:pt>
              </c:strCache>
            </c:strRef>
          </c:cat>
          <c:val>
            <c:numRef>
              <c:f>BEDRIJFSGROOTTE!$B$5</c:f>
              <c:numCache>
                <c:formatCode>0.0</c:formatCode>
                <c:ptCount val="1"/>
                <c:pt idx="0">
                  <c:v>19.73094170403587</c:v>
                </c:pt>
              </c:numCache>
            </c:numRef>
          </c:val>
        </c:ser>
        <c:ser>
          <c:idx val="4"/>
          <c:order val="4"/>
          <c:tx>
            <c:strRef>
              <c:f>BEDRIJFSGROOTTE!$A$6</c:f>
              <c:strCache>
                <c:ptCount val="1"/>
                <c:pt idx="0">
                  <c:v>D (n=317)</c:v>
                </c:pt>
              </c:strCache>
            </c:strRef>
          </c:tx>
          <c:spPr>
            <a:solidFill>
              <a:srgbClr val="FF2497"/>
            </a:solidFill>
          </c:spPr>
          <c:invertIfNegative val="0"/>
          <c:cat>
            <c:strRef>
              <c:f>BEDRIJFSGROOTTE!$B$1</c:f>
              <c:strCache>
                <c:ptCount val="1"/>
                <c:pt idx="0">
                  <c:v>TOTALE GROEP (n=1561)</c:v>
                </c:pt>
              </c:strCache>
            </c:strRef>
          </c:cat>
          <c:val>
            <c:numRef>
              <c:f>BEDRIJFSGROOTTE!$B$6</c:f>
              <c:numCache>
                <c:formatCode>0.0</c:formatCode>
                <c:ptCount val="1"/>
                <c:pt idx="0">
                  <c:v>20.30749519538757</c:v>
                </c:pt>
              </c:numCache>
            </c:numRef>
          </c:val>
        </c:ser>
        <c:dLbls>
          <c:showLegendKey val="0"/>
          <c:showVal val="0"/>
          <c:showCatName val="0"/>
          <c:showSerName val="0"/>
          <c:showPercent val="0"/>
          <c:showBubbleSize val="0"/>
        </c:dLbls>
        <c:gapWidth val="150"/>
        <c:shape val="box"/>
        <c:axId val="-2106436872"/>
        <c:axId val="-2106574136"/>
        <c:axId val="0"/>
      </c:bar3DChart>
      <c:catAx>
        <c:axId val="-2106436872"/>
        <c:scaling>
          <c:orientation val="minMax"/>
        </c:scaling>
        <c:delete val="0"/>
        <c:axPos val="b"/>
        <c:numFmt formatCode="General" sourceLinked="1"/>
        <c:majorTickMark val="none"/>
        <c:minorTickMark val="none"/>
        <c:tickLblPos val="nextTo"/>
        <c:spPr>
          <a:ln>
            <a:solidFill>
              <a:srgbClr val="2C75BA"/>
            </a:solidFill>
          </a:ln>
        </c:spPr>
        <c:crossAx val="-2106574136"/>
        <c:crosses val="autoZero"/>
        <c:auto val="1"/>
        <c:lblAlgn val="ctr"/>
        <c:lblOffset val="100"/>
        <c:noMultiLvlLbl val="0"/>
      </c:catAx>
      <c:valAx>
        <c:axId val="-2106574136"/>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27796626951276"/>
              <c:y val="0.10586463987641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106436872"/>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BEDRIJFSGROOTTE!$A$2</c:f>
              <c:strCache>
                <c:ptCount val="1"/>
                <c:pt idx="0">
                  <c:v>A (n=298355)</c:v>
                </c:pt>
              </c:strCache>
            </c:strRef>
          </c:tx>
          <c:spPr>
            <a:solidFill>
              <a:srgbClr val="6699CC">
                <a:lumMod val="40000"/>
                <a:lumOff val="60000"/>
              </a:srgbClr>
            </a:solidFill>
          </c:spPr>
          <c:invertIfNegative val="0"/>
          <c:cat>
            <c:strRef>
              <c:f>BEDRIJFSGROOTTE!$B$1</c:f>
              <c:strCache>
                <c:ptCount val="1"/>
                <c:pt idx="0">
                  <c:v>TOTALE GROEP (n=708558)</c:v>
                </c:pt>
              </c:strCache>
            </c:strRef>
          </c:cat>
          <c:val>
            <c:numRef>
              <c:f>BEDRIJFSGROOTTE!$B$2</c:f>
              <c:numCache>
                <c:formatCode>0.0</c:formatCode>
                <c:ptCount val="1"/>
                <c:pt idx="0">
                  <c:v>42.1073504215604</c:v>
                </c:pt>
              </c:numCache>
            </c:numRef>
          </c:val>
        </c:ser>
        <c:ser>
          <c:idx val="1"/>
          <c:order val="1"/>
          <c:tx>
            <c:strRef>
              <c:f>BEDRIJFSGROOTTE!$A$3</c:f>
              <c:strCache>
                <c:ptCount val="1"/>
                <c:pt idx="0">
                  <c:v>B (n=183108)</c:v>
                </c:pt>
              </c:strCache>
            </c:strRef>
          </c:tx>
          <c:spPr>
            <a:solidFill>
              <a:srgbClr val="3A7AB7"/>
            </a:solidFill>
          </c:spPr>
          <c:invertIfNegative val="0"/>
          <c:cat>
            <c:strRef>
              <c:f>BEDRIJFSGROOTTE!$B$1</c:f>
              <c:strCache>
                <c:ptCount val="1"/>
                <c:pt idx="0">
                  <c:v>TOTALE GROEP (n=708558)</c:v>
                </c:pt>
              </c:strCache>
            </c:strRef>
          </c:cat>
          <c:val>
            <c:numRef>
              <c:f>BEDRIJFSGROOTTE!$B$3</c:f>
              <c:numCache>
                <c:formatCode>0.0</c:formatCode>
                <c:ptCount val="1"/>
                <c:pt idx="0">
                  <c:v>25.84234459282089</c:v>
                </c:pt>
              </c:numCache>
            </c:numRef>
          </c:val>
        </c:ser>
        <c:ser>
          <c:idx val="2"/>
          <c:order val="2"/>
          <c:tx>
            <c:strRef>
              <c:f>BEDRIJFSGROOTTE!$A$4</c:f>
              <c:strCache>
                <c:ptCount val="1"/>
                <c:pt idx="0">
                  <c:v>C+ (n=29580)</c:v>
                </c:pt>
              </c:strCache>
            </c:strRef>
          </c:tx>
          <c:spPr>
            <a:solidFill>
              <a:srgbClr val="005DA2"/>
            </a:solidFill>
          </c:spPr>
          <c:invertIfNegative val="0"/>
          <c:cat>
            <c:strRef>
              <c:f>BEDRIJFSGROOTTE!$B$1</c:f>
              <c:strCache>
                <c:ptCount val="1"/>
                <c:pt idx="0">
                  <c:v>TOTALE GROEP (n=708558)</c:v>
                </c:pt>
              </c:strCache>
            </c:strRef>
          </c:cat>
          <c:val>
            <c:numRef>
              <c:f>BEDRIJFSGROOTTE!$B$4</c:f>
              <c:numCache>
                <c:formatCode>0.0</c:formatCode>
                <c:ptCount val="1"/>
                <c:pt idx="0">
                  <c:v>4.17467589103503</c:v>
                </c:pt>
              </c:numCache>
            </c:numRef>
          </c:val>
        </c:ser>
        <c:ser>
          <c:idx val="3"/>
          <c:order val="3"/>
          <c:tx>
            <c:strRef>
              <c:f>BEDRIJFSGROOTTE!$A$5</c:f>
              <c:strCache>
                <c:ptCount val="1"/>
                <c:pt idx="0">
                  <c:v>C- (n=109900)</c:v>
                </c:pt>
              </c:strCache>
            </c:strRef>
          </c:tx>
          <c:spPr>
            <a:solidFill>
              <a:srgbClr val="9927FF"/>
            </a:solidFill>
          </c:spPr>
          <c:invertIfNegative val="0"/>
          <c:cat>
            <c:strRef>
              <c:f>BEDRIJFSGROOTTE!$B$1</c:f>
              <c:strCache>
                <c:ptCount val="1"/>
                <c:pt idx="0">
                  <c:v>TOTALE GROEP (n=708558)</c:v>
                </c:pt>
              </c:strCache>
            </c:strRef>
          </c:cat>
          <c:val>
            <c:numRef>
              <c:f>BEDRIJFSGROOTTE!$B$5</c:f>
              <c:numCache>
                <c:formatCode>0.0</c:formatCode>
                <c:ptCount val="1"/>
                <c:pt idx="0">
                  <c:v>15.51037459177654</c:v>
                </c:pt>
              </c:numCache>
            </c:numRef>
          </c:val>
        </c:ser>
        <c:ser>
          <c:idx val="4"/>
          <c:order val="4"/>
          <c:tx>
            <c:strRef>
              <c:f>BEDRIJFSGROOTTE!$A$6</c:f>
              <c:strCache>
                <c:ptCount val="1"/>
                <c:pt idx="0">
                  <c:v>D (n=87615)</c:v>
                </c:pt>
              </c:strCache>
            </c:strRef>
          </c:tx>
          <c:spPr>
            <a:solidFill>
              <a:srgbClr val="FF2497"/>
            </a:solidFill>
          </c:spPr>
          <c:invertIfNegative val="0"/>
          <c:cat>
            <c:strRef>
              <c:f>BEDRIJFSGROOTTE!$B$1</c:f>
              <c:strCache>
                <c:ptCount val="1"/>
                <c:pt idx="0">
                  <c:v>TOTALE GROEP (n=708558)</c:v>
                </c:pt>
              </c:strCache>
            </c:strRef>
          </c:cat>
          <c:val>
            <c:numRef>
              <c:f>BEDRIJFSGROOTTE!$B$6</c:f>
              <c:numCache>
                <c:formatCode>0.0</c:formatCode>
                <c:ptCount val="1"/>
                <c:pt idx="0">
                  <c:v>12.36525450280711</c:v>
                </c:pt>
              </c:numCache>
            </c:numRef>
          </c:val>
        </c:ser>
        <c:dLbls>
          <c:showLegendKey val="0"/>
          <c:showVal val="0"/>
          <c:showCatName val="0"/>
          <c:showSerName val="0"/>
          <c:showPercent val="0"/>
          <c:showBubbleSize val="0"/>
        </c:dLbls>
        <c:gapWidth val="150"/>
        <c:shape val="box"/>
        <c:axId val="-2062075016"/>
        <c:axId val="-2061928440"/>
        <c:axId val="0"/>
      </c:bar3DChart>
      <c:catAx>
        <c:axId val="-2062075016"/>
        <c:scaling>
          <c:orientation val="minMax"/>
        </c:scaling>
        <c:delete val="0"/>
        <c:axPos val="b"/>
        <c:numFmt formatCode="General" sourceLinked="1"/>
        <c:majorTickMark val="none"/>
        <c:minorTickMark val="none"/>
        <c:tickLblPos val="nextTo"/>
        <c:spPr>
          <a:ln>
            <a:solidFill>
              <a:srgbClr val="2C75BA"/>
            </a:solidFill>
          </a:ln>
        </c:spPr>
        <c:crossAx val="-2061928440"/>
        <c:crosses val="autoZero"/>
        <c:auto val="1"/>
        <c:lblAlgn val="ctr"/>
        <c:lblOffset val="100"/>
        <c:noMultiLvlLbl val="0"/>
      </c:catAx>
      <c:valAx>
        <c:axId val="-206192844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27796626951276"/>
              <c:y val="0.105864639876419"/>
            </c:manualLayout>
          </c:layout>
          <c:overlay val="0"/>
        </c:title>
        <c:numFmt formatCode="0" sourceLinked="0"/>
        <c:majorTickMark val="none"/>
        <c:minorTickMark val="none"/>
        <c:tickLblPos val="nextTo"/>
        <c:spPr>
          <a:ln>
            <a:solidFill>
              <a:srgbClr val="2C75BA"/>
            </a:solidFill>
          </a:ln>
        </c:spPr>
        <c:txPr>
          <a:bodyPr/>
          <a:lstStyle/>
          <a:p>
            <a:pPr>
              <a:defRPr sz="1200">
                <a:solidFill>
                  <a:srgbClr val="2C75BA"/>
                </a:solidFill>
              </a:defRPr>
            </a:pPr>
            <a:endParaRPr lang="en-US"/>
          </a:p>
        </c:txPr>
        <c:crossAx val="-2062075016"/>
        <c:crosses val="autoZero"/>
        <c:crossBetween val="between"/>
      </c:valAx>
      <c:dTable>
        <c:showHorzBorder val="1"/>
        <c:showVertBorder val="1"/>
        <c:showOutline val="1"/>
        <c:showKeys val="1"/>
        <c:spPr>
          <a:ln>
            <a:solidFill>
              <a:srgbClr val="2C75BA"/>
            </a:solidFill>
          </a:ln>
        </c:spPr>
        <c:txPr>
          <a:bodyPr/>
          <a:lstStyle/>
          <a:p>
            <a:pPr rtl="0">
              <a:defRPr sz="1200">
                <a:solidFill>
                  <a:srgbClr val="2C75BA"/>
                </a:solidFill>
              </a:defRPr>
            </a:pPr>
            <a:endParaRPr lang="en-US"/>
          </a:p>
        </c:txPr>
      </c:dTable>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SECTOR!$B$1</c:f>
              <c:strCache>
                <c:ptCount val="1"/>
                <c:pt idx="0">
                  <c:v>TOTALE GROEP (n=1601)</c:v>
                </c:pt>
              </c:strCache>
            </c:strRef>
          </c:tx>
          <c:spPr>
            <a:solidFill>
              <a:srgbClr val="6699CC">
                <a:lumMod val="40000"/>
                <a:lumOff val="60000"/>
              </a:srgbClr>
            </a:solidFill>
          </c:spPr>
          <c:invertIfNegative val="0"/>
          <c:cat>
            <c:strRef>
              <c:f>SECTOR!$A$2:$A$11</c:f>
              <c:strCache>
                <c:ptCount val="10"/>
                <c:pt idx="0">
                  <c:v>Gezondheidssector (n=473)</c:v>
                </c:pt>
                <c:pt idx="1">
                  <c:v>Industrie (n=216)</c:v>
                </c:pt>
                <c:pt idx="2">
                  <c:v>Handel (n=269)</c:v>
                </c:pt>
                <c:pt idx="3">
                  <c:v>Overheid (n=78)</c:v>
                </c:pt>
                <c:pt idx="4">
                  <c:v>Diensten (n=256)</c:v>
                </c:pt>
                <c:pt idx="5">
                  <c:v>Bouw (n=71)</c:v>
                </c:pt>
                <c:pt idx="6">
                  <c:v>Onderwijs (n=39)</c:v>
                </c:pt>
                <c:pt idx="7">
                  <c:v>Transport (n=52)</c:v>
                </c:pt>
                <c:pt idx="8">
                  <c:v>Horeca (n=56)</c:v>
                </c:pt>
                <c:pt idx="9">
                  <c:v>Overige diensten (n=91)</c:v>
                </c:pt>
              </c:strCache>
            </c:strRef>
          </c:cat>
          <c:val>
            <c:numRef>
              <c:f>SECTOR!$B$2:$B$11</c:f>
              <c:numCache>
                <c:formatCode>0.0</c:formatCode>
                <c:ptCount val="10"/>
                <c:pt idx="0">
                  <c:v>29.54403497813866</c:v>
                </c:pt>
                <c:pt idx="1">
                  <c:v>13.49156777014366</c:v>
                </c:pt>
                <c:pt idx="2">
                  <c:v>16.80199875078076</c:v>
                </c:pt>
                <c:pt idx="3">
                  <c:v>4.871955028107425</c:v>
                </c:pt>
                <c:pt idx="4">
                  <c:v>15.9900062460962</c:v>
                </c:pt>
                <c:pt idx="5">
                  <c:v>4.43472829481574</c:v>
                </c:pt>
                <c:pt idx="6">
                  <c:v>2.435977514053716</c:v>
                </c:pt>
                <c:pt idx="7">
                  <c:v>3.24797001873829</c:v>
                </c:pt>
                <c:pt idx="8">
                  <c:v>3.497813866333541</c:v>
                </c:pt>
                <c:pt idx="9">
                  <c:v>5.683947532792005</c:v>
                </c:pt>
              </c:numCache>
            </c:numRef>
          </c:val>
        </c:ser>
        <c:dLbls>
          <c:showLegendKey val="0"/>
          <c:showVal val="0"/>
          <c:showCatName val="0"/>
          <c:showSerName val="0"/>
          <c:showPercent val="0"/>
          <c:showBubbleSize val="0"/>
        </c:dLbls>
        <c:gapWidth val="150"/>
        <c:shape val="box"/>
        <c:axId val="-2072740024"/>
        <c:axId val="-2078847480"/>
        <c:axId val="0"/>
      </c:bar3DChart>
      <c:catAx>
        <c:axId val="-2072740024"/>
        <c:scaling>
          <c:orientation val="minMax"/>
        </c:scaling>
        <c:delete val="0"/>
        <c:axPos val="b"/>
        <c:numFmt formatCode="General" sourceLinked="1"/>
        <c:majorTickMark val="none"/>
        <c:minorTickMark val="none"/>
        <c:tickLblPos val="nextTo"/>
        <c:spPr>
          <a:ln>
            <a:solidFill>
              <a:srgbClr val="2C75BA"/>
            </a:solidFill>
          </a:ln>
        </c:spPr>
        <c:crossAx val="-2078847480"/>
        <c:crosses val="autoZero"/>
        <c:auto val="1"/>
        <c:lblAlgn val="ctr"/>
        <c:lblOffset val="100"/>
        <c:noMultiLvlLbl val="0"/>
      </c:catAx>
      <c:valAx>
        <c:axId val="-2078847480"/>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72740024"/>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SECTOR!$B$1</c:f>
              <c:strCache>
                <c:ptCount val="1"/>
                <c:pt idx="0">
                  <c:v>TOTALE GROEP (n=780135)</c:v>
                </c:pt>
              </c:strCache>
            </c:strRef>
          </c:tx>
          <c:spPr>
            <a:solidFill>
              <a:srgbClr val="6699CC">
                <a:lumMod val="40000"/>
                <a:lumOff val="60000"/>
              </a:srgbClr>
            </a:solidFill>
          </c:spPr>
          <c:invertIfNegative val="0"/>
          <c:cat>
            <c:strRef>
              <c:f>SECTOR!$A$2:$A$11</c:f>
              <c:strCache>
                <c:ptCount val="10"/>
                <c:pt idx="0">
                  <c:v>Gezondheidssector (n=157998)</c:v>
                </c:pt>
                <c:pt idx="1">
                  <c:v>Industrie (n=74440)</c:v>
                </c:pt>
                <c:pt idx="2">
                  <c:v>Handel (n=95695)</c:v>
                </c:pt>
                <c:pt idx="3">
                  <c:v>Overheid (n=80937)</c:v>
                </c:pt>
                <c:pt idx="4">
                  <c:v>Diensten (n=74517)</c:v>
                </c:pt>
                <c:pt idx="5">
                  <c:v>Bouw (n=22218)</c:v>
                </c:pt>
                <c:pt idx="6">
                  <c:v>Onderwijs (n=168701)</c:v>
                </c:pt>
                <c:pt idx="7">
                  <c:v>Transport (n=18424)</c:v>
                </c:pt>
                <c:pt idx="8">
                  <c:v>Horeca (n=12778)</c:v>
                </c:pt>
                <c:pt idx="9">
                  <c:v>Overige diensten (n=74427)</c:v>
                </c:pt>
              </c:strCache>
            </c:strRef>
          </c:cat>
          <c:val>
            <c:numRef>
              <c:f>SECTOR!$B$2:$B$11</c:f>
              <c:numCache>
                <c:formatCode>0.0</c:formatCode>
                <c:ptCount val="10"/>
                <c:pt idx="0">
                  <c:v>20.25</c:v>
                </c:pt>
                <c:pt idx="1">
                  <c:v>9.54</c:v>
                </c:pt>
                <c:pt idx="2">
                  <c:v>12.27</c:v>
                </c:pt>
                <c:pt idx="3">
                  <c:v>10.37</c:v>
                </c:pt>
                <c:pt idx="4">
                  <c:v>9.55</c:v>
                </c:pt>
                <c:pt idx="5">
                  <c:v>2.85</c:v>
                </c:pt>
                <c:pt idx="6">
                  <c:v>21.62</c:v>
                </c:pt>
                <c:pt idx="7">
                  <c:v>2.36</c:v>
                </c:pt>
                <c:pt idx="8">
                  <c:v>1.64</c:v>
                </c:pt>
                <c:pt idx="9">
                  <c:v>9.54</c:v>
                </c:pt>
              </c:numCache>
            </c:numRef>
          </c:val>
        </c:ser>
        <c:dLbls>
          <c:showLegendKey val="0"/>
          <c:showVal val="0"/>
          <c:showCatName val="0"/>
          <c:showSerName val="0"/>
          <c:showPercent val="0"/>
          <c:showBubbleSize val="0"/>
        </c:dLbls>
        <c:gapWidth val="150"/>
        <c:shape val="box"/>
        <c:axId val="2069028328"/>
        <c:axId val="2069031704"/>
        <c:axId val="0"/>
      </c:bar3DChart>
      <c:catAx>
        <c:axId val="2069028328"/>
        <c:scaling>
          <c:orientation val="minMax"/>
        </c:scaling>
        <c:delete val="0"/>
        <c:axPos val="b"/>
        <c:numFmt formatCode="General" sourceLinked="1"/>
        <c:majorTickMark val="none"/>
        <c:minorTickMark val="none"/>
        <c:tickLblPos val="nextTo"/>
        <c:spPr>
          <a:ln>
            <a:solidFill>
              <a:srgbClr val="2C75BA"/>
            </a:solidFill>
          </a:ln>
        </c:spPr>
        <c:crossAx val="2069031704"/>
        <c:crosses val="autoZero"/>
        <c:auto val="1"/>
        <c:lblAlgn val="ctr"/>
        <c:lblOffset val="100"/>
        <c:noMultiLvlLbl val="0"/>
      </c:catAx>
      <c:valAx>
        <c:axId val="2069031704"/>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1200">
                <a:solidFill>
                  <a:srgbClr val="2C75BA"/>
                </a:solidFill>
              </a:defRPr>
            </a:pPr>
            <a:endParaRPr lang="en-US"/>
          </a:p>
        </c:txPr>
        <c:crossAx val="2069028328"/>
        <c:crosses val="autoZero"/>
        <c:crossBetween val="between"/>
      </c:valAx>
      <c:dTable>
        <c:showHorzBorder val="1"/>
        <c:showVertBorder val="1"/>
        <c:showOutline val="1"/>
        <c:showKeys val="1"/>
        <c:spPr>
          <a:ln>
            <a:solidFill>
              <a:srgbClr val="2C75BA"/>
            </a:solidFill>
          </a:ln>
        </c:spPr>
        <c:txPr>
          <a:bodyPr/>
          <a:lstStyle/>
          <a:p>
            <a:pPr rtl="0">
              <a:defRPr sz="1200">
                <a:solidFill>
                  <a:srgbClr val="2C75BA"/>
                </a:solidFill>
              </a:defRPr>
            </a:pPr>
            <a:endParaRPr lang="en-US"/>
          </a:p>
        </c:txPr>
      </c:dTable>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4981994275267"/>
          <c:y val="0.0185256635141433"/>
          <c:w val="0.854522477233125"/>
          <c:h val="0.904784776902887"/>
        </c:manualLayout>
      </c:layout>
      <c:bar3DChart>
        <c:barDir val="col"/>
        <c:grouping val="clustered"/>
        <c:varyColors val="0"/>
        <c:ser>
          <c:idx val="0"/>
          <c:order val="0"/>
          <c:tx>
            <c:strRef>
              <c:f>AANVRAGER!$A$2</c:f>
              <c:strCache>
                <c:ptCount val="1"/>
                <c:pt idx="0">
                  <c:v>Werknemer (n=855)</c:v>
                </c:pt>
              </c:strCache>
            </c:strRef>
          </c:tx>
          <c:spPr>
            <a:solidFill>
              <a:srgbClr val="6699CC">
                <a:lumMod val="40000"/>
                <a:lumOff val="60000"/>
              </a:srgbClr>
            </a:solidFill>
          </c:spPr>
          <c:invertIfNegative val="0"/>
          <c:cat>
            <c:strRef>
              <c:f>AANVRAGER!$B$1</c:f>
              <c:strCache>
                <c:ptCount val="1"/>
                <c:pt idx="0">
                  <c:v>TOTALE GROEP (n=1601)</c:v>
                </c:pt>
              </c:strCache>
            </c:strRef>
          </c:cat>
          <c:val>
            <c:numRef>
              <c:f>AANVRAGER!$B$2</c:f>
              <c:numCache>
                <c:formatCode>0.0</c:formatCode>
                <c:ptCount val="1"/>
                <c:pt idx="0">
                  <c:v>53.40412242348533</c:v>
                </c:pt>
              </c:numCache>
            </c:numRef>
          </c:val>
        </c:ser>
        <c:ser>
          <c:idx val="1"/>
          <c:order val="1"/>
          <c:tx>
            <c:strRef>
              <c:f>AANVRAGER!$A$3</c:f>
              <c:strCache>
                <c:ptCount val="1"/>
                <c:pt idx="0">
                  <c:v>Behandelend arts (n=127)</c:v>
                </c:pt>
              </c:strCache>
            </c:strRef>
          </c:tx>
          <c:spPr>
            <a:solidFill>
              <a:srgbClr val="3A7AB7"/>
            </a:solidFill>
          </c:spPr>
          <c:invertIfNegative val="0"/>
          <c:cat>
            <c:strRef>
              <c:f>AANVRAGER!$B$1</c:f>
              <c:strCache>
                <c:ptCount val="1"/>
                <c:pt idx="0">
                  <c:v>TOTALE GROEP (n=1601)</c:v>
                </c:pt>
              </c:strCache>
            </c:strRef>
          </c:cat>
          <c:val>
            <c:numRef>
              <c:f>AANVRAGER!$B$3</c:f>
              <c:numCache>
                <c:formatCode>0.0</c:formatCode>
                <c:ptCount val="1"/>
                <c:pt idx="0">
                  <c:v>7.932542161149282</c:v>
                </c:pt>
              </c:numCache>
            </c:numRef>
          </c:val>
        </c:ser>
        <c:ser>
          <c:idx val="2"/>
          <c:order val="2"/>
          <c:tx>
            <c:strRef>
              <c:f>AANVRAGER!$A$4</c:f>
              <c:strCache>
                <c:ptCount val="1"/>
                <c:pt idx="0">
                  <c:v>Adviserend geneesheer (n=163)</c:v>
                </c:pt>
              </c:strCache>
            </c:strRef>
          </c:tx>
          <c:spPr>
            <a:solidFill>
              <a:srgbClr val="005DA2"/>
            </a:solidFill>
          </c:spPr>
          <c:invertIfNegative val="0"/>
          <c:cat>
            <c:strRef>
              <c:f>AANVRAGER!$B$1</c:f>
              <c:strCache>
                <c:ptCount val="1"/>
                <c:pt idx="0">
                  <c:v>TOTALE GROEP (n=1601)</c:v>
                </c:pt>
              </c:strCache>
            </c:strRef>
          </c:cat>
          <c:val>
            <c:numRef>
              <c:f>AANVRAGER!$B$4</c:f>
              <c:numCache>
                <c:formatCode>0.0</c:formatCode>
                <c:ptCount val="1"/>
                <c:pt idx="0">
                  <c:v>10.18113678950656</c:v>
                </c:pt>
              </c:numCache>
            </c:numRef>
          </c:val>
        </c:ser>
        <c:ser>
          <c:idx val="3"/>
          <c:order val="3"/>
          <c:tx>
            <c:strRef>
              <c:f>AANVRAGER!$A$5</c:f>
              <c:strCache>
                <c:ptCount val="1"/>
                <c:pt idx="0">
                  <c:v>Werkgever (n=456)</c:v>
                </c:pt>
              </c:strCache>
            </c:strRef>
          </c:tx>
          <c:spPr>
            <a:solidFill>
              <a:srgbClr val="9927FF"/>
            </a:solidFill>
          </c:spPr>
          <c:invertIfNegative val="0"/>
          <c:cat>
            <c:strRef>
              <c:f>AANVRAGER!$B$1</c:f>
              <c:strCache>
                <c:ptCount val="1"/>
                <c:pt idx="0">
                  <c:v>TOTALE GROEP (n=1601)</c:v>
                </c:pt>
              </c:strCache>
            </c:strRef>
          </c:cat>
          <c:val>
            <c:numRef>
              <c:f>AANVRAGER!$B$5</c:f>
              <c:numCache>
                <c:formatCode>0.0</c:formatCode>
                <c:ptCount val="1"/>
                <c:pt idx="0">
                  <c:v>28.48219862585884</c:v>
                </c:pt>
              </c:numCache>
            </c:numRef>
          </c:val>
        </c:ser>
        <c:dLbls>
          <c:showLegendKey val="0"/>
          <c:showVal val="0"/>
          <c:showCatName val="0"/>
          <c:showSerName val="0"/>
          <c:showPercent val="0"/>
          <c:showBubbleSize val="0"/>
        </c:dLbls>
        <c:gapWidth val="150"/>
        <c:shape val="box"/>
        <c:axId val="-2063083208"/>
        <c:axId val="-2063393112"/>
        <c:axId val="0"/>
      </c:bar3DChart>
      <c:catAx>
        <c:axId val="-2063083208"/>
        <c:scaling>
          <c:orientation val="minMax"/>
        </c:scaling>
        <c:delete val="0"/>
        <c:axPos val="b"/>
        <c:numFmt formatCode="General" sourceLinked="1"/>
        <c:majorTickMark val="none"/>
        <c:minorTickMark val="none"/>
        <c:tickLblPos val="nextTo"/>
        <c:spPr>
          <a:ln>
            <a:solidFill>
              <a:srgbClr val="2C75BA"/>
            </a:solidFill>
          </a:ln>
        </c:spPr>
        <c:crossAx val="-2063393112"/>
        <c:crosses val="autoZero"/>
        <c:auto val="1"/>
        <c:lblAlgn val="ctr"/>
        <c:lblOffset val="100"/>
        <c:noMultiLvlLbl val="0"/>
      </c:catAx>
      <c:valAx>
        <c:axId val="-2063393112"/>
        <c:scaling>
          <c:orientation val="minMax"/>
          <c:max val="100.0"/>
        </c:scaling>
        <c:delete val="0"/>
        <c:axPos val="l"/>
        <c:majorGridlines>
          <c:spPr>
            <a:ln w="12700">
              <a:solidFill>
                <a:srgbClr val="2C75BA"/>
              </a:solidFill>
            </a:ln>
          </c:spPr>
        </c:majorGridlines>
        <c:title>
          <c:tx>
            <c:rich>
              <a:bodyPr rot="0" vert="horz" anchor="t" anchorCtr="0"/>
              <a:lstStyle/>
              <a:p>
                <a:pPr>
                  <a:defRPr sz="2400">
                    <a:solidFill>
                      <a:srgbClr val="2C75BA"/>
                    </a:solidFill>
                  </a:defRPr>
                </a:pPr>
                <a:r>
                  <a:rPr lang="en-US" dirty="0" smtClean="0"/>
                  <a:t>%</a:t>
                </a:r>
                <a:endParaRPr lang="en-US" dirty="0"/>
              </a:p>
            </c:rich>
          </c:tx>
          <c:layout>
            <c:manualLayout>
              <c:xMode val="edge"/>
              <c:yMode val="edge"/>
              <c:x val="0.134975270655829"/>
              <c:y val="0.141286983200669"/>
            </c:manualLayout>
          </c:layout>
          <c:overlay val="0"/>
        </c:title>
        <c:numFmt formatCode="0" sourceLinked="0"/>
        <c:majorTickMark val="none"/>
        <c:minorTickMark val="none"/>
        <c:tickLblPos val="nextTo"/>
        <c:spPr>
          <a:ln>
            <a:solidFill>
              <a:srgbClr val="2C75BA"/>
            </a:solidFill>
          </a:ln>
        </c:spPr>
        <c:txPr>
          <a:bodyPr/>
          <a:lstStyle/>
          <a:p>
            <a:pPr>
              <a:defRPr sz="2400">
                <a:solidFill>
                  <a:srgbClr val="2C75BA"/>
                </a:solidFill>
              </a:defRPr>
            </a:pPr>
            <a:endParaRPr lang="en-US"/>
          </a:p>
        </c:txPr>
        <c:crossAx val="-2063083208"/>
        <c:crosses val="autoZero"/>
        <c:crossBetween val="between"/>
      </c:valAx>
      <c:dTable>
        <c:showHorzBorder val="1"/>
        <c:showVertBorder val="1"/>
        <c:showOutline val="1"/>
        <c:showKeys val="1"/>
        <c:spPr>
          <a:ln>
            <a:solidFill>
              <a:srgbClr val="2C75BA"/>
            </a:solidFill>
          </a:ln>
        </c:spPr>
        <c:txPr>
          <a:bodyPr/>
          <a:lstStyle/>
          <a:p>
            <a:pPr rtl="0">
              <a:defRPr sz="2400">
                <a:solidFill>
                  <a:srgbClr val="2C75BA"/>
                </a:solidFill>
              </a:defRPr>
            </a:pPr>
            <a:endParaRPr lang="en-US"/>
          </a:p>
        </c:txPr>
      </c:dTable>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0.1769</cdr:x>
      <cdr:y>0.63483</cdr:y>
    </cdr:from>
    <cdr:to>
      <cdr:x>0.23199</cdr:x>
      <cdr:y>0.7248</cdr:y>
    </cdr:to>
    <cdr:sp macro="" textlink="">
      <cdr:nvSpPr>
        <cdr:cNvPr id="2" name="Connector 1"/>
        <cdr:cNvSpPr/>
      </cdr:nvSpPr>
      <cdr:spPr>
        <a:xfrm xmlns:a="http://schemas.openxmlformats.org/drawingml/2006/main">
          <a:off x="3941872" y="6300327"/>
          <a:ext cx="1227593" cy="892904"/>
        </a:xfrm>
        <a:prstGeom xmlns:a="http://schemas.openxmlformats.org/drawingml/2006/main" prst="flowChartConnector">
          <a:avLst/>
        </a:prstGeom>
        <a:noFill xmlns:a="http://schemas.openxmlformats.org/drawingml/2006/main"/>
        <a:ln xmlns:a="http://schemas.openxmlformats.org/drawingml/2006/main" w="76200" cmpd="sng">
          <a:solidFill>
            <a:srgbClr val="FF6600"/>
          </a:solid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lIns="244800" rIns="244800"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0.8409</cdr:x>
      <cdr:y>0.06969</cdr:y>
    </cdr:from>
    <cdr:to>
      <cdr:x>0.90355</cdr:x>
      <cdr:y>0.21289</cdr:y>
    </cdr:to>
    <cdr:sp macro="" textlink="">
      <cdr:nvSpPr>
        <cdr:cNvPr id="3" name="Connector 2"/>
        <cdr:cNvSpPr/>
      </cdr:nvSpPr>
      <cdr:spPr>
        <a:xfrm xmlns:a="http://schemas.openxmlformats.org/drawingml/2006/main">
          <a:off x="18738115" y="691590"/>
          <a:ext cx="1395997" cy="1421271"/>
        </a:xfrm>
        <a:prstGeom xmlns:a="http://schemas.openxmlformats.org/drawingml/2006/main" prst="flowChartConnector">
          <a:avLst/>
        </a:prstGeom>
        <a:noFill xmlns:a="http://schemas.openxmlformats.org/drawingml/2006/main"/>
        <a:ln xmlns:a="http://schemas.openxmlformats.org/drawingml/2006/main" w="76200" cmpd="sng">
          <a:solidFill>
            <a:srgbClr val="FF6600"/>
          </a:solid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244800" rIns="2448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0.36179</cdr:x>
      <cdr:y>0.12683</cdr:y>
    </cdr:from>
    <cdr:to>
      <cdr:x>0.37007</cdr:x>
      <cdr:y>0.19816</cdr:y>
    </cdr:to>
    <cdr:sp macro="" textlink="">
      <cdr:nvSpPr>
        <cdr:cNvPr id="5" name="TextBox 4"/>
        <cdr:cNvSpPr txBox="1"/>
      </cdr:nvSpPr>
      <cdr:spPr>
        <a:xfrm xmlns:a="http://schemas.openxmlformats.org/drawingml/2006/main">
          <a:off x="8061830" y="1258711"/>
          <a:ext cx="184666" cy="70788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vert="horz" wrap="none" lIns="91440" tIns="45720" rIns="91440" bIns="45720" rtlCol="0" anchor="ctr">
          <a:spAutoFit/>
        </a:bodyPr>
        <a:lstStyle xmlns:a="http://schemas.openxmlformats.org/drawingml/2006/main"/>
        <a:p xmlns:a="http://schemas.openxmlformats.org/drawingml/2006/main">
          <a:pPr algn="l">
            <a:lnSpc>
              <a:spcPct val="130000"/>
            </a:lnSpc>
          </a:pPr>
          <a:endParaRPr lang="en-US" sz="3200" b="1" dirty="0">
            <a:solidFill>
              <a:srgbClr val="FF6600"/>
            </a:solidFill>
            <a:cs typeface="Roboto Light"/>
          </a:endParaRPr>
        </a:p>
      </cdr:txBody>
    </cdr:sp>
  </cdr:relSizeAnchor>
  <cdr:relSizeAnchor xmlns:cdr="http://schemas.openxmlformats.org/drawingml/2006/chartDrawing">
    <cdr:from>
      <cdr:x>0.22196</cdr:x>
      <cdr:y>0.34066</cdr:y>
    </cdr:from>
    <cdr:to>
      <cdr:x>0.88014</cdr:x>
      <cdr:y>0.48456</cdr:y>
    </cdr:to>
    <cdr:sp macro="" textlink="">
      <cdr:nvSpPr>
        <cdr:cNvPr id="6" name="Right Arrow 5"/>
        <cdr:cNvSpPr/>
      </cdr:nvSpPr>
      <cdr:spPr>
        <a:xfrm xmlns:a="http://schemas.openxmlformats.org/drawingml/2006/main" rot="20679142">
          <a:off x="5153535" y="3009517"/>
          <a:ext cx="15282263" cy="1271266"/>
        </a:xfrm>
        <a:prstGeom xmlns:a="http://schemas.openxmlformats.org/drawingml/2006/main" prst="rightArrow">
          <a:avLst/>
        </a:prstGeom>
        <a:solidFill xmlns:a="http://schemas.openxmlformats.org/drawingml/2006/main">
          <a:srgbClr val="FF6600"/>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244800" rIns="244800" rtlCol="0" anchor="ctr"/>
        <a:lstStyle xmlns:a="http://schemas.openxmlformats.org/drawingml/2006/main">
          <a:defPPr>
            <a:defRPr lang="en-US"/>
          </a:defPPr>
          <a:lvl1pPr marL="0" algn="l" defTabSz="1219261" rtl="0" eaLnBrk="1" latinLnBrk="0" hangingPunct="1">
            <a:defRPr sz="4800" kern="1200">
              <a:solidFill>
                <a:schemeClr val="lt1"/>
              </a:solidFill>
              <a:latin typeface="+mn-lt"/>
              <a:ea typeface="+mn-ea"/>
              <a:cs typeface="+mn-cs"/>
            </a:defRPr>
          </a:lvl1pPr>
          <a:lvl2pPr marL="1219261" algn="l" defTabSz="1219261" rtl="0" eaLnBrk="1" latinLnBrk="0" hangingPunct="1">
            <a:defRPr sz="4800" kern="1200">
              <a:solidFill>
                <a:schemeClr val="lt1"/>
              </a:solidFill>
              <a:latin typeface="+mn-lt"/>
              <a:ea typeface="+mn-ea"/>
              <a:cs typeface="+mn-cs"/>
            </a:defRPr>
          </a:lvl2pPr>
          <a:lvl3pPr marL="2438522" algn="l" defTabSz="1219261" rtl="0" eaLnBrk="1" latinLnBrk="0" hangingPunct="1">
            <a:defRPr sz="4800" kern="1200">
              <a:solidFill>
                <a:schemeClr val="lt1"/>
              </a:solidFill>
              <a:latin typeface="+mn-lt"/>
              <a:ea typeface="+mn-ea"/>
              <a:cs typeface="+mn-cs"/>
            </a:defRPr>
          </a:lvl3pPr>
          <a:lvl4pPr marL="3657783" algn="l" defTabSz="1219261" rtl="0" eaLnBrk="1" latinLnBrk="0" hangingPunct="1">
            <a:defRPr sz="4800" kern="1200">
              <a:solidFill>
                <a:schemeClr val="lt1"/>
              </a:solidFill>
              <a:latin typeface="+mn-lt"/>
              <a:ea typeface="+mn-ea"/>
              <a:cs typeface="+mn-cs"/>
            </a:defRPr>
          </a:lvl4pPr>
          <a:lvl5pPr marL="4877044" algn="l" defTabSz="1219261" rtl="0" eaLnBrk="1" latinLnBrk="0" hangingPunct="1">
            <a:defRPr sz="4800" kern="1200">
              <a:solidFill>
                <a:schemeClr val="lt1"/>
              </a:solidFill>
              <a:latin typeface="+mn-lt"/>
              <a:ea typeface="+mn-ea"/>
              <a:cs typeface="+mn-cs"/>
            </a:defRPr>
          </a:lvl5pPr>
          <a:lvl6pPr marL="6096305" algn="l" defTabSz="1219261" rtl="0" eaLnBrk="1" latinLnBrk="0" hangingPunct="1">
            <a:defRPr sz="4800" kern="1200">
              <a:solidFill>
                <a:schemeClr val="lt1"/>
              </a:solidFill>
              <a:latin typeface="+mn-lt"/>
              <a:ea typeface="+mn-ea"/>
              <a:cs typeface="+mn-cs"/>
            </a:defRPr>
          </a:lvl6pPr>
          <a:lvl7pPr marL="7315566" algn="l" defTabSz="1219261" rtl="0" eaLnBrk="1" latinLnBrk="0" hangingPunct="1">
            <a:defRPr sz="4800" kern="1200">
              <a:solidFill>
                <a:schemeClr val="lt1"/>
              </a:solidFill>
              <a:latin typeface="+mn-lt"/>
              <a:ea typeface="+mn-ea"/>
              <a:cs typeface="+mn-cs"/>
            </a:defRPr>
          </a:lvl7pPr>
          <a:lvl8pPr marL="8534827" algn="l" defTabSz="1219261" rtl="0" eaLnBrk="1" latinLnBrk="0" hangingPunct="1">
            <a:defRPr sz="4800" kern="1200">
              <a:solidFill>
                <a:schemeClr val="lt1"/>
              </a:solidFill>
              <a:latin typeface="+mn-lt"/>
              <a:ea typeface="+mn-ea"/>
              <a:cs typeface="+mn-cs"/>
            </a:defRPr>
          </a:lvl8pPr>
          <a:lvl9pPr marL="9754088" algn="l" defTabSz="1219261" rtl="0" eaLnBrk="1" latinLnBrk="0" hangingPunct="1">
            <a:defRPr sz="4800" kern="1200">
              <a:solidFill>
                <a:schemeClr val="lt1"/>
              </a:solidFill>
              <a:latin typeface="+mn-lt"/>
              <a:ea typeface="+mn-ea"/>
              <a:cs typeface="+mn-cs"/>
            </a:defRPr>
          </a:lvl9pPr>
        </a:lstStyle>
        <a:p xmlns:a="http://schemas.openxmlformats.org/drawingml/2006/main">
          <a:pPr algn="ctr"/>
          <a:endParaRPr lang="en-US" sz="4000" dirty="0" err="1" smtClean="0">
            <a:solidFill>
              <a:schemeClr val="bg1"/>
            </a:solidFill>
          </a:endParaRPr>
        </a:p>
      </cdr:txBody>
    </cdr:sp>
  </cdr:relSizeAnchor>
  <cdr:relSizeAnchor xmlns:cdr="http://schemas.openxmlformats.org/drawingml/2006/chartDrawing">
    <cdr:from>
      <cdr:x>0.30959</cdr:x>
      <cdr:y>0.03303</cdr:y>
    </cdr:from>
    <cdr:to>
      <cdr:x>0.4332</cdr:x>
      <cdr:y>0.16633</cdr:y>
    </cdr:to>
    <cdr:sp macro="" textlink="">
      <cdr:nvSpPr>
        <cdr:cNvPr id="7" name="Connector 6"/>
        <cdr:cNvSpPr/>
      </cdr:nvSpPr>
      <cdr:spPr>
        <a:xfrm xmlns:a="http://schemas.openxmlformats.org/drawingml/2006/main">
          <a:off x="7188200" y="291816"/>
          <a:ext cx="2870199" cy="1177611"/>
        </a:xfrm>
        <a:prstGeom xmlns:a="http://schemas.openxmlformats.org/drawingml/2006/main" prst="flowChartConnector">
          <a:avLst/>
        </a:prstGeom>
        <a:noFill xmlns:a="http://schemas.openxmlformats.org/drawingml/2006/main"/>
        <a:ln xmlns:a="http://schemas.openxmlformats.org/drawingml/2006/main" w="76200" cmpd="sng">
          <a:solidFill>
            <a:srgbClr val="FF6600"/>
          </a:solid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244800" rIns="244800" rtlCol="0" anchor="ctr"/>
        <a:lstStyle xmlns:a="http://schemas.openxmlformats.org/drawingml/2006/main">
          <a:defPPr>
            <a:defRPr lang="en-US"/>
          </a:defPPr>
          <a:lvl1pPr marL="0" algn="l" defTabSz="1219261" rtl="0" eaLnBrk="1" latinLnBrk="0" hangingPunct="1">
            <a:defRPr sz="4800" kern="1200">
              <a:solidFill>
                <a:schemeClr val="lt1"/>
              </a:solidFill>
              <a:latin typeface="+mn-lt"/>
              <a:ea typeface="+mn-ea"/>
              <a:cs typeface="+mn-cs"/>
            </a:defRPr>
          </a:lvl1pPr>
          <a:lvl2pPr marL="1219261" algn="l" defTabSz="1219261" rtl="0" eaLnBrk="1" latinLnBrk="0" hangingPunct="1">
            <a:defRPr sz="4800" kern="1200">
              <a:solidFill>
                <a:schemeClr val="lt1"/>
              </a:solidFill>
              <a:latin typeface="+mn-lt"/>
              <a:ea typeface="+mn-ea"/>
              <a:cs typeface="+mn-cs"/>
            </a:defRPr>
          </a:lvl2pPr>
          <a:lvl3pPr marL="2438522" algn="l" defTabSz="1219261" rtl="0" eaLnBrk="1" latinLnBrk="0" hangingPunct="1">
            <a:defRPr sz="4800" kern="1200">
              <a:solidFill>
                <a:schemeClr val="lt1"/>
              </a:solidFill>
              <a:latin typeface="+mn-lt"/>
              <a:ea typeface="+mn-ea"/>
              <a:cs typeface="+mn-cs"/>
            </a:defRPr>
          </a:lvl3pPr>
          <a:lvl4pPr marL="3657783" algn="l" defTabSz="1219261" rtl="0" eaLnBrk="1" latinLnBrk="0" hangingPunct="1">
            <a:defRPr sz="4800" kern="1200">
              <a:solidFill>
                <a:schemeClr val="lt1"/>
              </a:solidFill>
              <a:latin typeface="+mn-lt"/>
              <a:ea typeface="+mn-ea"/>
              <a:cs typeface="+mn-cs"/>
            </a:defRPr>
          </a:lvl4pPr>
          <a:lvl5pPr marL="4877044" algn="l" defTabSz="1219261" rtl="0" eaLnBrk="1" latinLnBrk="0" hangingPunct="1">
            <a:defRPr sz="4800" kern="1200">
              <a:solidFill>
                <a:schemeClr val="lt1"/>
              </a:solidFill>
              <a:latin typeface="+mn-lt"/>
              <a:ea typeface="+mn-ea"/>
              <a:cs typeface="+mn-cs"/>
            </a:defRPr>
          </a:lvl5pPr>
          <a:lvl6pPr marL="6096305" algn="l" defTabSz="1219261" rtl="0" eaLnBrk="1" latinLnBrk="0" hangingPunct="1">
            <a:defRPr sz="4800" kern="1200">
              <a:solidFill>
                <a:schemeClr val="lt1"/>
              </a:solidFill>
              <a:latin typeface="+mn-lt"/>
              <a:ea typeface="+mn-ea"/>
              <a:cs typeface="+mn-cs"/>
            </a:defRPr>
          </a:lvl6pPr>
          <a:lvl7pPr marL="7315566" algn="l" defTabSz="1219261" rtl="0" eaLnBrk="1" latinLnBrk="0" hangingPunct="1">
            <a:defRPr sz="4800" kern="1200">
              <a:solidFill>
                <a:schemeClr val="lt1"/>
              </a:solidFill>
              <a:latin typeface="+mn-lt"/>
              <a:ea typeface="+mn-ea"/>
              <a:cs typeface="+mn-cs"/>
            </a:defRPr>
          </a:lvl7pPr>
          <a:lvl8pPr marL="8534827" algn="l" defTabSz="1219261" rtl="0" eaLnBrk="1" latinLnBrk="0" hangingPunct="1">
            <a:defRPr sz="4800" kern="1200">
              <a:solidFill>
                <a:schemeClr val="lt1"/>
              </a:solidFill>
              <a:latin typeface="+mn-lt"/>
              <a:ea typeface="+mn-ea"/>
              <a:cs typeface="+mn-cs"/>
            </a:defRPr>
          </a:lvl8pPr>
          <a:lvl9pPr marL="9754088" algn="l" defTabSz="1219261" rtl="0" eaLnBrk="1" latinLnBrk="0" hangingPunct="1">
            <a:defRPr sz="4800" kern="1200">
              <a:solidFill>
                <a:schemeClr val="lt1"/>
              </a:solidFill>
              <a:latin typeface="+mn-lt"/>
              <a:ea typeface="+mn-ea"/>
              <a:cs typeface="+mn-cs"/>
            </a:defRPr>
          </a:lvl9pPr>
        </a:lstStyle>
        <a:p xmlns:a="http://schemas.openxmlformats.org/drawingml/2006/main">
          <a:pPr algn="l">
            <a:lnSpc>
              <a:spcPct val="130000"/>
            </a:lnSpc>
          </a:pPr>
          <a:r>
            <a:rPr lang="en-US" sz="4400" b="1" dirty="0" smtClean="0">
              <a:solidFill>
                <a:srgbClr val="FF6600"/>
              </a:solidFill>
              <a:cs typeface="Roboto Light"/>
            </a:rPr>
            <a:t>x 4,2</a:t>
          </a:r>
          <a:endParaRPr lang="en-US" sz="4400" b="1" dirty="0">
            <a:solidFill>
              <a:srgbClr val="FF6600"/>
            </a:solidFill>
            <a:cs typeface="Roboto 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030D63-640B-C844-871C-2C20D0C27F77}" type="datetime1">
              <a:rPr lang="nl-BE" smtClean="0"/>
              <a:t>15/11/17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A46550-E5E4-D34A-93E8-596215AA6414}" type="slidenum">
              <a:rPr lang="en-US" smtClean="0"/>
              <a:t>‹#›</a:t>
            </a:fld>
            <a:endParaRPr lang="en-US"/>
          </a:p>
        </p:txBody>
      </p:sp>
    </p:spTree>
    <p:extLst>
      <p:ext uri="{BB962C8B-B14F-4D97-AF65-F5344CB8AC3E}">
        <p14:creationId xmlns:p14="http://schemas.microsoft.com/office/powerpoint/2010/main" val="1736503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BDE5C-7ECB-A24C-B997-8872B778EC9D}" type="datetime1">
              <a:rPr lang="nl-BE" smtClean="0"/>
              <a:t>15/11/17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304753-555F-844E-94E6-C0459ACEDBCC}" type="slidenum">
              <a:rPr lang="en-US" smtClean="0"/>
              <a:t>‹#›</a:t>
            </a:fld>
            <a:endParaRPr lang="en-US"/>
          </a:p>
        </p:txBody>
      </p:sp>
    </p:spTree>
    <p:extLst>
      <p:ext uri="{BB962C8B-B14F-4D97-AF65-F5344CB8AC3E}">
        <p14:creationId xmlns:p14="http://schemas.microsoft.com/office/powerpoint/2010/main" val="3945496591"/>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304753-555F-844E-94E6-C0459ACEDBCC}" type="slidenum">
              <a:rPr lang="en-US" smtClean="0"/>
              <a:t>1</a:t>
            </a:fld>
            <a:endParaRPr lang="en-US"/>
          </a:p>
        </p:txBody>
      </p:sp>
    </p:spTree>
    <p:extLst>
      <p:ext uri="{BB962C8B-B14F-4D97-AF65-F5344CB8AC3E}">
        <p14:creationId xmlns:p14="http://schemas.microsoft.com/office/powerpoint/2010/main" val="253749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12</a:t>
            </a:fld>
            <a:endParaRPr lang="en-US"/>
          </a:p>
        </p:txBody>
      </p:sp>
    </p:spTree>
    <p:extLst>
      <p:ext uri="{BB962C8B-B14F-4D97-AF65-F5344CB8AC3E}">
        <p14:creationId xmlns:p14="http://schemas.microsoft.com/office/powerpoint/2010/main" val="271033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34000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14</a:t>
            </a:fld>
            <a:endParaRPr lang="en-US"/>
          </a:p>
        </p:txBody>
      </p:sp>
    </p:spTree>
    <p:extLst>
      <p:ext uri="{BB962C8B-B14F-4D97-AF65-F5344CB8AC3E}">
        <p14:creationId xmlns:p14="http://schemas.microsoft.com/office/powerpoint/2010/main" val="2340005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15</a:t>
            </a:fld>
            <a:endParaRPr lang="en-US"/>
          </a:p>
        </p:txBody>
      </p:sp>
    </p:spTree>
    <p:extLst>
      <p:ext uri="{BB962C8B-B14F-4D97-AF65-F5344CB8AC3E}">
        <p14:creationId xmlns:p14="http://schemas.microsoft.com/office/powerpoint/2010/main" val="207373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16</a:t>
            </a:fld>
            <a:endParaRPr lang="en-US"/>
          </a:p>
        </p:txBody>
      </p:sp>
    </p:spTree>
    <p:extLst>
      <p:ext uri="{BB962C8B-B14F-4D97-AF65-F5344CB8AC3E}">
        <p14:creationId xmlns:p14="http://schemas.microsoft.com/office/powerpoint/2010/main" val="224325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17</a:t>
            </a:fld>
            <a:endParaRPr lang="en-US"/>
          </a:p>
        </p:txBody>
      </p:sp>
    </p:spTree>
    <p:extLst>
      <p:ext uri="{BB962C8B-B14F-4D97-AF65-F5344CB8AC3E}">
        <p14:creationId xmlns:p14="http://schemas.microsoft.com/office/powerpoint/2010/main" val="224325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18</a:t>
            </a:fld>
            <a:endParaRPr lang="en-US"/>
          </a:p>
        </p:txBody>
      </p:sp>
    </p:spTree>
    <p:extLst>
      <p:ext uri="{BB962C8B-B14F-4D97-AF65-F5344CB8AC3E}">
        <p14:creationId xmlns:p14="http://schemas.microsoft.com/office/powerpoint/2010/main" val="2243252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19</a:t>
            </a:fld>
            <a:endParaRPr lang="en-US"/>
          </a:p>
        </p:txBody>
      </p:sp>
    </p:spTree>
    <p:extLst>
      <p:ext uri="{BB962C8B-B14F-4D97-AF65-F5344CB8AC3E}">
        <p14:creationId xmlns:p14="http://schemas.microsoft.com/office/powerpoint/2010/main" val="224325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2304753-555F-844E-94E6-C0459ACEDBCC}" type="slidenum">
              <a:rPr lang="en-US" smtClean="0"/>
              <a:t>4</a:t>
            </a:fld>
            <a:endParaRPr lang="en-US"/>
          </a:p>
        </p:txBody>
      </p:sp>
    </p:spTree>
    <p:extLst>
      <p:ext uri="{BB962C8B-B14F-4D97-AF65-F5344CB8AC3E}">
        <p14:creationId xmlns:p14="http://schemas.microsoft.com/office/powerpoint/2010/main" val="141441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u="none"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BE" sz="1200" noProof="0" dirty="0"/>
          </a:p>
        </p:txBody>
      </p:sp>
      <p:sp>
        <p:nvSpPr>
          <p:cNvPr id="4" name="Slide Number Placeholder 3"/>
          <p:cNvSpPr>
            <a:spLocks noGrp="1"/>
          </p:cNvSpPr>
          <p:nvPr>
            <p:ph type="sldNum" sz="quarter" idx="10"/>
          </p:nvPr>
        </p:nvSpPr>
        <p:spPr/>
        <p:txBody>
          <a:bodyPr/>
          <a:lstStyle/>
          <a:p>
            <a:fld id="{D2304753-555F-844E-94E6-C0459ACEDBCC}"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804244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31</a:t>
            </a:fld>
            <a:endParaRPr lang="en-US"/>
          </a:p>
        </p:txBody>
      </p:sp>
    </p:spTree>
    <p:extLst>
      <p:ext uri="{BB962C8B-B14F-4D97-AF65-F5344CB8AC3E}">
        <p14:creationId xmlns:p14="http://schemas.microsoft.com/office/powerpoint/2010/main" val="30775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5</a:t>
            </a:fld>
            <a:endParaRPr lang="en-US"/>
          </a:p>
        </p:txBody>
      </p:sp>
    </p:spTree>
    <p:extLst>
      <p:ext uri="{BB962C8B-B14F-4D97-AF65-F5344CB8AC3E}">
        <p14:creationId xmlns:p14="http://schemas.microsoft.com/office/powerpoint/2010/main" val="394303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261" rtl="0" eaLnBrk="1" fontAlgn="auto" latinLnBrk="0" hangingPunct="1">
              <a:lnSpc>
                <a:spcPct val="100000"/>
              </a:lnSpc>
              <a:spcBef>
                <a:spcPts val="0"/>
              </a:spcBef>
              <a:spcAft>
                <a:spcPts val="0"/>
              </a:spcAft>
              <a:buClrTx/>
              <a:buSzTx/>
              <a:buFontTx/>
              <a:buNone/>
              <a:tabLst/>
              <a:defRPr/>
            </a:pPr>
            <a:r>
              <a:rPr lang="nl-BE" baseline="0" noProof="0" dirty="0" smtClean="0">
                <a:solidFill>
                  <a:schemeClr val="tx1"/>
                </a:solidFill>
              </a:rPr>
              <a:t>Wat de </a:t>
            </a:r>
            <a:r>
              <a:rPr lang="nl-BE" baseline="0" noProof="0" dirty="0" smtClean="0">
                <a:solidFill>
                  <a:schemeClr val="tx1"/>
                </a:solidFill>
              </a:rPr>
              <a:t>verdeling van de aanvragen </a:t>
            </a:r>
            <a:r>
              <a:rPr lang="nl-BE" baseline="0" noProof="0" dirty="0" smtClean="0">
                <a:solidFill>
                  <a:schemeClr val="tx1"/>
                </a:solidFill>
              </a:rPr>
              <a:t>naar bedrijfsgroep betreft: in A </a:t>
            </a:r>
            <a:r>
              <a:rPr lang="nl-BE" baseline="0" noProof="0" dirty="0" smtClean="0">
                <a:solidFill>
                  <a:schemeClr val="tx1"/>
                </a:solidFill>
              </a:rPr>
              <a:t>bedrijven </a:t>
            </a:r>
            <a:r>
              <a:rPr lang="nl-BE" baseline="0" noProof="0" dirty="0" smtClean="0">
                <a:solidFill>
                  <a:schemeClr val="tx1"/>
                </a:solidFill>
              </a:rPr>
              <a:t>zijn </a:t>
            </a:r>
            <a:r>
              <a:rPr lang="nl-BE" baseline="0" noProof="0" dirty="0" smtClean="0">
                <a:solidFill>
                  <a:schemeClr val="tx1"/>
                </a:solidFill>
              </a:rPr>
              <a:t>er iets </a:t>
            </a:r>
            <a:r>
              <a:rPr lang="nl-BE" baseline="0" noProof="0" dirty="0" smtClean="0">
                <a:solidFill>
                  <a:schemeClr val="tx1"/>
                </a:solidFill>
              </a:rPr>
              <a:t>minder aanvragen dan wat zou kunnen worden verwacht op basis van de verdeling van WN onder toezicht, terwijl </a:t>
            </a:r>
            <a:r>
              <a:rPr lang="nl-BE" baseline="0" noProof="0" dirty="0" smtClean="0">
                <a:solidFill>
                  <a:schemeClr val="tx1"/>
                </a:solidFill>
              </a:rPr>
              <a:t>dit  voor </a:t>
            </a:r>
            <a:r>
              <a:rPr lang="nl-BE" baseline="0" noProof="0" dirty="0" smtClean="0">
                <a:solidFill>
                  <a:schemeClr val="tx1"/>
                </a:solidFill>
              </a:rPr>
              <a:t>C- bedrijven en </a:t>
            </a:r>
            <a:r>
              <a:rPr lang="nl-BE" baseline="0" noProof="0" dirty="0" smtClean="0">
                <a:solidFill>
                  <a:schemeClr val="tx1"/>
                </a:solidFill>
              </a:rPr>
              <a:t>D </a:t>
            </a:r>
            <a:r>
              <a:rPr lang="nl-BE" baseline="0" noProof="0" dirty="0" smtClean="0">
                <a:solidFill>
                  <a:schemeClr val="tx1"/>
                </a:solidFill>
              </a:rPr>
              <a:t>bedrijven </a:t>
            </a:r>
            <a:r>
              <a:rPr lang="nl-BE" baseline="0" noProof="0" dirty="0" smtClean="0">
                <a:solidFill>
                  <a:schemeClr val="tx1"/>
                </a:solidFill>
              </a:rPr>
              <a:t>juist </a:t>
            </a:r>
            <a:r>
              <a:rPr lang="nl-BE" baseline="0" noProof="0" dirty="0" smtClean="0">
                <a:solidFill>
                  <a:schemeClr val="tx1"/>
                </a:solidFill>
              </a:rPr>
              <a:t>tegenovergestelde is</a:t>
            </a:r>
          </a:p>
          <a:p>
            <a:pPr marL="0" marR="0" indent="0" algn="l" defTabSz="1219261" rtl="0" eaLnBrk="1" fontAlgn="auto" latinLnBrk="0" hangingPunct="1">
              <a:lnSpc>
                <a:spcPct val="100000"/>
              </a:lnSpc>
              <a:spcBef>
                <a:spcPts val="0"/>
              </a:spcBef>
              <a:spcAft>
                <a:spcPts val="0"/>
              </a:spcAft>
              <a:buClrTx/>
              <a:buSzTx/>
              <a:buFontTx/>
              <a:buNone/>
              <a:tabLst/>
              <a:defRPr/>
            </a:pPr>
            <a:endParaRPr lang="nl-BE" baseline="0" noProof="0" dirty="0" smtClean="0">
              <a:solidFill>
                <a:schemeClr val="tx1"/>
              </a:solidFill>
            </a:endParaRPr>
          </a:p>
          <a:p>
            <a:pPr marL="0" marR="0" indent="0" algn="l" defTabSz="1219261" rtl="0" eaLnBrk="1" fontAlgn="auto" latinLnBrk="0" hangingPunct="1">
              <a:lnSpc>
                <a:spcPct val="100000"/>
              </a:lnSpc>
              <a:spcBef>
                <a:spcPts val="0"/>
              </a:spcBef>
              <a:spcAft>
                <a:spcPts val="0"/>
              </a:spcAft>
              <a:buClrTx/>
              <a:buSzTx/>
              <a:buFontTx/>
              <a:buNone/>
              <a:tabLst/>
              <a:defRPr/>
            </a:pPr>
            <a:r>
              <a:rPr lang="nl-BE" sz="3200" i="1" kern="1200" dirty="0" smtClean="0">
                <a:solidFill>
                  <a:schemeClr val="tx1"/>
                </a:solidFill>
                <a:effectLst/>
                <a:latin typeface="+mn-lt"/>
                <a:ea typeface="+mn-ea"/>
                <a:cs typeface="+mn-cs"/>
              </a:rPr>
              <a:t>Alle werkgevers die zelf niet beschikken over een afdeling medisch toezicht binnen hun interne preventiedienst, zijn verplicht zich aan te sluiten bij een externe preventiedienst naar keuze. Hoe kleiner een onderneming is en hoe minder risico’s er aanwezig zijn, des te meer preventieve acties moeten/mogen  uitbesteed worden. De ondernemingen worden daartoe in vier  categorieën verdeeld: A, B, C en D. De C ondernemingen zijn verder onderverdeeld in twee groepen: deze die een geschoolde preventieadviseur in dienst hebben (C+ categorie) en deze zonder geschoolde preventieadviseur (C- categorie). Onder “geschoold” wordt verstaan een persoon die een aanvullende veiligheidsopleiding van niveau I of II heeft doorlopen (zie tabel). </a:t>
            </a:r>
          </a:p>
          <a:p>
            <a:pPr marL="0" marR="0" indent="0" algn="l" defTabSz="1219261" rtl="0" eaLnBrk="1" fontAlgn="auto" latinLnBrk="0" hangingPunct="1">
              <a:lnSpc>
                <a:spcPct val="100000"/>
              </a:lnSpc>
              <a:spcBef>
                <a:spcPts val="0"/>
              </a:spcBef>
              <a:spcAft>
                <a:spcPts val="0"/>
              </a:spcAft>
              <a:buClrTx/>
              <a:buSzTx/>
              <a:buFontTx/>
              <a:buNone/>
              <a:tabLst/>
              <a:defRPr/>
            </a:pPr>
            <a:endParaRPr lang="nl-BE" sz="3200" kern="1200" dirty="0" smtClean="0">
              <a:solidFill>
                <a:schemeClr val="tx1"/>
              </a:solidFill>
              <a:effectLst/>
              <a:latin typeface="+mn-lt"/>
              <a:ea typeface="+mn-ea"/>
              <a:cs typeface="+mn-cs"/>
            </a:endParaRP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dirty="0" smtClean="0">
                <a:solidFill>
                  <a:schemeClr val="tx1"/>
                </a:solidFill>
                <a:effectLst/>
                <a:latin typeface="+mn-lt"/>
                <a:ea typeface="+mn-ea"/>
                <a:cs typeface="+mn-cs"/>
              </a:rPr>
              <a:t>Zeer zware risico’s: </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dirty="0" smtClean="0">
                <a:solidFill>
                  <a:schemeClr val="tx1"/>
                </a:solidFill>
                <a:effectLst/>
                <a:latin typeface="+mn-lt"/>
                <a:ea typeface="+mn-ea"/>
                <a:cs typeface="+mn-cs"/>
              </a:rPr>
              <a:t>	1-19WN: D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dirty="0" smtClean="0">
                <a:solidFill>
                  <a:schemeClr val="tx1"/>
                </a:solidFill>
                <a:effectLst/>
                <a:latin typeface="+mn-lt"/>
                <a:ea typeface="+mn-ea"/>
                <a:cs typeface="+mn-cs"/>
              </a:rPr>
              <a:t>	20-49 WN: B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vanaf 50WN: A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Zware risico’s: </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1-19 WN: D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20-49 WN: C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50-199 WN: B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vanaf 200 WN: A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Beperkte risico’s:</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1-19 WN: D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20-99 WN: C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100-499 WN: B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vanaf 500 WN: A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Kleine risico’s</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1-19 WN: D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20-199 WN: C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200-999WN: B bedrijf</a:t>
            </a:r>
          </a:p>
          <a:p>
            <a:pPr marL="0" marR="0" indent="0" algn="l" defTabSz="1219261" rtl="0" eaLnBrk="1" fontAlgn="auto" latinLnBrk="0" hangingPunct="1">
              <a:lnSpc>
                <a:spcPct val="100000"/>
              </a:lnSpc>
              <a:spcBef>
                <a:spcPts val="0"/>
              </a:spcBef>
              <a:spcAft>
                <a:spcPts val="0"/>
              </a:spcAft>
              <a:buClrTx/>
              <a:buSzTx/>
              <a:buFontTx/>
              <a:buNone/>
              <a:tabLst/>
              <a:defRPr/>
            </a:pPr>
            <a:r>
              <a:rPr lang="nl-BE" sz="3200" kern="1200" baseline="0" dirty="0" smtClean="0">
                <a:solidFill>
                  <a:schemeClr val="tx1"/>
                </a:solidFill>
                <a:effectLst/>
                <a:latin typeface="+mn-lt"/>
                <a:ea typeface="+mn-ea"/>
                <a:cs typeface="+mn-cs"/>
              </a:rPr>
              <a:t>	vanaf 1000 WN: A bedrijf</a:t>
            </a:r>
          </a:p>
          <a:p>
            <a:pPr marL="0" marR="0" indent="0" algn="l" defTabSz="1219261" rtl="0" eaLnBrk="1" fontAlgn="auto" latinLnBrk="0" hangingPunct="1">
              <a:lnSpc>
                <a:spcPct val="100000"/>
              </a:lnSpc>
              <a:spcBef>
                <a:spcPts val="0"/>
              </a:spcBef>
              <a:spcAft>
                <a:spcPts val="0"/>
              </a:spcAft>
              <a:buClrTx/>
              <a:buSzTx/>
              <a:buFontTx/>
              <a:buNone/>
              <a:tabLst/>
              <a:defRPr/>
            </a:pPr>
            <a:endParaRPr lang="nl-BE" sz="3200" kern="1200" baseline="0" dirty="0" smtClean="0">
              <a:solidFill>
                <a:schemeClr val="tx1"/>
              </a:solidFill>
              <a:effectLst/>
              <a:latin typeface="+mn-lt"/>
              <a:ea typeface="+mn-ea"/>
              <a:cs typeface="+mn-cs"/>
            </a:endParaRPr>
          </a:p>
          <a:p>
            <a:pPr marL="0" marR="0" indent="0" algn="l" defTabSz="1219261" rtl="0" eaLnBrk="1" fontAlgn="auto" latinLnBrk="0" hangingPunct="1">
              <a:lnSpc>
                <a:spcPct val="100000"/>
              </a:lnSpc>
              <a:spcBef>
                <a:spcPts val="0"/>
              </a:spcBef>
              <a:spcAft>
                <a:spcPts val="0"/>
              </a:spcAft>
              <a:buClrTx/>
              <a:buSzTx/>
              <a:buFontTx/>
              <a:buNone/>
              <a:tabLst/>
              <a:defRPr/>
            </a:pPr>
            <a:endParaRPr lang="nl-BE" sz="3200" kern="1200" dirty="0" smtClean="0">
              <a:solidFill>
                <a:schemeClr val="tx1"/>
              </a:solidFill>
              <a:effectLst/>
              <a:latin typeface="+mn-lt"/>
              <a:ea typeface="+mn-ea"/>
              <a:cs typeface="+mn-cs"/>
            </a:endParaRPr>
          </a:p>
          <a:p>
            <a:pPr marL="0" marR="0" indent="0" algn="l" defTabSz="1219261" rtl="0" eaLnBrk="1" fontAlgn="auto" latinLnBrk="0" hangingPunct="1">
              <a:lnSpc>
                <a:spcPct val="100000"/>
              </a:lnSpc>
              <a:spcBef>
                <a:spcPts val="0"/>
              </a:spcBef>
              <a:spcAft>
                <a:spcPts val="0"/>
              </a:spcAft>
              <a:buClrTx/>
              <a:buSzTx/>
              <a:buFontTx/>
              <a:buNone/>
              <a:tabLst/>
              <a:defRPr/>
            </a:pPr>
            <a:endParaRPr lang="nl-BE" sz="3200" kern="1200" dirty="0" smtClean="0">
              <a:solidFill>
                <a:schemeClr val="tx1"/>
              </a:solidFill>
              <a:effectLst/>
              <a:latin typeface="+mn-lt"/>
              <a:ea typeface="+mn-ea"/>
              <a:cs typeface="+mn-cs"/>
            </a:endParaRPr>
          </a:p>
          <a:p>
            <a:pPr marL="0" marR="0" indent="0" algn="l" defTabSz="1219261" rtl="0" eaLnBrk="1" fontAlgn="auto" latinLnBrk="0" hangingPunct="1">
              <a:lnSpc>
                <a:spcPct val="100000"/>
              </a:lnSpc>
              <a:spcBef>
                <a:spcPts val="0"/>
              </a:spcBef>
              <a:spcAft>
                <a:spcPts val="0"/>
              </a:spcAft>
              <a:buClrTx/>
              <a:buSzTx/>
              <a:buFontTx/>
              <a:buNone/>
              <a:tabLst/>
              <a:defRPr/>
            </a:pPr>
            <a:endParaRPr lang="nl-BE" sz="3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6</a:t>
            </a:fld>
            <a:endParaRPr lang="en-US"/>
          </a:p>
        </p:txBody>
      </p:sp>
    </p:spTree>
    <p:extLst>
      <p:ext uri="{BB962C8B-B14F-4D97-AF65-F5344CB8AC3E}">
        <p14:creationId xmlns:p14="http://schemas.microsoft.com/office/powerpoint/2010/main" val="158555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7</a:t>
            </a:fld>
            <a:endParaRPr lang="en-US"/>
          </a:p>
        </p:txBody>
      </p:sp>
    </p:spTree>
    <p:extLst>
      <p:ext uri="{BB962C8B-B14F-4D97-AF65-F5344CB8AC3E}">
        <p14:creationId xmlns:p14="http://schemas.microsoft.com/office/powerpoint/2010/main" val="390351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8</a:t>
            </a:fld>
            <a:endParaRPr lang="en-US"/>
          </a:p>
        </p:txBody>
      </p:sp>
    </p:spTree>
    <p:extLst>
      <p:ext uri="{BB962C8B-B14F-4D97-AF65-F5344CB8AC3E}">
        <p14:creationId xmlns:p14="http://schemas.microsoft.com/office/powerpoint/2010/main" val="391697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9</a:t>
            </a:fld>
            <a:endParaRPr lang="en-US"/>
          </a:p>
        </p:txBody>
      </p:sp>
    </p:spTree>
    <p:extLst>
      <p:ext uri="{BB962C8B-B14F-4D97-AF65-F5344CB8AC3E}">
        <p14:creationId xmlns:p14="http://schemas.microsoft.com/office/powerpoint/2010/main" val="366935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10</a:t>
            </a:fld>
            <a:endParaRPr lang="en-US"/>
          </a:p>
        </p:txBody>
      </p:sp>
    </p:spTree>
    <p:extLst>
      <p:ext uri="{BB962C8B-B14F-4D97-AF65-F5344CB8AC3E}">
        <p14:creationId xmlns:p14="http://schemas.microsoft.com/office/powerpoint/2010/main" val="293193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04753-555F-844E-94E6-C0459ACEDBCC}" type="slidenum">
              <a:rPr lang="en-US" smtClean="0"/>
              <a:t>11</a:t>
            </a:fld>
            <a:endParaRPr lang="en-US"/>
          </a:p>
        </p:txBody>
      </p:sp>
    </p:spTree>
    <p:extLst>
      <p:ext uri="{BB962C8B-B14F-4D97-AF65-F5344CB8AC3E}">
        <p14:creationId xmlns:p14="http://schemas.microsoft.com/office/powerpoint/2010/main" val="164160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0" name="Rechthoek 9"/>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noAutofit/>
          </a:bodyPr>
          <a:lstStyle/>
          <a:p>
            <a:pPr algn="ctr"/>
            <a:endParaRPr lang="nl-NL" sz="4000" dirty="0" err="1" smtClean="0">
              <a:solidFill>
                <a:schemeClr val="bg1"/>
              </a:solidFill>
            </a:endParaRPr>
          </a:p>
        </p:txBody>
      </p:sp>
      <p:cxnSp>
        <p:nvCxnSpPr>
          <p:cNvPr id="7" name="Straight Connector 35"/>
          <p:cNvCxnSpPr/>
          <p:nvPr/>
        </p:nvCxnSpPr>
        <p:spPr>
          <a:xfrm>
            <a:off x="5633244" y="7204915"/>
            <a:ext cx="13193714"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6" name="Titel 15"/>
          <p:cNvSpPr>
            <a:spLocks noGrp="1"/>
          </p:cNvSpPr>
          <p:nvPr>
            <p:ph type="title"/>
          </p:nvPr>
        </p:nvSpPr>
        <p:spPr>
          <a:xfrm>
            <a:off x="1523978" y="7772400"/>
            <a:ext cx="21589688" cy="1108800"/>
          </a:xfrm>
        </p:spPr>
        <p:txBody>
          <a:bodyPr vert="horz">
            <a:noAutofit/>
          </a:bodyPr>
          <a:lstStyle>
            <a:lvl1pPr algn="ctr">
              <a:defRPr/>
            </a:lvl1pPr>
          </a:lstStyle>
          <a:p>
            <a:r>
              <a:rPr lang="nl-BE" smtClean="0"/>
              <a:t>Click to edit Master title style</a:t>
            </a:r>
            <a:endParaRPr lang="nl-NL" dirty="0"/>
          </a:p>
        </p:txBody>
      </p:sp>
      <p:sp>
        <p:nvSpPr>
          <p:cNvPr id="19" name="Tijdelijke aanduiding voor tekst 18"/>
          <p:cNvSpPr>
            <a:spLocks noGrp="1"/>
          </p:cNvSpPr>
          <p:nvPr>
            <p:ph type="body" sz="quarter" idx="12" hasCustomPrompt="1"/>
          </p:nvPr>
        </p:nvSpPr>
        <p:spPr>
          <a:xfrm>
            <a:off x="1523978" y="9220200"/>
            <a:ext cx="21589688" cy="1143000"/>
          </a:xfrm>
        </p:spPr>
        <p:txBody>
          <a:bodyPr>
            <a:noAutofit/>
          </a:bodyPr>
          <a:lstStyle>
            <a:lvl1pPr marL="0" indent="0" algn="ctr">
              <a:buNone/>
              <a:defRPr sz="4800" b="0"/>
            </a:lvl1pPr>
            <a:lvl2pPr marL="1219261" indent="0" algn="ctr">
              <a:buNone/>
              <a:defRPr/>
            </a:lvl2pPr>
            <a:lvl3pPr marL="2438522" indent="0" algn="ctr">
              <a:buNone/>
              <a:defRPr/>
            </a:lvl3pPr>
            <a:lvl4pPr marL="3657783" indent="0" algn="ctr">
              <a:buNone/>
              <a:defRPr/>
            </a:lvl4pPr>
            <a:lvl5pPr marL="4877044" indent="0" algn="ctr">
              <a:buNone/>
              <a:defRPr/>
            </a:lvl5pPr>
          </a:lstStyle>
          <a:p>
            <a:pPr lvl="0"/>
            <a:r>
              <a:rPr lang="nl-BE" dirty="0" smtClean="0"/>
              <a:t>Weekdag, DD maand JJJJ</a:t>
            </a:r>
            <a:endParaRPr lang="nl-NL" dirty="0"/>
          </a:p>
        </p:txBody>
      </p:sp>
    </p:spTree>
    <p:extLst>
      <p:ext uri="{BB962C8B-B14F-4D97-AF65-F5344CB8AC3E}">
        <p14:creationId xmlns:p14="http://schemas.microsoft.com/office/powerpoint/2010/main" val="277668443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0" name="Rechthoek 9"/>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noAutofit/>
          </a:bodyPr>
          <a:lstStyle/>
          <a:p>
            <a:pPr algn="ctr"/>
            <a:endParaRPr lang="nl-NL" sz="4000" dirty="0" err="1" smtClean="0">
              <a:solidFill>
                <a:prstClr val="white"/>
              </a:solidFill>
              <a:latin typeface="Calibri"/>
            </a:endParaRPr>
          </a:p>
        </p:txBody>
      </p:sp>
      <p:cxnSp>
        <p:nvCxnSpPr>
          <p:cNvPr id="7" name="Straight Connector 35"/>
          <p:cNvCxnSpPr/>
          <p:nvPr/>
        </p:nvCxnSpPr>
        <p:spPr>
          <a:xfrm>
            <a:off x="5633244" y="7204915"/>
            <a:ext cx="13193714"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6" name="Titel 15"/>
          <p:cNvSpPr>
            <a:spLocks noGrp="1"/>
          </p:cNvSpPr>
          <p:nvPr>
            <p:ph type="title"/>
          </p:nvPr>
        </p:nvSpPr>
        <p:spPr>
          <a:xfrm>
            <a:off x="1523978" y="7772400"/>
            <a:ext cx="21589688" cy="1108800"/>
          </a:xfrm>
        </p:spPr>
        <p:txBody>
          <a:bodyPr vert="horz">
            <a:noAutofit/>
          </a:bodyPr>
          <a:lstStyle>
            <a:lvl1pPr algn="ctr">
              <a:defRPr/>
            </a:lvl1pPr>
          </a:lstStyle>
          <a:p>
            <a:r>
              <a:rPr lang="nl-BE" smtClean="0"/>
              <a:t>Click to edit Master title style</a:t>
            </a:r>
            <a:endParaRPr lang="nl-NL" dirty="0"/>
          </a:p>
        </p:txBody>
      </p:sp>
      <p:sp>
        <p:nvSpPr>
          <p:cNvPr id="19" name="Tijdelijke aanduiding voor tekst 18"/>
          <p:cNvSpPr>
            <a:spLocks noGrp="1"/>
          </p:cNvSpPr>
          <p:nvPr>
            <p:ph type="body" sz="quarter" idx="12" hasCustomPrompt="1"/>
          </p:nvPr>
        </p:nvSpPr>
        <p:spPr>
          <a:xfrm>
            <a:off x="1523978" y="9220200"/>
            <a:ext cx="21589688" cy="1143000"/>
          </a:xfrm>
        </p:spPr>
        <p:txBody>
          <a:bodyPr>
            <a:noAutofit/>
          </a:bodyPr>
          <a:lstStyle>
            <a:lvl1pPr marL="0" indent="0" algn="ctr">
              <a:buNone/>
              <a:defRPr sz="4800" b="0"/>
            </a:lvl1pPr>
            <a:lvl2pPr marL="1219261" indent="0" algn="ctr">
              <a:buNone/>
              <a:defRPr/>
            </a:lvl2pPr>
            <a:lvl3pPr marL="2438522" indent="0" algn="ctr">
              <a:buNone/>
              <a:defRPr/>
            </a:lvl3pPr>
            <a:lvl4pPr marL="3657783" indent="0" algn="ctr">
              <a:buNone/>
              <a:defRPr/>
            </a:lvl4pPr>
            <a:lvl5pPr marL="4877044" indent="0" algn="ctr">
              <a:buNone/>
              <a:defRPr/>
            </a:lvl5pPr>
          </a:lstStyle>
          <a:p>
            <a:pPr lvl="0"/>
            <a:r>
              <a:rPr lang="nl-BE" dirty="0" smtClean="0"/>
              <a:t>Weekdag, DD maand JJJJ</a:t>
            </a:r>
            <a:endParaRPr lang="nl-NL" dirty="0"/>
          </a:p>
        </p:txBody>
      </p:sp>
    </p:spTree>
    <p:extLst>
      <p:ext uri="{BB962C8B-B14F-4D97-AF65-F5344CB8AC3E}">
        <p14:creationId xmlns:p14="http://schemas.microsoft.com/office/powerpoint/2010/main" val="124838110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slide - Title &amp; Text - Option A">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7" y="2906888"/>
            <a:ext cx="21229393" cy="9051925"/>
          </a:xfrm>
          <a:prstGeom prst="rect">
            <a:avLst/>
          </a:prstGeom>
        </p:spPr>
        <p:txBody>
          <a:bodyPr vert="horz" lIns="243852" tIns="121926" rIns="243852" bIns="121926" rtlCol="0">
            <a:noAutofit/>
          </a:bodyPr>
          <a:lstStyle>
            <a:lvl1pPr>
              <a:defRPr sz="5400"/>
            </a:lvl1pPr>
            <a:lvl2pPr>
              <a:defRPr sz="4800"/>
            </a:lvl2pPr>
            <a:lvl3pPr>
              <a:defRPr sz="4000"/>
            </a:lvl3pPr>
            <a:lvl4pPr>
              <a:defRPr sz="3200"/>
            </a:lvl4pPr>
            <a:lvl5pPr>
              <a:defRPr sz="3200"/>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Tree>
    <p:extLst>
      <p:ext uri="{BB962C8B-B14F-4D97-AF65-F5344CB8AC3E}">
        <p14:creationId xmlns:p14="http://schemas.microsoft.com/office/powerpoint/2010/main" val="374464763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 Title &amp; 2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8"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8" name="Tijdelijke aanduiding voor tekst 5"/>
          <p:cNvSpPr>
            <a:spLocks noGrp="1"/>
          </p:cNvSpPr>
          <p:nvPr>
            <p:ph type="body" sz="quarter" idx="12"/>
          </p:nvPr>
        </p:nvSpPr>
        <p:spPr>
          <a:xfrm>
            <a:off x="2446338"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
        <p:nvSpPr>
          <p:cNvPr id="9" name="Text Placeholder 2"/>
          <p:cNvSpPr>
            <a:spLocks noGrp="1"/>
          </p:cNvSpPr>
          <p:nvPr>
            <p:ph idx="13"/>
          </p:nvPr>
        </p:nvSpPr>
        <p:spPr>
          <a:xfrm>
            <a:off x="12899650"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10" name="Tijdelijke aanduiding voor tekst 5"/>
          <p:cNvSpPr>
            <a:spLocks noGrp="1"/>
          </p:cNvSpPr>
          <p:nvPr>
            <p:ph type="body" sz="quarter" idx="14"/>
          </p:nvPr>
        </p:nvSpPr>
        <p:spPr>
          <a:xfrm>
            <a:off x="12899700"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cxnSp>
        <p:nvCxnSpPr>
          <p:cNvPr id="5" name="Straight Connector 4"/>
          <p:cNvCxnSpPr/>
          <p:nvPr userDrawn="1"/>
        </p:nvCxnSpPr>
        <p:spPr>
          <a:xfrm>
            <a:off x="12304712" y="2890667"/>
            <a:ext cx="56443" cy="909636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81283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6" name="Rechthoek 5"/>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prstClr val="white"/>
              </a:solidFill>
              <a:latin typeface="Calibri"/>
            </a:endParaRPr>
          </a:p>
        </p:txBody>
      </p:sp>
      <p:sp>
        <p:nvSpPr>
          <p:cNvPr id="11" name="Tijdelijke aanduiding voor afbeelding 10"/>
          <p:cNvSpPr>
            <a:spLocks noGrp="1"/>
          </p:cNvSpPr>
          <p:nvPr>
            <p:ph type="pic" sz="quarter" idx="10"/>
          </p:nvPr>
        </p:nvSpPr>
        <p:spPr>
          <a:xfrm>
            <a:off x="0" y="0"/>
            <a:ext cx="24399114" cy="13716000"/>
          </a:xfrm>
        </p:spPr>
        <p:txBody>
          <a:bodyPr/>
          <a:lstStyle>
            <a:lvl1pPr marL="0" indent="0">
              <a:buNone/>
              <a:defRPr/>
            </a:lvl1pPr>
          </a:lstStyle>
          <a:p>
            <a:r>
              <a:rPr lang="nl-BE" smtClean="0"/>
              <a:t>Drag picture to placeholder or click icon to add</a:t>
            </a:r>
            <a:endParaRPr lang="nl-NL" dirty="0"/>
          </a:p>
        </p:txBody>
      </p:sp>
      <p:sp>
        <p:nvSpPr>
          <p:cNvPr id="2" name="Titel 1"/>
          <p:cNvSpPr>
            <a:spLocks noGrp="1"/>
          </p:cNvSpPr>
          <p:nvPr>
            <p:ph type="ctrTitle" hasCustomPrompt="1"/>
          </p:nvPr>
        </p:nvSpPr>
        <p:spPr>
          <a:xfrm>
            <a:off x="6660348" y="3210593"/>
            <a:ext cx="17726827" cy="4953991"/>
          </a:xfrm>
          <a:solidFill>
            <a:schemeClr val="bg1">
              <a:alpha val="77000"/>
            </a:schemeClr>
          </a:solidFill>
        </p:spPr>
        <p:txBody>
          <a:bodyPr wrap="square" lIns="720000" tIns="1044000" rIns="720000" bIns="936000" anchor="t" anchorCtr="0">
            <a:noAutofit/>
          </a:bodyPr>
          <a:lstStyle>
            <a:lvl1pPr algn="r">
              <a:defRPr sz="11500">
                <a:solidFill>
                  <a:schemeClr val="tx2"/>
                </a:solidFill>
              </a:defRPr>
            </a:lvl1pPr>
          </a:lstStyle>
          <a:p>
            <a:r>
              <a:rPr lang="nl-NL" dirty="0" smtClean="0"/>
              <a:t>KLIK OM TE BEWERKEN</a:t>
            </a:r>
            <a:br>
              <a:rPr lang="nl-NL" dirty="0" smtClean="0"/>
            </a:br>
            <a:endParaRPr lang="nl-BE" dirty="0"/>
          </a:p>
        </p:txBody>
      </p:sp>
      <p:sp>
        <p:nvSpPr>
          <p:cNvPr id="3" name="Ondertitel 2"/>
          <p:cNvSpPr>
            <a:spLocks noGrp="1"/>
          </p:cNvSpPr>
          <p:nvPr>
            <p:ph type="subTitle" idx="1" hasCustomPrompt="1"/>
          </p:nvPr>
        </p:nvSpPr>
        <p:spPr>
          <a:xfrm>
            <a:off x="6963432" y="5695248"/>
            <a:ext cx="17435682" cy="1477340"/>
          </a:xfrm>
        </p:spPr>
        <p:txBody>
          <a:bodyPr wrap="square" lIns="720000" rIns="720000" anchor="t" anchorCtr="0">
            <a:noAutofit/>
          </a:bodyPr>
          <a:lstStyle>
            <a:lvl1pPr marL="0" indent="0" algn="r">
              <a:buNone/>
              <a:defRPr sz="8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bewerken</a:t>
            </a:r>
            <a:endParaRPr lang="nl-BE" dirty="0"/>
          </a:p>
        </p:txBody>
      </p:sp>
    </p:spTree>
    <p:extLst>
      <p:ext uri="{BB962C8B-B14F-4D97-AF65-F5344CB8AC3E}">
        <p14:creationId xmlns:p14="http://schemas.microsoft.com/office/powerpoint/2010/main" val="17549366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slide - Title &amp; Text - Option B">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lIns="244800" rIns="244800"/>
          <a:lstStyle>
            <a:lvl1pPr>
              <a:defRPr/>
            </a:lvl1pPr>
          </a:lstStyle>
          <a:p>
            <a:r>
              <a:rPr lang="nl-BE" smtClean="0"/>
              <a:t>Click to edit Master title style</a:t>
            </a:r>
            <a:endParaRPr lang="nl-BE" dirty="0"/>
          </a:p>
        </p:txBody>
      </p:sp>
      <p:sp>
        <p:nvSpPr>
          <p:cNvPr id="3" name="Content Placeholder 2"/>
          <p:cNvSpPr>
            <a:spLocks noGrp="1"/>
          </p:cNvSpPr>
          <p:nvPr>
            <p:ph idx="1"/>
          </p:nvPr>
        </p:nvSpPr>
        <p:spPr>
          <a:xfrm>
            <a:off x="2446287" y="4076700"/>
            <a:ext cx="21229393" cy="7882113"/>
          </a:xfrm>
        </p:spPr>
        <p:txBody>
          <a:bodyPr>
            <a:noAutofit/>
          </a:bodyPr>
          <a:lstStyle>
            <a:lvl1pPr>
              <a:buClr>
                <a:schemeClr val="accent1"/>
              </a:buClr>
              <a:defRPr sz="5400">
                <a:solidFill>
                  <a:schemeClr val="accent2"/>
                </a:solidFill>
              </a:defRPr>
            </a:lvl1pPr>
            <a:lvl2pPr>
              <a:defRPr sz="4800">
                <a:solidFill>
                  <a:schemeClr val="accent2"/>
                </a:solidFill>
              </a:defRPr>
            </a:lvl2pPr>
            <a:lvl3pPr>
              <a:defRPr sz="4000">
                <a:solidFill>
                  <a:schemeClr val="accent2"/>
                </a:solidFill>
              </a:defRPr>
            </a:lvl3pPr>
            <a:lvl4pPr>
              <a:defRPr sz="3600">
                <a:solidFill>
                  <a:schemeClr val="accent2"/>
                </a:solidFill>
              </a:defRPr>
            </a:lvl4pPr>
            <a:lvl5pPr>
              <a:defRPr sz="3200">
                <a:solidFill>
                  <a:schemeClr val="accent2"/>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dirty="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tekst 5"/>
          <p:cNvSpPr>
            <a:spLocks noGrp="1"/>
          </p:cNvSpPr>
          <p:nvPr>
            <p:ph type="body" sz="quarter" idx="11"/>
          </p:nvPr>
        </p:nvSpPr>
        <p:spPr>
          <a:xfrm>
            <a:off x="2446338" y="2913523"/>
            <a:ext cx="8304295" cy="1058558"/>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219631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 Text - 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1715965" y="3118185"/>
            <a:ext cx="11959715" cy="6822835"/>
          </a:xfrm>
        </p:spPr>
        <p:txBody>
          <a:bodyPr>
            <a:noAutofit/>
          </a:bodyPr>
          <a:lstStyle>
            <a:lvl1pPr marL="0" indent="0">
              <a:buClr>
                <a:srgbClr val="565850"/>
              </a:buClr>
              <a:buNone/>
              <a:defRPr sz="440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afbeelding 5"/>
          <p:cNvSpPr>
            <a:spLocks noGrp="1"/>
          </p:cNvSpPr>
          <p:nvPr>
            <p:ph type="pic" sz="quarter" idx="11"/>
          </p:nvPr>
        </p:nvSpPr>
        <p:spPr>
          <a:xfrm>
            <a:off x="0" y="3118602"/>
            <a:ext cx="10795000" cy="6822000"/>
          </a:xfrm>
        </p:spPr>
        <p:txBody>
          <a:bodyPr/>
          <a:lstStyle>
            <a:lvl1pPr marL="0" indent="0">
              <a:buNone/>
              <a:defRPr/>
            </a:lvl1pPr>
          </a:lstStyle>
          <a:p>
            <a:r>
              <a:rPr lang="nl-BE" smtClean="0"/>
              <a:t>Drag picture to placeholder or click icon to add</a:t>
            </a:r>
            <a:endParaRPr lang="nl-BE" dirty="0"/>
          </a:p>
        </p:txBody>
      </p:sp>
      <p:sp>
        <p:nvSpPr>
          <p:cNvPr id="14" name="Tijdelijke aanduiding voor tekst 13"/>
          <p:cNvSpPr>
            <a:spLocks noGrp="1"/>
          </p:cNvSpPr>
          <p:nvPr>
            <p:ph type="body" sz="quarter" idx="12"/>
          </p:nvPr>
        </p:nvSpPr>
        <p:spPr>
          <a:xfrm>
            <a:off x="0" y="10515600"/>
            <a:ext cx="24387175" cy="1192213"/>
          </a:xfrm>
          <a:solidFill>
            <a:schemeClr val="accent1"/>
          </a:solidFill>
        </p:spPr>
        <p:txBody>
          <a:bodyPr anchor="ctr" anchorCtr="0">
            <a:noAutofit/>
          </a:bodyPr>
          <a:lstStyle>
            <a:lvl1pPr marL="0" indent="0" algn="ctr">
              <a:buNone/>
              <a:defRPr sz="4000" i="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103127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 Text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3983823" y="3880051"/>
            <a:ext cx="9691857" cy="6711749"/>
          </a:xfrm>
        </p:spPr>
        <p:txBody>
          <a:bodyPr>
            <a:noAutofit/>
          </a:bodyPr>
          <a:lstStyle>
            <a:lvl1pPr marL="0" indent="0">
              <a:buClr>
                <a:srgbClr val="565850"/>
              </a:buClr>
              <a:buNone/>
              <a:defRPr sz="4000" b="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afbeelding 5"/>
          <p:cNvSpPr>
            <a:spLocks noGrp="1"/>
          </p:cNvSpPr>
          <p:nvPr>
            <p:ph type="pic" sz="quarter" idx="11"/>
          </p:nvPr>
        </p:nvSpPr>
        <p:spPr>
          <a:xfrm>
            <a:off x="-1" y="3398202"/>
            <a:ext cx="12166953" cy="7193597"/>
          </a:xfrm>
        </p:spPr>
        <p:txBody>
          <a:bodyPr/>
          <a:lstStyle>
            <a:lvl1pPr marL="0" indent="0">
              <a:buNone/>
              <a:defRPr/>
            </a:lvl1pPr>
          </a:lstStyle>
          <a:p>
            <a:r>
              <a:rPr lang="nl-BE" smtClean="0"/>
              <a:t>Drag picture to placeholder or click icon to add</a:t>
            </a:r>
            <a:endParaRPr lang="nl-BE" dirty="0"/>
          </a:p>
        </p:txBody>
      </p:sp>
      <p:sp>
        <p:nvSpPr>
          <p:cNvPr id="7" name="Tijdelijke aanduiding voor tekst 6"/>
          <p:cNvSpPr>
            <a:spLocks noGrp="1"/>
          </p:cNvSpPr>
          <p:nvPr>
            <p:ph type="body" sz="quarter" idx="12"/>
          </p:nvPr>
        </p:nvSpPr>
        <p:spPr>
          <a:xfrm>
            <a:off x="13984288" y="3251401"/>
            <a:ext cx="9691687" cy="628650"/>
          </a:xfrm>
        </p:spPr>
        <p:txBody>
          <a:bodyPr anchor="ctr" anchorCtr="0">
            <a:noAutofit/>
          </a:bodyPr>
          <a:lstStyle>
            <a:lvl1pPr marL="0" indent="0">
              <a:buNone/>
              <a:defRPr sz="4800" b="1" cap="all" baseline="0">
                <a:solidFill>
                  <a:schemeClr val="tx2"/>
                </a:solidFill>
              </a:defRPr>
            </a:lvl1pPr>
          </a:lstStyle>
          <a:p>
            <a:pPr lvl="0"/>
            <a:r>
              <a:rPr lang="nl-BE" smtClean="0"/>
              <a:t>Click to edit Master text styles</a:t>
            </a:r>
          </a:p>
        </p:txBody>
      </p:sp>
    </p:spTree>
    <p:extLst>
      <p:ext uri="{BB962C8B-B14F-4D97-AF65-F5344CB8AC3E}">
        <p14:creationId xmlns:p14="http://schemas.microsoft.com/office/powerpoint/2010/main" val="2601287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s onl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91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 Contactdetails">
    <p:spTree>
      <p:nvGrpSpPr>
        <p:cNvPr id="1" name=""/>
        <p:cNvGrpSpPr/>
        <p:nvPr/>
      </p:nvGrpSpPr>
      <p:grpSpPr>
        <a:xfrm>
          <a:off x="0" y="0"/>
          <a:ext cx="0" cy="0"/>
          <a:chOff x="0" y="0"/>
          <a:chExt cx="0" cy="0"/>
        </a:xfrm>
      </p:grpSpPr>
      <p:sp>
        <p:nvSpPr>
          <p:cNvPr id="6" name="Rechthoek 5"/>
          <p:cNvSpPr/>
          <p:nvPr/>
        </p:nvSpPr>
        <p:spPr>
          <a:xfrm>
            <a:off x="0" y="0"/>
            <a:ext cx="24387175" cy="716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prstClr val="white"/>
              </a:solidFill>
              <a:latin typeface="Calibri"/>
            </a:endParaRPr>
          </a:p>
        </p:txBody>
      </p:sp>
      <p:pic>
        <p:nvPicPr>
          <p:cNvPr id="20" name="Picture Placeholder 3" descr="Header IDEWE UPDATE collage.png"/>
          <p:cNvPicPr>
            <a:picLocks noChangeAspect="1"/>
          </p:cNvPicPr>
          <p:nvPr/>
        </p:nvPicPr>
        <p:blipFill>
          <a:blip r:embed="rId2">
            <a:extLst>
              <a:ext uri="{28A0092B-C50C-407E-A947-70E740481C1C}">
                <a14:useLocalDpi xmlns:a14="http://schemas.microsoft.com/office/drawing/2010/main" val="0"/>
              </a:ext>
            </a:extLst>
          </a:blip>
          <a:srcRect t="11443" b="11443"/>
          <a:stretch>
            <a:fillRect/>
          </a:stretch>
        </p:blipFill>
        <p:spPr>
          <a:xfrm>
            <a:off x="0" y="-1"/>
            <a:ext cx="24387175" cy="6753381"/>
          </a:xfrm>
          <a:prstGeom prst="rect">
            <a:avLst/>
          </a:prstGeom>
        </p:spPr>
      </p:pic>
      <p:sp>
        <p:nvSpPr>
          <p:cNvPr id="21" name="Title 1"/>
          <p:cNvSpPr>
            <a:spLocks noGrp="1"/>
          </p:cNvSpPr>
          <p:nvPr>
            <p:ph type="title"/>
          </p:nvPr>
        </p:nvSpPr>
        <p:spPr>
          <a:xfrm>
            <a:off x="2103654" y="7162800"/>
            <a:ext cx="21229393" cy="1108800"/>
          </a:xfrm>
        </p:spPr>
        <p:txBody>
          <a:bodyPr lIns="244800" rIns="244800"/>
          <a:lstStyle>
            <a:lvl1pPr>
              <a:defRPr/>
            </a:lvl1pPr>
          </a:lstStyle>
          <a:p>
            <a:r>
              <a:rPr lang="nl-BE" smtClean="0"/>
              <a:t>Click to edit Master title style</a:t>
            </a:r>
            <a:endParaRPr lang="nl-BE" dirty="0"/>
          </a:p>
        </p:txBody>
      </p:sp>
      <p:sp>
        <p:nvSpPr>
          <p:cNvPr id="22" name="Tijdelijke aanduiding voor tekst 4"/>
          <p:cNvSpPr>
            <a:spLocks noGrp="1"/>
          </p:cNvSpPr>
          <p:nvPr>
            <p:ph type="body" sz="quarter" idx="11"/>
          </p:nvPr>
        </p:nvSpPr>
        <p:spPr>
          <a:xfrm>
            <a:off x="2103847" y="8227962"/>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23" name="Rectangle 11"/>
          <p:cNvSpPr/>
          <p:nvPr/>
        </p:nvSpPr>
        <p:spPr>
          <a:xfrm>
            <a:off x="1560094" y="7473695"/>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Tree>
    <p:extLst>
      <p:ext uri="{BB962C8B-B14F-4D97-AF65-F5344CB8AC3E}">
        <p14:creationId xmlns:p14="http://schemas.microsoft.com/office/powerpoint/2010/main" val="140124965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0" name="Rechthoek 9"/>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noAutofit/>
          </a:bodyPr>
          <a:lstStyle/>
          <a:p>
            <a:pPr algn="ctr"/>
            <a:endParaRPr lang="nl-NL" sz="4000" dirty="0" err="1" smtClean="0">
              <a:solidFill>
                <a:prstClr val="white"/>
              </a:solidFill>
              <a:latin typeface="Calibri"/>
            </a:endParaRPr>
          </a:p>
        </p:txBody>
      </p:sp>
      <p:cxnSp>
        <p:nvCxnSpPr>
          <p:cNvPr id="7" name="Straight Connector 35"/>
          <p:cNvCxnSpPr/>
          <p:nvPr/>
        </p:nvCxnSpPr>
        <p:spPr>
          <a:xfrm>
            <a:off x="5633244" y="7204915"/>
            <a:ext cx="13193714"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16" name="Titel 15"/>
          <p:cNvSpPr>
            <a:spLocks noGrp="1"/>
          </p:cNvSpPr>
          <p:nvPr>
            <p:ph type="title"/>
          </p:nvPr>
        </p:nvSpPr>
        <p:spPr>
          <a:xfrm>
            <a:off x="1523978" y="7772400"/>
            <a:ext cx="21589688" cy="1108800"/>
          </a:xfrm>
        </p:spPr>
        <p:txBody>
          <a:bodyPr vert="horz">
            <a:noAutofit/>
          </a:bodyPr>
          <a:lstStyle>
            <a:lvl1pPr algn="ctr">
              <a:defRPr/>
            </a:lvl1pPr>
          </a:lstStyle>
          <a:p>
            <a:r>
              <a:rPr lang="nl-BE" smtClean="0"/>
              <a:t>Click to edit Master title style</a:t>
            </a:r>
            <a:endParaRPr lang="nl-NL" dirty="0"/>
          </a:p>
        </p:txBody>
      </p:sp>
      <p:sp>
        <p:nvSpPr>
          <p:cNvPr id="19" name="Tijdelijke aanduiding voor tekst 18"/>
          <p:cNvSpPr>
            <a:spLocks noGrp="1"/>
          </p:cNvSpPr>
          <p:nvPr>
            <p:ph type="body" sz="quarter" idx="12" hasCustomPrompt="1"/>
          </p:nvPr>
        </p:nvSpPr>
        <p:spPr>
          <a:xfrm>
            <a:off x="1523978" y="9220200"/>
            <a:ext cx="21589688" cy="1143000"/>
          </a:xfrm>
        </p:spPr>
        <p:txBody>
          <a:bodyPr>
            <a:noAutofit/>
          </a:bodyPr>
          <a:lstStyle>
            <a:lvl1pPr marL="0" indent="0" algn="ctr">
              <a:buNone/>
              <a:defRPr sz="4800" b="0"/>
            </a:lvl1pPr>
            <a:lvl2pPr marL="1219261" indent="0" algn="ctr">
              <a:buNone/>
              <a:defRPr/>
            </a:lvl2pPr>
            <a:lvl3pPr marL="2438522" indent="0" algn="ctr">
              <a:buNone/>
              <a:defRPr/>
            </a:lvl3pPr>
            <a:lvl4pPr marL="3657783" indent="0" algn="ctr">
              <a:buNone/>
              <a:defRPr/>
            </a:lvl4pPr>
            <a:lvl5pPr marL="4877044" indent="0" algn="ctr">
              <a:buNone/>
              <a:defRPr/>
            </a:lvl5pPr>
          </a:lstStyle>
          <a:p>
            <a:pPr lvl="0"/>
            <a:r>
              <a:rPr lang="nl-BE" dirty="0" smtClean="0"/>
              <a:t>Weekdag, DD maand JJJJ</a:t>
            </a:r>
            <a:endParaRPr lang="nl-NL" dirty="0"/>
          </a:p>
        </p:txBody>
      </p:sp>
    </p:spTree>
    <p:extLst>
      <p:ext uri="{BB962C8B-B14F-4D97-AF65-F5344CB8AC3E}">
        <p14:creationId xmlns:p14="http://schemas.microsoft.com/office/powerpoint/2010/main" val="59803883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slide - Title &amp; Text - Option A">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7" y="2906888"/>
            <a:ext cx="21229393" cy="9051925"/>
          </a:xfrm>
          <a:prstGeom prst="rect">
            <a:avLst/>
          </a:prstGeom>
        </p:spPr>
        <p:txBody>
          <a:bodyPr vert="horz" lIns="243852" tIns="121926" rIns="243852" bIns="121926" rtlCol="0">
            <a:noAutofit/>
          </a:bodyPr>
          <a:lstStyle>
            <a:lvl1pPr>
              <a:defRPr sz="5400"/>
            </a:lvl1pPr>
            <a:lvl2pPr>
              <a:defRPr sz="4800"/>
            </a:lvl2pPr>
            <a:lvl3pPr>
              <a:defRPr sz="4000"/>
            </a:lvl3pPr>
            <a:lvl4pPr>
              <a:defRPr sz="3200"/>
            </a:lvl4pPr>
            <a:lvl5pPr>
              <a:defRPr sz="3200"/>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22036865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ndard slide - Title &amp; Text - Option A">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7" y="2906888"/>
            <a:ext cx="21229393" cy="9051925"/>
          </a:xfrm>
          <a:prstGeom prst="rect">
            <a:avLst/>
          </a:prstGeom>
        </p:spPr>
        <p:txBody>
          <a:bodyPr vert="horz" lIns="243852" tIns="121926" rIns="243852" bIns="121926" rtlCol="0">
            <a:noAutofit/>
          </a:bodyPr>
          <a:lstStyle>
            <a:lvl1pPr>
              <a:defRPr sz="5400"/>
            </a:lvl1pPr>
            <a:lvl2pPr>
              <a:defRPr sz="4800"/>
            </a:lvl2pPr>
            <a:lvl3pPr>
              <a:defRPr sz="4000"/>
            </a:lvl3pPr>
            <a:lvl4pPr>
              <a:defRPr sz="3200"/>
            </a:lvl4pPr>
            <a:lvl5pPr>
              <a:defRPr sz="3200"/>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Tree>
    <p:extLst>
      <p:ext uri="{BB962C8B-B14F-4D97-AF65-F5344CB8AC3E}">
        <p14:creationId xmlns:p14="http://schemas.microsoft.com/office/powerpoint/2010/main" val="15436478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slide - Title &amp; 2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8"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8" name="Tijdelijke aanduiding voor tekst 5"/>
          <p:cNvSpPr>
            <a:spLocks noGrp="1"/>
          </p:cNvSpPr>
          <p:nvPr>
            <p:ph type="body" sz="quarter" idx="12"/>
          </p:nvPr>
        </p:nvSpPr>
        <p:spPr>
          <a:xfrm>
            <a:off x="2446338"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
        <p:nvSpPr>
          <p:cNvPr id="9" name="Text Placeholder 2"/>
          <p:cNvSpPr>
            <a:spLocks noGrp="1"/>
          </p:cNvSpPr>
          <p:nvPr>
            <p:ph idx="13"/>
          </p:nvPr>
        </p:nvSpPr>
        <p:spPr>
          <a:xfrm>
            <a:off x="12899650"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10" name="Tijdelijke aanduiding voor tekst 5"/>
          <p:cNvSpPr>
            <a:spLocks noGrp="1"/>
          </p:cNvSpPr>
          <p:nvPr>
            <p:ph type="body" sz="quarter" idx="14"/>
          </p:nvPr>
        </p:nvSpPr>
        <p:spPr>
          <a:xfrm>
            <a:off x="12899700"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cxnSp>
        <p:nvCxnSpPr>
          <p:cNvPr id="5" name="Straight Connector 4"/>
          <p:cNvCxnSpPr/>
          <p:nvPr userDrawn="1"/>
        </p:nvCxnSpPr>
        <p:spPr>
          <a:xfrm>
            <a:off x="12304712" y="2890667"/>
            <a:ext cx="56443" cy="909636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88106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6" name="Rechthoek 5"/>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prstClr val="white"/>
              </a:solidFill>
              <a:latin typeface="Calibri"/>
            </a:endParaRPr>
          </a:p>
        </p:txBody>
      </p:sp>
      <p:sp>
        <p:nvSpPr>
          <p:cNvPr id="11" name="Tijdelijke aanduiding voor afbeelding 10"/>
          <p:cNvSpPr>
            <a:spLocks noGrp="1"/>
          </p:cNvSpPr>
          <p:nvPr>
            <p:ph type="pic" sz="quarter" idx="10"/>
          </p:nvPr>
        </p:nvSpPr>
        <p:spPr>
          <a:xfrm>
            <a:off x="0" y="0"/>
            <a:ext cx="24399114" cy="13716000"/>
          </a:xfrm>
        </p:spPr>
        <p:txBody>
          <a:bodyPr/>
          <a:lstStyle>
            <a:lvl1pPr marL="0" indent="0">
              <a:buNone/>
              <a:defRPr/>
            </a:lvl1pPr>
          </a:lstStyle>
          <a:p>
            <a:r>
              <a:rPr lang="nl-BE" smtClean="0"/>
              <a:t>Drag picture to placeholder or click icon to add</a:t>
            </a:r>
            <a:endParaRPr lang="nl-NL" dirty="0"/>
          </a:p>
        </p:txBody>
      </p:sp>
      <p:sp>
        <p:nvSpPr>
          <p:cNvPr id="2" name="Titel 1"/>
          <p:cNvSpPr>
            <a:spLocks noGrp="1"/>
          </p:cNvSpPr>
          <p:nvPr>
            <p:ph type="ctrTitle" hasCustomPrompt="1"/>
          </p:nvPr>
        </p:nvSpPr>
        <p:spPr>
          <a:xfrm>
            <a:off x="6660348" y="3210593"/>
            <a:ext cx="17726827" cy="4953991"/>
          </a:xfrm>
          <a:solidFill>
            <a:schemeClr val="bg1">
              <a:alpha val="77000"/>
            </a:schemeClr>
          </a:solidFill>
        </p:spPr>
        <p:txBody>
          <a:bodyPr wrap="square" lIns="720000" tIns="1044000" rIns="720000" bIns="936000" anchor="t" anchorCtr="0">
            <a:noAutofit/>
          </a:bodyPr>
          <a:lstStyle>
            <a:lvl1pPr algn="r">
              <a:defRPr sz="11500">
                <a:solidFill>
                  <a:schemeClr val="tx2"/>
                </a:solidFill>
              </a:defRPr>
            </a:lvl1pPr>
          </a:lstStyle>
          <a:p>
            <a:r>
              <a:rPr lang="nl-NL" dirty="0" smtClean="0"/>
              <a:t>KLIK OM TE BEWERKEN</a:t>
            </a:r>
            <a:br>
              <a:rPr lang="nl-NL" dirty="0" smtClean="0"/>
            </a:br>
            <a:endParaRPr lang="nl-BE" dirty="0"/>
          </a:p>
        </p:txBody>
      </p:sp>
      <p:sp>
        <p:nvSpPr>
          <p:cNvPr id="3" name="Ondertitel 2"/>
          <p:cNvSpPr>
            <a:spLocks noGrp="1"/>
          </p:cNvSpPr>
          <p:nvPr>
            <p:ph type="subTitle" idx="1" hasCustomPrompt="1"/>
          </p:nvPr>
        </p:nvSpPr>
        <p:spPr>
          <a:xfrm>
            <a:off x="6963432" y="5695248"/>
            <a:ext cx="17435682" cy="1477340"/>
          </a:xfrm>
        </p:spPr>
        <p:txBody>
          <a:bodyPr wrap="square" lIns="720000" rIns="720000" anchor="t" anchorCtr="0">
            <a:noAutofit/>
          </a:bodyPr>
          <a:lstStyle>
            <a:lvl1pPr marL="0" indent="0" algn="r">
              <a:buNone/>
              <a:defRPr sz="8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bewerken</a:t>
            </a:r>
            <a:endParaRPr lang="nl-BE" dirty="0"/>
          </a:p>
        </p:txBody>
      </p:sp>
    </p:spTree>
    <p:extLst>
      <p:ext uri="{BB962C8B-B14F-4D97-AF65-F5344CB8AC3E}">
        <p14:creationId xmlns:p14="http://schemas.microsoft.com/office/powerpoint/2010/main" val="372039499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ndard slide - Title &amp; Text - Option B">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lIns="244800" rIns="244800"/>
          <a:lstStyle>
            <a:lvl1pPr>
              <a:defRPr/>
            </a:lvl1pPr>
          </a:lstStyle>
          <a:p>
            <a:r>
              <a:rPr lang="nl-BE" smtClean="0"/>
              <a:t>Click to edit Master title style</a:t>
            </a:r>
            <a:endParaRPr lang="nl-BE" dirty="0"/>
          </a:p>
        </p:txBody>
      </p:sp>
      <p:sp>
        <p:nvSpPr>
          <p:cNvPr id="3" name="Content Placeholder 2"/>
          <p:cNvSpPr>
            <a:spLocks noGrp="1"/>
          </p:cNvSpPr>
          <p:nvPr>
            <p:ph idx="1"/>
          </p:nvPr>
        </p:nvSpPr>
        <p:spPr>
          <a:xfrm>
            <a:off x="2446287" y="4076700"/>
            <a:ext cx="21229393" cy="7882113"/>
          </a:xfrm>
        </p:spPr>
        <p:txBody>
          <a:bodyPr>
            <a:noAutofit/>
          </a:bodyPr>
          <a:lstStyle>
            <a:lvl1pPr>
              <a:buClr>
                <a:schemeClr val="accent1"/>
              </a:buClr>
              <a:defRPr sz="5400">
                <a:solidFill>
                  <a:schemeClr val="accent2"/>
                </a:solidFill>
              </a:defRPr>
            </a:lvl1pPr>
            <a:lvl2pPr>
              <a:defRPr sz="4800">
                <a:solidFill>
                  <a:schemeClr val="accent2"/>
                </a:solidFill>
              </a:defRPr>
            </a:lvl2pPr>
            <a:lvl3pPr>
              <a:defRPr sz="4000">
                <a:solidFill>
                  <a:schemeClr val="accent2"/>
                </a:solidFill>
              </a:defRPr>
            </a:lvl3pPr>
            <a:lvl4pPr>
              <a:defRPr sz="3600">
                <a:solidFill>
                  <a:schemeClr val="accent2"/>
                </a:solidFill>
              </a:defRPr>
            </a:lvl4pPr>
            <a:lvl5pPr>
              <a:defRPr sz="3200">
                <a:solidFill>
                  <a:schemeClr val="accent2"/>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dirty="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tekst 5"/>
          <p:cNvSpPr>
            <a:spLocks noGrp="1"/>
          </p:cNvSpPr>
          <p:nvPr>
            <p:ph type="body" sz="quarter" idx="11"/>
          </p:nvPr>
        </p:nvSpPr>
        <p:spPr>
          <a:xfrm>
            <a:off x="2446338" y="2913523"/>
            <a:ext cx="8304295" cy="1058558"/>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367482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 Text - 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1715965" y="3118185"/>
            <a:ext cx="11959715" cy="6822835"/>
          </a:xfrm>
        </p:spPr>
        <p:txBody>
          <a:bodyPr>
            <a:noAutofit/>
          </a:bodyPr>
          <a:lstStyle>
            <a:lvl1pPr marL="0" indent="0">
              <a:buClr>
                <a:srgbClr val="565850"/>
              </a:buClr>
              <a:buNone/>
              <a:defRPr sz="440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afbeelding 5"/>
          <p:cNvSpPr>
            <a:spLocks noGrp="1"/>
          </p:cNvSpPr>
          <p:nvPr>
            <p:ph type="pic" sz="quarter" idx="11"/>
          </p:nvPr>
        </p:nvSpPr>
        <p:spPr>
          <a:xfrm>
            <a:off x="0" y="3118602"/>
            <a:ext cx="10795000" cy="6822000"/>
          </a:xfrm>
        </p:spPr>
        <p:txBody>
          <a:bodyPr/>
          <a:lstStyle>
            <a:lvl1pPr marL="0" indent="0">
              <a:buNone/>
              <a:defRPr/>
            </a:lvl1pPr>
          </a:lstStyle>
          <a:p>
            <a:r>
              <a:rPr lang="nl-BE" smtClean="0"/>
              <a:t>Drag picture to placeholder or click icon to add</a:t>
            </a:r>
            <a:endParaRPr lang="nl-BE" dirty="0"/>
          </a:p>
        </p:txBody>
      </p:sp>
      <p:sp>
        <p:nvSpPr>
          <p:cNvPr id="14" name="Tijdelijke aanduiding voor tekst 13"/>
          <p:cNvSpPr>
            <a:spLocks noGrp="1"/>
          </p:cNvSpPr>
          <p:nvPr>
            <p:ph type="body" sz="quarter" idx="12"/>
          </p:nvPr>
        </p:nvSpPr>
        <p:spPr>
          <a:xfrm>
            <a:off x="0" y="10515600"/>
            <a:ext cx="24387175" cy="1192213"/>
          </a:xfrm>
          <a:solidFill>
            <a:schemeClr val="accent1"/>
          </a:solidFill>
        </p:spPr>
        <p:txBody>
          <a:bodyPr anchor="ctr" anchorCtr="0">
            <a:noAutofit/>
          </a:bodyPr>
          <a:lstStyle>
            <a:lvl1pPr marL="0" indent="0" algn="ctr">
              <a:buNone/>
              <a:defRPr sz="4000" i="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172027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 Text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3983823" y="3880051"/>
            <a:ext cx="9691857" cy="6711749"/>
          </a:xfrm>
        </p:spPr>
        <p:txBody>
          <a:bodyPr>
            <a:noAutofit/>
          </a:bodyPr>
          <a:lstStyle>
            <a:lvl1pPr marL="0" indent="0">
              <a:buClr>
                <a:srgbClr val="565850"/>
              </a:buClr>
              <a:buNone/>
              <a:defRPr sz="4000" b="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
        <p:nvSpPr>
          <p:cNvPr id="6" name="Tijdelijke aanduiding voor afbeelding 5"/>
          <p:cNvSpPr>
            <a:spLocks noGrp="1"/>
          </p:cNvSpPr>
          <p:nvPr>
            <p:ph type="pic" sz="quarter" idx="11"/>
          </p:nvPr>
        </p:nvSpPr>
        <p:spPr>
          <a:xfrm>
            <a:off x="-1" y="3398202"/>
            <a:ext cx="12166953" cy="7193597"/>
          </a:xfrm>
        </p:spPr>
        <p:txBody>
          <a:bodyPr/>
          <a:lstStyle>
            <a:lvl1pPr marL="0" indent="0">
              <a:buNone/>
              <a:defRPr/>
            </a:lvl1pPr>
          </a:lstStyle>
          <a:p>
            <a:r>
              <a:rPr lang="nl-BE" smtClean="0"/>
              <a:t>Drag picture to placeholder or click icon to add</a:t>
            </a:r>
            <a:endParaRPr lang="nl-BE" dirty="0"/>
          </a:p>
        </p:txBody>
      </p:sp>
      <p:sp>
        <p:nvSpPr>
          <p:cNvPr id="7" name="Tijdelijke aanduiding voor tekst 6"/>
          <p:cNvSpPr>
            <a:spLocks noGrp="1"/>
          </p:cNvSpPr>
          <p:nvPr>
            <p:ph type="body" sz="quarter" idx="12"/>
          </p:nvPr>
        </p:nvSpPr>
        <p:spPr>
          <a:xfrm>
            <a:off x="13984288" y="3251401"/>
            <a:ext cx="9691687" cy="628650"/>
          </a:xfrm>
        </p:spPr>
        <p:txBody>
          <a:bodyPr anchor="ctr" anchorCtr="0">
            <a:noAutofit/>
          </a:bodyPr>
          <a:lstStyle>
            <a:lvl1pPr marL="0" indent="0">
              <a:buNone/>
              <a:defRPr sz="4800" b="1" cap="all" baseline="0">
                <a:solidFill>
                  <a:schemeClr val="tx2"/>
                </a:solidFill>
              </a:defRPr>
            </a:lvl1pPr>
          </a:lstStyle>
          <a:p>
            <a:pPr lvl="0"/>
            <a:r>
              <a:rPr lang="nl-BE" smtClean="0"/>
              <a:t>Click to edit Master text styles</a:t>
            </a:r>
          </a:p>
        </p:txBody>
      </p:sp>
    </p:spTree>
    <p:extLst>
      <p:ext uri="{BB962C8B-B14F-4D97-AF65-F5344CB8AC3E}">
        <p14:creationId xmlns:p14="http://schemas.microsoft.com/office/powerpoint/2010/main" val="427928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s onl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4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 Contactdetails">
    <p:spTree>
      <p:nvGrpSpPr>
        <p:cNvPr id="1" name=""/>
        <p:cNvGrpSpPr/>
        <p:nvPr/>
      </p:nvGrpSpPr>
      <p:grpSpPr>
        <a:xfrm>
          <a:off x="0" y="0"/>
          <a:ext cx="0" cy="0"/>
          <a:chOff x="0" y="0"/>
          <a:chExt cx="0" cy="0"/>
        </a:xfrm>
      </p:grpSpPr>
      <p:sp>
        <p:nvSpPr>
          <p:cNvPr id="6" name="Rechthoek 5"/>
          <p:cNvSpPr/>
          <p:nvPr/>
        </p:nvSpPr>
        <p:spPr>
          <a:xfrm>
            <a:off x="0" y="0"/>
            <a:ext cx="24387175" cy="716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prstClr val="white"/>
              </a:solidFill>
              <a:latin typeface="Calibri"/>
            </a:endParaRPr>
          </a:p>
        </p:txBody>
      </p:sp>
      <p:pic>
        <p:nvPicPr>
          <p:cNvPr id="20" name="Picture Placeholder 3" descr="Header IDEWE UPDATE collage.png"/>
          <p:cNvPicPr>
            <a:picLocks noChangeAspect="1"/>
          </p:cNvPicPr>
          <p:nvPr/>
        </p:nvPicPr>
        <p:blipFill>
          <a:blip r:embed="rId2">
            <a:extLst>
              <a:ext uri="{28A0092B-C50C-407E-A947-70E740481C1C}">
                <a14:useLocalDpi xmlns:a14="http://schemas.microsoft.com/office/drawing/2010/main" val="0"/>
              </a:ext>
            </a:extLst>
          </a:blip>
          <a:srcRect t="11443" b="11443"/>
          <a:stretch>
            <a:fillRect/>
          </a:stretch>
        </p:blipFill>
        <p:spPr>
          <a:xfrm>
            <a:off x="0" y="-1"/>
            <a:ext cx="24387175" cy="6753381"/>
          </a:xfrm>
          <a:prstGeom prst="rect">
            <a:avLst/>
          </a:prstGeom>
        </p:spPr>
      </p:pic>
      <p:sp>
        <p:nvSpPr>
          <p:cNvPr id="21" name="Title 1"/>
          <p:cNvSpPr>
            <a:spLocks noGrp="1"/>
          </p:cNvSpPr>
          <p:nvPr>
            <p:ph type="title"/>
          </p:nvPr>
        </p:nvSpPr>
        <p:spPr>
          <a:xfrm>
            <a:off x="2103654" y="7162800"/>
            <a:ext cx="21229393" cy="1108800"/>
          </a:xfrm>
        </p:spPr>
        <p:txBody>
          <a:bodyPr lIns="244800" rIns="244800"/>
          <a:lstStyle>
            <a:lvl1pPr>
              <a:defRPr/>
            </a:lvl1pPr>
          </a:lstStyle>
          <a:p>
            <a:r>
              <a:rPr lang="nl-BE" smtClean="0"/>
              <a:t>Click to edit Master title style</a:t>
            </a:r>
            <a:endParaRPr lang="nl-BE" dirty="0"/>
          </a:p>
        </p:txBody>
      </p:sp>
      <p:sp>
        <p:nvSpPr>
          <p:cNvPr id="22" name="Tijdelijke aanduiding voor tekst 4"/>
          <p:cNvSpPr>
            <a:spLocks noGrp="1"/>
          </p:cNvSpPr>
          <p:nvPr>
            <p:ph type="body" sz="quarter" idx="11"/>
          </p:nvPr>
        </p:nvSpPr>
        <p:spPr>
          <a:xfrm>
            <a:off x="2103847" y="8227962"/>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23" name="Rectangle 11"/>
          <p:cNvSpPr/>
          <p:nvPr/>
        </p:nvSpPr>
        <p:spPr>
          <a:xfrm>
            <a:off x="1560094" y="7473695"/>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9CC"/>
              </a:solidFill>
              <a:latin typeface="Calibri"/>
            </a:endParaRPr>
          </a:p>
        </p:txBody>
      </p:sp>
    </p:spTree>
    <p:extLst>
      <p:ext uri="{BB962C8B-B14F-4D97-AF65-F5344CB8AC3E}">
        <p14:creationId xmlns:p14="http://schemas.microsoft.com/office/powerpoint/2010/main" val="325817076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 Title &amp; 2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nl-BE" smtClean="0"/>
              <a:t>Click to edit Master title style</a:t>
            </a:r>
            <a:endParaRPr lang="en-US"/>
          </a:p>
        </p:txBody>
      </p:sp>
      <p:sp>
        <p:nvSpPr>
          <p:cNvPr id="4" name="Text Placeholder 2"/>
          <p:cNvSpPr>
            <a:spLocks noGrp="1"/>
          </p:cNvSpPr>
          <p:nvPr>
            <p:ph idx="1"/>
          </p:nvPr>
        </p:nvSpPr>
        <p:spPr>
          <a:xfrm>
            <a:off x="2446288"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6" name="Tijdelijke aanduiding voor tekst 4"/>
          <p:cNvSpPr>
            <a:spLocks noGrp="1"/>
          </p:cNvSpPr>
          <p:nvPr>
            <p:ph type="body" sz="quarter" idx="11"/>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7"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8" name="Tijdelijke aanduiding voor tekst 5"/>
          <p:cNvSpPr>
            <a:spLocks noGrp="1"/>
          </p:cNvSpPr>
          <p:nvPr>
            <p:ph type="body" sz="quarter" idx="12"/>
          </p:nvPr>
        </p:nvSpPr>
        <p:spPr>
          <a:xfrm>
            <a:off x="2446338"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
        <p:nvSpPr>
          <p:cNvPr id="9" name="Text Placeholder 2"/>
          <p:cNvSpPr>
            <a:spLocks noGrp="1"/>
          </p:cNvSpPr>
          <p:nvPr>
            <p:ph idx="13"/>
          </p:nvPr>
        </p:nvSpPr>
        <p:spPr>
          <a:xfrm>
            <a:off x="12899650" y="4007556"/>
            <a:ext cx="9280228" cy="7951257"/>
          </a:xfrm>
          <a:prstGeom prst="rect">
            <a:avLst/>
          </a:prstGeom>
        </p:spPr>
        <p:txBody>
          <a:bodyPr vert="horz" lIns="243852" tIns="121926" rIns="243852" bIns="121926" rtlCol="0">
            <a:noAutofit/>
          </a:bodyPr>
          <a:lstStyle>
            <a:lvl1pPr marL="0" marR="0" indent="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4400"/>
            </a:lvl1pPr>
            <a:lvl2pPr>
              <a:defRPr sz="4400"/>
            </a:lvl2pPr>
            <a:lvl3pPr>
              <a:defRPr sz="4000"/>
            </a:lvl3pPr>
            <a:lvl4pPr>
              <a:defRPr sz="3600"/>
            </a:lvl4pPr>
            <a:lvl5pPr>
              <a:defRPr sz="3600"/>
            </a:lvl5pPr>
          </a:lstStyle>
          <a:p>
            <a:pPr marL="571500" marR="0" lvl="0"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Click to edit Master text styles</a:t>
            </a:r>
          </a:p>
          <a:p>
            <a:pPr marL="571500" marR="0" lvl="1"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Second level</a:t>
            </a:r>
          </a:p>
          <a:p>
            <a:pPr marL="571500" marR="0" lvl="2" indent="-571500" algn="l" defTabSz="1219261" rtl="0" eaLnBrk="1" fontAlgn="auto" latinLnBrk="0" hangingPunct="1">
              <a:lnSpc>
                <a:spcPct val="100000"/>
              </a:lnSpc>
              <a:spcBef>
                <a:spcPct val="20000"/>
              </a:spcBef>
              <a:spcAft>
                <a:spcPts val="0"/>
              </a:spcAft>
              <a:buClr>
                <a:schemeClr val="tx2"/>
              </a:buClr>
              <a:buSzTx/>
              <a:buFont typeface="Arial" panose="020B0604020202020204" pitchFamily="34" charset="0"/>
              <a:buChar char="•"/>
              <a:tabLst/>
              <a:defRPr/>
            </a:pPr>
            <a:r>
              <a:rPr lang="nl-BE" smtClean="0"/>
              <a:t>Third level</a:t>
            </a:r>
          </a:p>
        </p:txBody>
      </p:sp>
      <p:sp>
        <p:nvSpPr>
          <p:cNvPr id="10" name="Tijdelijke aanduiding voor tekst 5"/>
          <p:cNvSpPr>
            <a:spLocks noGrp="1"/>
          </p:cNvSpPr>
          <p:nvPr>
            <p:ph type="body" sz="quarter" idx="14"/>
          </p:nvPr>
        </p:nvSpPr>
        <p:spPr>
          <a:xfrm>
            <a:off x="12899700" y="2862445"/>
            <a:ext cx="9280178" cy="1160713"/>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cxnSp>
        <p:nvCxnSpPr>
          <p:cNvPr id="5" name="Straight Connector 4"/>
          <p:cNvCxnSpPr/>
          <p:nvPr userDrawn="1"/>
        </p:nvCxnSpPr>
        <p:spPr>
          <a:xfrm>
            <a:off x="12304712" y="2890667"/>
            <a:ext cx="56443" cy="9096368"/>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11847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Slide">
    <p:spTree>
      <p:nvGrpSpPr>
        <p:cNvPr id="1" name=""/>
        <p:cNvGrpSpPr/>
        <p:nvPr/>
      </p:nvGrpSpPr>
      <p:grpSpPr>
        <a:xfrm>
          <a:off x="0" y="0"/>
          <a:ext cx="0" cy="0"/>
          <a:chOff x="0" y="0"/>
          <a:chExt cx="0" cy="0"/>
        </a:xfrm>
      </p:grpSpPr>
      <p:sp>
        <p:nvSpPr>
          <p:cNvPr id="6" name="Rechthoek 5"/>
          <p:cNvSpPr/>
          <p:nvPr/>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schemeClr val="bg1"/>
              </a:solidFill>
            </a:endParaRPr>
          </a:p>
        </p:txBody>
      </p:sp>
      <p:sp>
        <p:nvSpPr>
          <p:cNvPr id="11" name="Tijdelijke aanduiding voor afbeelding 10"/>
          <p:cNvSpPr>
            <a:spLocks noGrp="1"/>
          </p:cNvSpPr>
          <p:nvPr>
            <p:ph type="pic" sz="quarter" idx="10"/>
          </p:nvPr>
        </p:nvSpPr>
        <p:spPr>
          <a:xfrm>
            <a:off x="0" y="0"/>
            <a:ext cx="24399114" cy="13716000"/>
          </a:xfrm>
        </p:spPr>
        <p:txBody>
          <a:bodyPr/>
          <a:lstStyle>
            <a:lvl1pPr marL="0" indent="0">
              <a:buNone/>
              <a:defRPr/>
            </a:lvl1pPr>
          </a:lstStyle>
          <a:p>
            <a:r>
              <a:rPr lang="nl-BE" smtClean="0"/>
              <a:t>Drag picture to placeholder or click icon to add</a:t>
            </a:r>
            <a:endParaRPr lang="nl-NL" dirty="0"/>
          </a:p>
        </p:txBody>
      </p:sp>
      <p:sp>
        <p:nvSpPr>
          <p:cNvPr id="2" name="Titel 1"/>
          <p:cNvSpPr>
            <a:spLocks noGrp="1"/>
          </p:cNvSpPr>
          <p:nvPr>
            <p:ph type="ctrTitle" hasCustomPrompt="1"/>
          </p:nvPr>
        </p:nvSpPr>
        <p:spPr>
          <a:xfrm>
            <a:off x="6660348" y="3210593"/>
            <a:ext cx="17726827" cy="4953991"/>
          </a:xfrm>
          <a:solidFill>
            <a:schemeClr val="bg1">
              <a:alpha val="77000"/>
            </a:schemeClr>
          </a:solidFill>
        </p:spPr>
        <p:txBody>
          <a:bodyPr wrap="square" lIns="720000" tIns="1044000" rIns="720000" bIns="936000" anchor="t" anchorCtr="0">
            <a:noAutofit/>
          </a:bodyPr>
          <a:lstStyle>
            <a:lvl1pPr algn="r">
              <a:defRPr sz="11500">
                <a:solidFill>
                  <a:schemeClr val="tx2"/>
                </a:solidFill>
              </a:defRPr>
            </a:lvl1pPr>
          </a:lstStyle>
          <a:p>
            <a:r>
              <a:rPr lang="nl-NL" dirty="0" smtClean="0"/>
              <a:t>KLIK OM TE BEWERKEN</a:t>
            </a:r>
            <a:br>
              <a:rPr lang="nl-NL" dirty="0" smtClean="0"/>
            </a:br>
            <a:endParaRPr lang="nl-BE" dirty="0"/>
          </a:p>
        </p:txBody>
      </p:sp>
      <p:sp>
        <p:nvSpPr>
          <p:cNvPr id="3" name="Ondertitel 2"/>
          <p:cNvSpPr>
            <a:spLocks noGrp="1"/>
          </p:cNvSpPr>
          <p:nvPr>
            <p:ph type="subTitle" idx="1" hasCustomPrompt="1"/>
          </p:nvPr>
        </p:nvSpPr>
        <p:spPr>
          <a:xfrm>
            <a:off x="6963432" y="5695248"/>
            <a:ext cx="17435682" cy="1477340"/>
          </a:xfrm>
        </p:spPr>
        <p:txBody>
          <a:bodyPr wrap="square" lIns="720000" rIns="720000" anchor="t" anchorCtr="0">
            <a:noAutofit/>
          </a:bodyPr>
          <a:lstStyle>
            <a:lvl1pPr marL="0" indent="0" algn="r">
              <a:buNone/>
              <a:defRPr sz="8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bewerken</a:t>
            </a:r>
            <a:endParaRPr lang="nl-BE" dirty="0"/>
          </a:p>
        </p:txBody>
      </p:sp>
    </p:spTree>
    <p:extLst>
      <p:ext uri="{BB962C8B-B14F-4D97-AF65-F5344CB8AC3E}">
        <p14:creationId xmlns:p14="http://schemas.microsoft.com/office/powerpoint/2010/main" val="216598880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slide - Title &amp; Text - Option B">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lIns="244800" rIns="244800"/>
          <a:lstStyle>
            <a:lvl1pPr>
              <a:defRPr/>
            </a:lvl1pPr>
          </a:lstStyle>
          <a:p>
            <a:r>
              <a:rPr lang="nl-BE" smtClean="0"/>
              <a:t>Click to edit Master title style</a:t>
            </a:r>
            <a:endParaRPr lang="nl-BE" dirty="0"/>
          </a:p>
        </p:txBody>
      </p:sp>
      <p:sp>
        <p:nvSpPr>
          <p:cNvPr id="3" name="Content Placeholder 2"/>
          <p:cNvSpPr>
            <a:spLocks noGrp="1"/>
          </p:cNvSpPr>
          <p:nvPr>
            <p:ph idx="1"/>
          </p:nvPr>
        </p:nvSpPr>
        <p:spPr>
          <a:xfrm>
            <a:off x="2446287" y="4076700"/>
            <a:ext cx="21229393" cy="7882113"/>
          </a:xfrm>
        </p:spPr>
        <p:txBody>
          <a:bodyPr>
            <a:noAutofit/>
          </a:bodyPr>
          <a:lstStyle>
            <a:lvl1pPr>
              <a:buClr>
                <a:schemeClr val="accent1"/>
              </a:buClr>
              <a:defRPr sz="5400">
                <a:solidFill>
                  <a:schemeClr val="accent2"/>
                </a:solidFill>
              </a:defRPr>
            </a:lvl1pPr>
            <a:lvl2pPr>
              <a:defRPr sz="4800">
                <a:solidFill>
                  <a:schemeClr val="accent2"/>
                </a:solidFill>
              </a:defRPr>
            </a:lvl2pPr>
            <a:lvl3pPr>
              <a:defRPr sz="4000">
                <a:solidFill>
                  <a:schemeClr val="accent2"/>
                </a:solidFill>
              </a:defRPr>
            </a:lvl3pPr>
            <a:lvl4pPr>
              <a:defRPr sz="3600">
                <a:solidFill>
                  <a:schemeClr val="accent2"/>
                </a:solidFill>
              </a:defRPr>
            </a:lvl4pPr>
            <a:lvl5pPr>
              <a:defRPr sz="3200">
                <a:solidFill>
                  <a:schemeClr val="accent2"/>
                </a:solidFill>
              </a:defRPr>
            </a:lvl5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nl-BE" dirty="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6" name="Tijdelijke aanduiding voor tekst 5"/>
          <p:cNvSpPr>
            <a:spLocks noGrp="1"/>
          </p:cNvSpPr>
          <p:nvPr>
            <p:ph type="body" sz="quarter" idx="11"/>
          </p:nvPr>
        </p:nvSpPr>
        <p:spPr>
          <a:xfrm>
            <a:off x="2446338" y="2913523"/>
            <a:ext cx="8304295" cy="1058558"/>
          </a:xfrm>
          <a:prstGeom prst="roundRect">
            <a:avLst/>
          </a:prstGeom>
          <a:solidFill>
            <a:schemeClr val="accent1"/>
          </a:solidFill>
        </p:spPr>
        <p:txBody>
          <a:bodyPr wrap="none" tIns="108000" bIns="108000" anchor="ctr" anchorCtr="0">
            <a:noAutofit/>
          </a:bodyPr>
          <a:lstStyle>
            <a:lvl1pPr marL="0" indent="0">
              <a:buFont typeface="Arial" panose="020B0604020202020204" pitchFamily="34" charset="0"/>
              <a:buNone/>
              <a:defRPr sz="4800" b="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279230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 Text - Quote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1715965" y="3118185"/>
            <a:ext cx="11959715" cy="6822835"/>
          </a:xfrm>
        </p:spPr>
        <p:txBody>
          <a:bodyPr>
            <a:noAutofit/>
          </a:bodyPr>
          <a:lstStyle>
            <a:lvl1pPr marL="0" indent="0">
              <a:buClr>
                <a:srgbClr val="565850"/>
              </a:buClr>
              <a:buNone/>
              <a:defRPr sz="440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6" name="Tijdelijke aanduiding voor afbeelding 5"/>
          <p:cNvSpPr>
            <a:spLocks noGrp="1"/>
          </p:cNvSpPr>
          <p:nvPr>
            <p:ph type="pic" sz="quarter" idx="11"/>
          </p:nvPr>
        </p:nvSpPr>
        <p:spPr>
          <a:xfrm>
            <a:off x="0" y="3118602"/>
            <a:ext cx="10795000" cy="6822000"/>
          </a:xfrm>
        </p:spPr>
        <p:txBody>
          <a:bodyPr/>
          <a:lstStyle>
            <a:lvl1pPr marL="0" indent="0">
              <a:buNone/>
              <a:defRPr/>
            </a:lvl1pPr>
          </a:lstStyle>
          <a:p>
            <a:r>
              <a:rPr lang="nl-BE" smtClean="0"/>
              <a:t>Drag picture to placeholder or click icon to add</a:t>
            </a:r>
            <a:endParaRPr lang="nl-BE" dirty="0"/>
          </a:p>
        </p:txBody>
      </p:sp>
      <p:sp>
        <p:nvSpPr>
          <p:cNvPr id="14" name="Tijdelijke aanduiding voor tekst 13"/>
          <p:cNvSpPr>
            <a:spLocks noGrp="1"/>
          </p:cNvSpPr>
          <p:nvPr>
            <p:ph type="body" sz="quarter" idx="12"/>
          </p:nvPr>
        </p:nvSpPr>
        <p:spPr>
          <a:xfrm>
            <a:off x="0" y="10515600"/>
            <a:ext cx="24387175" cy="1192213"/>
          </a:xfrm>
          <a:solidFill>
            <a:schemeClr val="accent1"/>
          </a:solidFill>
        </p:spPr>
        <p:txBody>
          <a:bodyPr anchor="ctr" anchorCtr="0">
            <a:noAutofit/>
          </a:bodyPr>
          <a:lstStyle>
            <a:lvl1pPr marL="0" indent="0" algn="ctr">
              <a:buNone/>
              <a:defRPr sz="4000" i="1">
                <a:solidFill>
                  <a:schemeClr val="bg1"/>
                </a:solidFill>
              </a:defRPr>
            </a:lvl1pPr>
          </a:lstStyle>
          <a:p>
            <a:pPr lvl="0"/>
            <a:r>
              <a:rPr lang="nl-BE" smtClean="0"/>
              <a:t>Click to edit Master text styles</a:t>
            </a:r>
          </a:p>
        </p:txBody>
      </p:sp>
    </p:spTree>
    <p:extLst>
      <p:ext uri="{BB962C8B-B14F-4D97-AF65-F5344CB8AC3E}">
        <p14:creationId xmlns:p14="http://schemas.microsoft.com/office/powerpoint/2010/main" val="5913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 Text Slide">
    <p:spTree>
      <p:nvGrpSpPr>
        <p:cNvPr id="1" name=""/>
        <p:cNvGrpSpPr/>
        <p:nvPr/>
      </p:nvGrpSpPr>
      <p:grpSpPr>
        <a:xfrm>
          <a:off x="0" y="0"/>
          <a:ext cx="0" cy="0"/>
          <a:chOff x="0" y="0"/>
          <a:chExt cx="0" cy="0"/>
        </a:xfrm>
      </p:grpSpPr>
      <p:sp>
        <p:nvSpPr>
          <p:cNvPr id="2" name="Title 1"/>
          <p:cNvSpPr>
            <a:spLocks noGrp="1"/>
          </p:cNvSpPr>
          <p:nvPr>
            <p:ph type="title"/>
          </p:nvPr>
        </p:nvSpPr>
        <p:spPr>
          <a:xfrm>
            <a:off x="2446287" y="727282"/>
            <a:ext cx="21229393" cy="1108800"/>
          </a:xfrm>
        </p:spPr>
        <p:txBody>
          <a:bodyPr/>
          <a:lstStyle>
            <a:lvl1pPr>
              <a:defRPr/>
            </a:lvl1pPr>
          </a:lstStyle>
          <a:p>
            <a:r>
              <a:rPr lang="nl-BE" smtClean="0"/>
              <a:t>Click to edit Master title style</a:t>
            </a:r>
            <a:endParaRPr lang="nl-BE" dirty="0"/>
          </a:p>
        </p:txBody>
      </p:sp>
      <p:sp>
        <p:nvSpPr>
          <p:cNvPr id="3" name="Content Placeholder 2"/>
          <p:cNvSpPr>
            <a:spLocks noGrp="1"/>
          </p:cNvSpPr>
          <p:nvPr>
            <p:ph idx="1" hasCustomPrompt="1"/>
          </p:nvPr>
        </p:nvSpPr>
        <p:spPr>
          <a:xfrm>
            <a:off x="13983823" y="3880051"/>
            <a:ext cx="9691857" cy="6711749"/>
          </a:xfrm>
        </p:spPr>
        <p:txBody>
          <a:bodyPr>
            <a:noAutofit/>
          </a:bodyPr>
          <a:lstStyle>
            <a:lvl1pPr marL="0" indent="0">
              <a:buClr>
                <a:srgbClr val="565850"/>
              </a:buClr>
              <a:buNone/>
              <a:defRPr sz="4000" b="0">
                <a:solidFill>
                  <a:schemeClr val="accent2"/>
                </a:solidFill>
              </a:defRPr>
            </a:lvl1pPr>
            <a:lvl2pPr marL="1219261" indent="0">
              <a:buNone/>
              <a:defRPr/>
            </a:lvl2pPr>
            <a:lvl3pPr marL="2438522" indent="0">
              <a:buNone/>
              <a:defRPr/>
            </a:lvl3pPr>
            <a:lvl4pPr marL="3657783" indent="0">
              <a:buNone/>
              <a:defRPr/>
            </a:lvl4pPr>
            <a:lvl5pPr marL="4877044" indent="0">
              <a:buNone/>
              <a:defRPr/>
            </a:lvl5pPr>
          </a:lstStyle>
          <a:p>
            <a:pPr lvl="0"/>
            <a:r>
              <a:rPr lang="nl-BE" dirty="0" smtClean="0"/>
              <a:t>Click </a:t>
            </a:r>
            <a:r>
              <a:rPr lang="nl-BE" dirty="0" err="1" smtClean="0"/>
              <a:t>to</a:t>
            </a:r>
            <a:r>
              <a:rPr lang="nl-BE" dirty="0" smtClean="0"/>
              <a:t> </a:t>
            </a:r>
            <a:r>
              <a:rPr lang="nl-BE" dirty="0" err="1" smtClean="0"/>
              <a:t>edit</a:t>
            </a:r>
            <a:r>
              <a:rPr lang="nl-BE" dirty="0" smtClean="0"/>
              <a:t> Master </a:t>
            </a:r>
            <a:r>
              <a:rPr lang="nl-BE" dirty="0" err="1" smtClean="0"/>
              <a:t>text</a:t>
            </a:r>
            <a:r>
              <a:rPr lang="nl-BE" dirty="0" smtClean="0"/>
              <a:t> </a:t>
            </a:r>
            <a:r>
              <a:rPr lang="nl-BE" dirty="0" err="1" smtClean="0"/>
              <a:t>styles</a:t>
            </a:r>
            <a:endParaRPr lang="nl-BE" dirty="0" smtClean="0"/>
          </a:p>
        </p:txBody>
      </p:sp>
      <p:sp>
        <p:nvSpPr>
          <p:cNvPr id="5" name="Tijdelijke aanduiding voor tekst 4"/>
          <p:cNvSpPr>
            <a:spLocks noGrp="1"/>
          </p:cNvSpPr>
          <p:nvPr>
            <p:ph type="body" sz="quarter" idx="10"/>
          </p:nvPr>
        </p:nvSpPr>
        <p:spPr>
          <a:xfrm>
            <a:off x="2446480" y="1792444"/>
            <a:ext cx="21229200" cy="583200"/>
          </a:xfrm>
        </p:spPr>
        <p:txBody>
          <a:bodyPr vert="horz" lIns="243852" tIns="121926" rIns="243852" bIns="121926" rtlCol="0" anchor="ctr" anchorCtr="0">
            <a:noAutofit/>
          </a:bodyPr>
          <a:lstStyle>
            <a:lvl1pPr marL="457200" indent="-457200">
              <a:buFont typeface="Arial" panose="020B0604020202020204" pitchFamily="34" charset="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10" name="Rectangle 11"/>
          <p:cNvSpPr/>
          <p:nvPr/>
        </p:nvSpPr>
        <p:spPr>
          <a:xfrm>
            <a:off x="1902727" y="1038177"/>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6" name="Tijdelijke aanduiding voor afbeelding 5"/>
          <p:cNvSpPr>
            <a:spLocks noGrp="1"/>
          </p:cNvSpPr>
          <p:nvPr>
            <p:ph type="pic" sz="quarter" idx="11"/>
          </p:nvPr>
        </p:nvSpPr>
        <p:spPr>
          <a:xfrm>
            <a:off x="-1" y="3398202"/>
            <a:ext cx="12166953" cy="7193597"/>
          </a:xfrm>
        </p:spPr>
        <p:txBody>
          <a:bodyPr/>
          <a:lstStyle>
            <a:lvl1pPr marL="0" indent="0">
              <a:buNone/>
              <a:defRPr/>
            </a:lvl1pPr>
          </a:lstStyle>
          <a:p>
            <a:r>
              <a:rPr lang="nl-BE" smtClean="0"/>
              <a:t>Drag picture to placeholder or click icon to add</a:t>
            </a:r>
            <a:endParaRPr lang="nl-BE" dirty="0"/>
          </a:p>
        </p:txBody>
      </p:sp>
      <p:sp>
        <p:nvSpPr>
          <p:cNvPr id="7" name="Tijdelijke aanduiding voor tekst 6"/>
          <p:cNvSpPr>
            <a:spLocks noGrp="1"/>
          </p:cNvSpPr>
          <p:nvPr>
            <p:ph type="body" sz="quarter" idx="12"/>
          </p:nvPr>
        </p:nvSpPr>
        <p:spPr>
          <a:xfrm>
            <a:off x="13984288" y="3251401"/>
            <a:ext cx="9691687" cy="628650"/>
          </a:xfrm>
        </p:spPr>
        <p:txBody>
          <a:bodyPr anchor="ctr" anchorCtr="0">
            <a:noAutofit/>
          </a:bodyPr>
          <a:lstStyle>
            <a:lvl1pPr marL="0" indent="0">
              <a:buNone/>
              <a:defRPr sz="4800" b="1" cap="all" baseline="0">
                <a:solidFill>
                  <a:schemeClr val="tx2"/>
                </a:solidFill>
              </a:defRPr>
            </a:lvl1pPr>
          </a:lstStyle>
          <a:p>
            <a:pPr lvl="0"/>
            <a:r>
              <a:rPr lang="nl-BE" smtClean="0"/>
              <a:t>Click to edit Master text styles</a:t>
            </a:r>
          </a:p>
        </p:txBody>
      </p:sp>
    </p:spTree>
    <p:extLst>
      <p:ext uri="{BB962C8B-B14F-4D97-AF65-F5344CB8AC3E}">
        <p14:creationId xmlns:p14="http://schemas.microsoft.com/office/powerpoint/2010/main" val="77392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onl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0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 Contactdetails">
    <p:spTree>
      <p:nvGrpSpPr>
        <p:cNvPr id="1" name=""/>
        <p:cNvGrpSpPr/>
        <p:nvPr/>
      </p:nvGrpSpPr>
      <p:grpSpPr>
        <a:xfrm>
          <a:off x="0" y="0"/>
          <a:ext cx="0" cy="0"/>
          <a:chOff x="0" y="0"/>
          <a:chExt cx="0" cy="0"/>
        </a:xfrm>
      </p:grpSpPr>
      <p:sp>
        <p:nvSpPr>
          <p:cNvPr id="6" name="Rechthoek 5"/>
          <p:cNvSpPr/>
          <p:nvPr/>
        </p:nvSpPr>
        <p:spPr>
          <a:xfrm>
            <a:off x="0" y="0"/>
            <a:ext cx="24387175" cy="716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nl-NL" sz="4000" dirty="0" err="1" smtClean="0">
              <a:solidFill>
                <a:schemeClr val="bg1"/>
              </a:solidFill>
            </a:endParaRPr>
          </a:p>
        </p:txBody>
      </p:sp>
      <p:pic>
        <p:nvPicPr>
          <p:cNvPr id="20" name="Picture Placeholder 3" descr="Header IDEWE UPDATE collage.png"/>
          <p:cNvPicPr>
            <a:picLocks noChangeAspect="1"/>
          </p:cNvPicPr>
          <p:nvPr/>
        </p:nvPicPr>
        <p:blipFill>
          <a:blip r:embed="rId2">
            <a:extLst>
              <a:ext uri="{28A0092B-C50C-407E-A947-70E740481C1C}">
                <a14:useLocalDpi xmlns:a14="http://schemas.microsoft.com/office/drawing/2010/main" val="0"/>
              </a:ext>
            </a:extLst>
          </a:blip>
          <a:srcRect t="11443" b="11443"/>
          <a:stretch>
            <a:fillRect/>
          </a:stretch>
        </p:blipFill>
        <p:spPr>
          <a:xfrm>
            <a:off x="0" y="-1"/>
            <a:ext cx="24387175" cy="6753381"/>
          </a:xfrm>
          <a:prstGeom prst="rect">
            <a:avLst/>
          </a:prstGeom>
        </p:spPr>
      </p:pic>
      <p:sp>
        <p:nvSpPr>
          <p:cNvPr id="21" name="Title 1"/>
          <p:cNvSpPr>
            <a:spLocks noGrp="1"/>
          </p:cNvSpPr>
          <p:nvPr>
            <p:ph type="title"/>
          </p:nvPr>
        </p:nvSpPr>
        <p:spPr>
          <a:xfrm>
            <a:off x="2103654" y="7162800"/>
            <a:ext cx="21229393" cy="1108800"/>
          </a:xfrm>
        </p:spPr>
        <p:txBody>
          <a:bodyPr lIns="244800" rIns="244800"/>
          <a:lstStyle>
            <a:lvl1pPr>
              <a:defRPr/>
            </a:lvl1pPr>
          </a:lstStyle>
          <a:p>
            <a:r>
              <a:rPr lang="nl-BE" smtClean="0"/>
              <a:t>Click to edit Master title style</a:t>
            </a:r>
            <a:endParaRPr lang="nl-BE" dirty="0"/>
          </a:p>
        </p:txBody>
      </p:sp>
      <p:sp>
        <p:nvSpPr>
          <p:cNvPr id="22" name="Tijdelijke aanduiding voor tekst 4"/>
          <p:cNvSpPr>
            <a:spLocks noGrp="1"/>
          </p:cNvSpPr>
          <p:nvPr>
            <p:ph type="body" sz="quarter" idx="11"/>
          </p:nvPr>
        </p:nvSpPr>
        <p:spPr>
          <a:xfrm>
            <a:off x="2103847" y="8227962"/>
            <a:ext cx="21229200" cy="583200"/>
          </a:xfrm>
        </p:spPr>
        <p:txBody>
          <a:bodyPr vert="horz" lIns="243852" tIns="121926" rIns="243852" bIns="121926" rtlCol="0" anchor="ctr" anchorCtr="0">
            <a:noAutofit/>
          </a:bodyPr>
          <a:lstStyle>
            <a:lvl1pPr marL="571500" indent="-571500">
              <a:buNone/>
              <a:defRPr lang="nl-NL" sz="3200" cap="all" baseline="0" dirty="0" smtClean="0"/>
            </a:lvl1pPr>
            <a:lvl2pPr>
              <a:defRPr lang="nl-NL" cap="all" baseline="0" dirty="0" smtClean="0"/>
            </a:lvl2pPr>
            <a:lvl3pPr>
              <a:defRPr lang="nl-NL" cap="all" baseline="0" dirty="0" smtClean="0"/>
            </a:lvl3pPr>
            <a:lvl4pPr>
              <a:defRPr lang="nl-NL" cap="all" baseline="0" dirty="0" smtClean="0"/>
            </a:lvl4pPr>
            <a:lvl5pPr>
              <a:defRPr lang="nl-BE" cap="all" baseline="0" dirty="0"/>
            </a:lvl5pPr>
          </a:lstStyle>
          <a:p>
            <a:pPr marL="0" lvl="0" indent="0"/>
            <a:r>
              <a:rPr lang="nl-BE" smtClean="0"/>
              <a:t>Click to edit Master text styles</a:t>
            </a:r>
          </a:p>
        </p:txBody>
      </p:sp>
      <p:sp>
        <p:nvSpPr>
          <p:cNvPr id="23" name="Rectangle 11"/>
          <p:cNvSpPr/>
          <p:nvPr/>
        </p:nvSpPr>
        <p:spPr>
          <a:xfrm>
            <a:off x="1560094" y="7473695"/>
            <a:ext cx="200927" cy="12040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17725120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2.xml"/><Relationship Id="rId11" Type="http://schemas.openxmlformats.org/officeDocument/2006/relationships/image" Target="../media/image1.jp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theme" Target="../theme/theme3.xml"/><Relationship Id="rId11" Type="http://schemas.openxmlformats.org/officeDocument/2006/relationships/image" Target="../media/image1.jp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20836"/>
          <a:stretch/>
        </p:blipFill>
        <p:spPr>
          <a:xfrm>
            <a:off x="540313" y="12131479"/>
            <a:ext cx="3529733" cy="1223999"/>
          </a:xfrm>
          <a:prstGeom prst="rect">
            <a:avLst/>
          </a:prstGeom>
        </p:spPr>
      </p:pic>
      <p:sp>
        <p:nvSpPr>
          <p:cNvPr id="2" name="Title Placeholder 1"/>
          <p:cNvSpPr>
            <a:spLocks noGrp="1"/>
          </p:cNvSpPr>
          <p:nvPr>
            <p:ph type="title"/>
          </p:nvPr>
        </p:nvSpPr>
        <p:spPr>
          <a:xfrm>
            <a:off x="2446287" y="727282"/>
            <a:ext cx="21229393" cy="1108800"/>
          </a:xfrm>
          <a:prstGeom prst="rect">
            <a:avLst/>
          </a:prstGeom>
          <a:noFill/>
        </p:spPr>
        <p:txBody>
          <a:bodyPr wrap="square" lIns="244800" rIns="244800" rtlCol="0" anchor="ctr" anchorCtr="0">
            <a:noAutofit/>
          </a:bodyPr>
          <a:lstStyle/>
          <a:p>
            <a:pPr marL="0" lvl="0" algn="l"/>
            <a:r>
              <a:rPr lang="nl-BE" smtClean="0"/>
              <a:t>Click to edit Master title style</a:t>
            </a:r>
            <a:endParaRPr lang="en-US" dirty="0"/>
          </a:p>
        </p:txBody>
      </p:sp>
      <p:sp>
        <p:nvSpPr>
          <p:cNvPr id="3" name="Text Placeholder 2"/>
          <p:cNvSpPr>
            <a:spLocks noGrp="1"/>
          </p:cNvSpPr>
          <p:nvPr>
            <p:ph type="body" idx="1"/>
          </p:nvPr>
        </p:nvSpPr>
        <p:spPr>
          <a:xfrm>
            <a:off x="2446287" y="2906888"/>
            <a:ext cx="21229393" cy="9051925"/>
          </a:xfrm>
          <a:prstGeom prst="rect">
            <a:avLst/>
          </a:prstGeom>
        </p:spPr>
        <p:txBody>
          <a:bodyPr vert="horz" lIns="243852" tIns="121926" rIns="243852" bIns="121926" rtlCol="0">
            <a:no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7" name="Oval 6"/>
          <p:cNvSpPr>
            <a:spLocks noChangeAspect="1"/>
          </p:cNvSpPr>
          <p:nvPr/>
        </p:nvSpPr>
        <p:spPr>
          <a:xfrm>
            <a:off x="22678308" y="12256132"/>
            <a:ext cx="1080000" cy="10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Connector 8"/>
          <p:cNvCxnSpPr/>
          <p:nvPr/>
        </p:nvCxnSpPr>
        <p:spPr>
          <a:xfrm>
            <a:off x="4543713" y="12884589"/>
            <a:ext cx="17582192"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22593642" y="12404779"/>
            <a:ext cx="1238723" cy="730251"/>
          </a:xfrm>
          <a:prstGeom prst="rect">
            <a:avLst/>
          </a:prstGeom>
        </p:spPr>
        <p:txBody>
          <a:bodyPr vert="horz" lIns="243852" tIns="121926" rIns="243852" bIns="121926" rtlCol="0" anchor="ctr"/>
          <a:lstStyle>
            <a:defPPr>
              <a:defRPr lang="en-US"/>
            </a:defPPr>
            <a:lvl1pPr marL="0" algn="ctr" defTabSz="1219261" rtl="0" eaLnBrk="1" latinLnBrk="0" hangingPunct="1">
              <a:defRPr sz="2000" kern="1200">
                <a:solidFill>
                  <a:schemeClr val="bg1"/>
                </a:solidFill>
                <a:latin typeface="Roboto Regular"/>
                <a:ea typeface="+mn-ea"/>
                <a:cs typeface="Roboto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010B77E7-8D76-A248-9E9F-68FC055C9F4B}" type="slidenum">
              <a:rPr lang="en-US" sz="4000" smtClean="0">
                <a:latin typeface="+mn-lt"/>
              </a:rPr>
              <a:pPr/>
              <a:t>‹#›</a:t>
            </a:fld>
            <a:endParaRPr lang="en-US" sz="2800" dirty="0">
              <a:latin typeface="+mn-lt"/>
            </a:endParaRPr>
          </a:p>
        </p:txBody>
      </p:sp>
    </p:spTree>
    <p:extLst>
      <p:ext uri="{BB962C8B-B14F-4D97-AF65-F5344CB8AC3E}">
        <p14:creationId xmlns:p14="http://schemas.microsoft.com/office/powerpoint/2010/main" val="71470939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9" r:id="rId3"/>
    <p:sldLayoutId id="2147483753" r:id="rId4"/>
    <p:sldLayoutId id="2147483754" r:id="rId5"/>
    <p:sldLayoutId id="2147483755" r:id="rId6"/>
    <p:sldLayoutId id="2147483756" r:id="rId7"/>
    <p:sldLayoutId id="2147483757" r:id="rId8"/>
    <p:sldLayoutId id="2147483758"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hf sldNum="0" hdr="0" ftr="0"/>
  <p:txStyles>
    <p:titleStyle>
      <a:lvl1pPr algn="l" defTabSz="1219261" rtl="0" eaLnBrk="1" latinLnBrk="0" hangingPunct="1">
        <a:spcBef>
          <a:spcPct val="0"/>
        </a:spcBef>
        <a:buNone/>
        <a:defRPr lang="en-US" sz="6600" kern="1200" cap="all" baseline="0" dirty="0">
          <a:solidFill>
            <a:schemeClr val="tx2"/>
          </a:solidFill>
          <a:latin typeface="+mn-lt"/>
          <a:ea typeface="+mn-ea"/>
          <a:cs typeface="Roboto Black"/>
        </a:defRPr>
      </a:lvl1pPr>
    </p:titleStyle>
    <p:bodyStyle>
      <a:lvl1pPr marL="571500" indent="-571500" algn="l" defTabSz="1219261" rtl="0" eaLnBrk="1" latinLnBrk="0" hangingPunct="1">
        <a:spcBef>
          <a:spcPct val="20000"/>
        </a:spcBef>
        <a:buClr>
          <a:schemeClr val="tx2"/>
        </a:buClr>
        <a:buFont typeface="Arial" panose="020B0604020202020204" pitchFamily="34" charset="0"/>
        <a:buChar char="•"/>
        <a:defRPr sz="5400" b="0" kern="1200">
          <a:solidFill>
            <a:schemeClr val="accent2"/>
          </a:solidFill>
          <a:latin typeface="+mn-lt"/>
          <a:ea typeface="+mn-ea"/>
          <a:cs typeface="Roboto Light"/>
        </a:defRPr>
      </a:lvl1pPr>
      <a:lvl2pPr marL="1790761" indent="-571500" algn="l" defTabSz="1219261" rtl="0" eaLnBrk="1" latinLnBrk="0" hangingPunct="1">
        <a:spcBef>
          <a:spcPct val="20000"/>
        </a:spcBef>
        <a:buClr>
          <a:schemeClr val="tx2"/>
        </a:buClr>
        <a:buFont typeface="Courier New" panose="02070309020205020404" pitchFamily="49" charset="0"/>
        <a:buChar char="o"/>
        <a:defRPr sz="4800" kern="1200">
          <a:solidFill>
            <a:schemeClr val="accent2"/>
          </a:solidFill>
          <a:latin typeface="+mn-lt"/>
          <a:ea typeface="+mn-ea"/>
          <a:cs typeface="Roboto Light"/>
        </a:defRPr>
      </a:lvl2pPr>
      <a:lvl3pPr marL="2895722" indent="-457200" algn="l" defTabSz="1219261" rtl="0" eaLnBrk="1" latinLnBrk="0" hangingPunct="1">
        <a:spcBef>
          <a:spcPct val="20000"/>
        </a:spcBef>
        <a:buClr>
          <a:schemeClr val="tx2"/>
        </a:buClr>
        <a:buFont typeface="Calibri" panose="020F0502020204030204" pitchFamily="34" charset="0"/>
        <a:buChar char="-"/>
        <a:defRPr sz="4000" kern="1200">
          <a:solidFill>
            <a:schemeClr val="accent2"/>
          </a:solidFill>
          <a:latin typeface="+mn-lt"/>
          <a:ea typeface="+mn-ea"/>
          <a:cs typeface="Roboto Light"/>
        </a:defRPr>
      </a:lvl3pPr>
      <a:lvl4pPr marL="4000683" indent="-342900" algn="l" defTabSz="1219261" rtl="0" eaLnBrk="1" latinLnBrk="0" hangingPunct="1">
        <a:spcBef>
          <a:spcPct val="20000"/>
        </a:spcBef>
        <a:buClr>
          <a:schemeClr val="tx2"/>
        </a:buClr>
        <a:buFont typeface="Arial" panose="020B0604020202020204" pitchFamily="34" charset="0"/>
        <a:buChar char="•"/>
        <a:defRPr sz="3600" i="1" kern="1200">
          <a:solidFill>
            <a:schemeClr val="accent2"/>
          </a:solidFill>
          <a:latin typeface="+mn-lt"/>
          <a:ea typeface="+mn-ea"/>
          <a:cs typeface="Roboto Light"/>
        </a:defRPr>
      </a:lvl4pPr>
      <a:lvl5pPr marL="5219944" indent="-342900" algn="l" defTabSz="1219261" rtl="0" eaLnBrk="1" latinLnBrk="0" hangingPunct="1">
        <a:spcBef>
          <a:spcPct val="20000"/>
        </a:spcBef>
        <a:buClr>
          <a:schemeClr val="tx2"/>
        </a:buClr>
        <a:buFont typeface="Courier New" panose="02070309020205020404" pitchFamily="49" charset="0"/>
        <a:buChar char="o"/>
        <a:defRPr sz="3200" i="1" kern="1200">
          <a:solidFill>
            <a:schemeClr val="accent2"/>
          </a:solidFill>
          <a:latin typeface="+mn-lt"/>
          <a:ea typeface="+mn-ea"/>
          <a:cs typeface="Roboto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20836"/>
          <a:stretch/>
        </p:blipFill>
        <p:spPr>
          <a:xfrm>
            <a:off x="540313" y="12131479"/>
            <a:ext cx="3529733" cy="1223999"/>
          </a:xfrm>
          <a:prstGeom prst="rect">
            <a:avLst/>
          </a:prstGeom>
        </p:spPr>
      </p:pic>
      <p:sp>
        <p:nvSpPr>
          <p:cNvPr id="2" name="Title Placeholder 1"/>
          <p:cNvSpPr>
            <a:spLocks noGrp="1"/>
          </p:cNvSpPr>
          <p:nvPr>
            <p:ph type="title"/>
          </p:nvPr>
        </p:nvSpPr>
        <p:spPr>
          <a:xfrm>
            <a:off x="2446287" y="727282"/>
            <a:ext cx="21229393" cy="1108800"/>
          </a:xfrm>
          <a:prstGeom prst="rect">
            <a:avLst/>
          </a:prstGeom>
          <a:noFill/>
        </p:spPr>
        <p:txBody>
          <a:bodyPr wrap="square" lIns="244800" rIns="244800" rtlCol="0" anchor="ctr" anchorCtr="0">
            <a:noAutofit/>
          </a:bodyPr>
          <a:lstStyle/>
          <a:p>
            <a:pPr marL="0" lvl="0" algn="l"/>
            <a:r>
              <a:rPr lang="nl-BE" smtClean="0"/>
              <a:t>Click to edit Master title style</a:t>
            </a:r>
            <a:endParaRPr lang="en-US" dirty="0"/>
          </a:p>
        </p:txBody>
      </p:sp>
      <p:sp>
        <p:nvSpPr>
          <p:cNvPr id="3" name="Text Placeholder 2"/>
          <p:cNvSpPr>
            <a:spLocks noGrp="1"/>
          </p:cNvSpPr>
          <p:nvPr>
            <p:ph type="body" idx="1"/>
          </p:nvPr>
        </p:nvSpPr>
        <p:spPr>
          <a:xfrm>
            <a:off x="2446287" y="2906888"/>
            <a:ext cx="21229393" cy="9051925"/>
          </a:xfrm>
          <a:prstGeom prst="rect">
            <a:avLst/>
          </a:prstGeom>
        </p:spPr>
        <p:txBody>
          <a:bodyPr vert="horz" lIns="243852" tIns="121926" rIns="243852" bIns="121926" rtlCol="0">
            <a:no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7" name="Oval 6"/>
          <p:cNvSpPr>
            <a:spLocks noChangeAspect="1"/>
          </p:cNvSpPr>
          <p:nvPr/>
        </p:nvSpPr>
        <p:spPr>
          <a:xfrm>
            <a:off x="22678308" y="12256132"/>
            <a:ext cx="1080000" cy="10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cxnSp>
        <p:nvCxnSpPr>
          <p:cNvPr id="9" name="Straight Connector 8"/>
          <p:cNvCxnSpPr/>
          <p:nvPr/>
        </p:nvCxnSpPr>
        <p:spPr>
          <a:xfrm>
            <a:off x="4543713" y="12884589"/>
            <a:ext cx="17582192"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22593642" y="12404779"/>
            <a:ext cx="1238723" cy="730251"/>
          </a:xfrm>
          <a:prstGeom prst="rect">
            <a:avLst/>
          </a:prstGeom>
        </p:spPr>
        <p:txBody>
          <a:bodyPr vert="horz" lIns="243852" tIns="121926" rIns="243852" bIns="121926" rtlCol="0" anchor="ctr"/>
          <a:lstStyle>
            <a:defPPr>
              <a:defRPr lang="en-US"/>
            </a:defPPr>
            <a:lvl1pPr marL="0" algn="ctr" defTabSz="1219261" rtl="0" eaLnBrk="1" latinLnBrk="0" hangingPunct="1">
              <a:defRPr sz="2000" kern="1200">
                <a:solidFill>
                  <a:schemeClr val="bg1"/>
                </a:solidFill>
                <a:latin typeface="Roboto Regular"/>
                <a:ea typeface="+mn-ea"/>
                <a:cs typeface="Roboto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010B77E7-8D76-A248-9E9F-68FC055C9F4B}" type="slidenum">
              <a:rPr lang="en-US" sz="4000" smtClean="0">
                <a:solidFill>
                  <a:prstClr val="white"/>
                </a:solidFill>
                <a:latin typeface="Calibri"/>
              </a:rPr>
              <a:pPr/>
              <a:t>‹#›</a:t>
            </a:fld>
            <a:endParaRPr lang="en-US" sz="2800" dirty="0">
              <a:solidFill>
                <a:prstClr val="white"/>
              </a:solidFill>
              <a:latin typeface="Calibri"/>
            </a:endParaRPr>
          </a:p>
        </p:txBody>
      </p:sp>
    </p:spTree>
    <p:extLst>
      <p:ext uri="{BB962C8B-B14F-4D97-AF65-F5344CB8AC3E}">
        <p14:creationId xmlns:p14="http://schemas.microsoft.com/office/powerpoint/2010/main" val="39640754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hf sldNum="0" hdr="0" ftr="0"/>
  <p:txStyles>
    <p:titleStyle>
      <a:lvl1pPr algn="l" defTabSz="1219261" rtl="0" eaLnBrk="1" latinLnBrk="0" hangingPunct="1">
        <a:spcBef>
          <a:spcPct val="0"/>
        </a:spcBef>
        <a:buNone/>
        <a:defRPr lang="en-US" sz="6600" kern="1200" cap="all" baseline="0" dirty="0">
          <a:solidFill>
            <a:schemeClr val="tx2"/>
          </a:solidFill>
          <a:latin typeface="+mn-lt"/>
          <a:ea typeface="+mn-ea"/>
          <a:cs typeface="Roboto Black"/>
        </a:defRPr>
      </a:lvl1pPr>
    </p:titleStyle>
    <p:bodyStyle>
      <a:lvl1pPr marL="571500" indent="-571500" algn="l" defTabSz="1219261" rtl="0" eaLnBrk="1" latinLnBrk="0" hangingPunct="1">
        <a:spcBef>
          <a:spcPct val="20000"/>
        </a:spcBef>
        <a:buClr>
          <a:schemeClr val="tx2"/>
        </a:buClr>
        <a:buFont typeface="Arial" panose="020B0604020202020204" pitchFamily="34" charset="0"/>
        <a:buChar char="•"/>
        <a:defRPr sz="5400" b="0" kern="1200">
          <a:solidFill>
            <a:schemeClr val="accent2"/>
          </a:solidFill>
          <a:latin typeface="+mn-lt"/>
          <a:ea typeface="+mn-ea"/>
          <a:cs typeface="Roboto Light"/>
        </a:defRPr>
      </a:lvl1pPr>
      <a:lvl2pPr marL="1790761" indent="-571500" algn="l" defTabSz="1219261" rtl="0" eaLnBrk="1" latinLnBrk="0" hangingPunct="1">
        <a:spcBef>
          <a:spcPct val="20000"/>
        </a:spcBef>
        <a:buClr>
          <a:schemeClr val="tx2"/>
        </a:buClr>
        <a:buFont typeface="Courier New" panose="02070309020205020404" pitchFamily="49" charset="0"/>
        <a:buChar char="o"/>
        <a:defRPr sz="4800" kern="1200">
          <a:solidFill>
            <a:schemeClr val="accent2"/>
          </a:solidFill>
          <a:latin typeface="+mn-lt"/>
          <a:ea typeface="+mn-ea"/>
          <a:cs typeface="Roboto Light"/>
        </a:defRPr>
      </a:lvl2pPr>
      <a:lvl3pPr marL="2895722" indent="-457200" algn="l" defTabSz="1219261" rtl="0" eaLnBrk="1" latinLnBrk="0" hangingPunct="1">
        <a:spcBef>
          <a:spcPct val="20000"/>
        </a:spcBef>
        <a:buClr>
          <a:schemeClr val="tx2"/>
        </a:buClr>
        <a:buFont typeface="Calibri" panose="020F0502020204030204" pitchFamily="34" charset="0"/>
        <a:buChar char="-"/>
        <a:defRPr sz="4000" kern="1200">
          <a:solidFill>
            <a:schemeClr val="accent2"/>
          </a:solidFill>
          <a:latin typeface="+mn-lt"/>
          <a:ea typeface="+mn-ea"/>
          <a:cs typeface="Roboto Light"/>
        </a:defRPr>
      </a:lvl3pPr>
      <a:lvl4pPr marL="4000683" indent="-342900" algn="l" defTabSz="1219261" rtl="0" eaLnBrk="1" latinLnBrk="0" hangingPunct="1">
        <a:spcBef>
          <a:spcPct val="20000"/>
        </a:spcBef>
        <a:buClr>
          <a:schemeClr val="tx2"/>
        </a:buClr>
        <a:buFont typeface="Arial" panose="020B0604020202020204" pitchFamily="34" charset="0"/>
        <a:buChar char="•"/>
        <a:defRPr sz="3600" i="1" kern="1200">
          <a:solidFill>
            <a:schemeClr val="accent2"/>
          </a:solidFill>
          <a:latin typeface="+mn-lt"/>
          <a:ea typeface="+mn-ea"/>
          <a:cs typeface="Roboto Light"/>
        </a:defRPr>
      </a:lvl4pPr>
      <a:lvl5pPr marL="5219944" indent="-342900" algn="l" defTabSz="1219261" rtl="0" eaLnBrk="1" latinLnBrk="0" hangingPunct="1">
        <a:spcBef>
          <a:spcPct val="20000"/>
        </a:spcBef>
        <a:buClr>
          <a:schemeClr val="tx2"/>
        </a:buClr>
        <a:buFont typeface="Courier New" panose="02070309020205020404" pitchFamily="49" charset="0"/>
        <a:buChar char="o"/>
        <a:defRPr sz="3200" i="1" kern="1200">
          <a:solidFill>
            <a:schemeClr val="accent2"/>
          </a:solidFill>
          <a:latin typeface="+mn-lt"/>
          <a:ea typeface="+mn-ea"/>
          <a:cs typeface="Roboto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b="20836"/>
          <a:stretch/>
        </p:blipFill>
        <p:spPr>
          <a:xfrm>
            <a:off x="540313" y="12131479"/>
            <a:ext cx="3529733" cy="1223999"/>
          </a:xfrm>
          <a:prstGeom prst="rect">
            <a:avLst/>
          </a:prstGeom>
        </p:spPr>
      </p:pic>
      <p:sp>
        <p:nvSpPr>
          <p:cNvPr id="2" name="Title Placeholder 1"/>
          <p:cNvSpPr>
            <a:spLocks noGrp="1"/>
          </p:cNvSpPr>
          <p:nvPr>
            <p:ph type="title"/>
          </p:nvPr>
        </p:nvSpPr>
        <p:spPr>
          <a:xfrm>
            <a:off x="2446287" y="727282"/>
            <a:ext cx="21229393" cy="1108800"/>
          </a:xfrm>
          <a:prstGeom prst="rect">
            <a:avLst/>
          </a:prstGeom>
          <a:noFill/>
        </p:spPr>
        <p:txBody>
          <a:bodyPr wrap="square" lIns="244800" rIns="244800" rtlCol="0" anchor="ctr" anchorCtr="0">
            <a:noAutofit/>
          </a:bodyPr>
          <a:lstStyle/>
          <a:p>
            <a:pPr marL="0" lvl="0" algn="l"/>
            <a:r>
              <a:rPr lang="nl-BE" smtClean="0"/>
              <a:t>Click to edit Master title style</a:t>
            </a:r>
            <a:endParaRPr lang="en-US" dirty="0"/>
          </a:p>
        </p:txBody>
      </p:sp>
      <p:sp>
        <p:nvSpPr>
          <p:cNvPr id="3" name="Text Placeholder 2"/>
          <p:cNvSpPr>
            <a:spLocks noGrp="1"/>
          </p:cNvSpPr>
          <p:nvPr>
            <p:ph type="body" idx="1"/>
          </p:nvPr>
        </p:nvSpPr>
        <p:spPr>
          <a:xfrm>
            <a:off x="2446287" y="2906888"/>
            <a:ext cx="21229393" cy="9051925"/>
          </a:xfrm>
          <a:prstGeom prst="rect">
            <a:avLst/>
          </a:prstGeom>
        </p:spPr>
        <p:txBody>
          <a:bodyPr vert="horz" lIns="243852" tIns="121926" rIns="243852" bIns="121926" rtlCol="0">
            <a:no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dirty="0"/>
          </a:p>
        </p:txBody>
      </p:sp>
      <p:sp>
        <p:nvSpPr>
          <p:cNvPr id="7" name="Oval 6"/>
          <p:cNvSpPr>
            <a:spLocks noChangeAspect="1"/>
          </p:cNvSpPr>
          <p:nvPr/>
        </p:nvSpPr>
        <p:spPr>
          <a:xfrm>
            <a:off x="22678308" y="12256132"/>
            <a:ext cx="1080000" cy="108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cxnSp>
        <p:nvCxnSpPr>
          <p:cNvPr id="9" name="Straight Connector 8"/>
          <p:cNvCxnSpPr/>
          <p:nvPr/>
        </p:nvCxnSpPr>
        <p:spPr>
          <a:xfrm>
            <a:off x="4543713" y="12884589"/>
            <a:ext cx="17582192"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22593642" y="12404779"/>
            <a:ext cx="1238723" cy="730251"/>
          </a:xfrm>
          <a:prstGeom prst="rect">
            <a:avLst/>
          </a:prstGeom>
        </p:spPr>
        <p:txBody>
          <a:bodyPr vert="horz" lIns="243852" tIns="121926" rIns="243852" bIns="121926" rtlCol="0" anchor="ctr"/>
          <a:lstStyle>
            <a:defPPr>
              <a:defRPr lang="en-US"/>
            </a:defPPr>
            <a:lvl1pPr marL="0" algn="ctr" defTabSz="1219261" rtl="0" eaLnBrk="1" latinLnBrk="0" hangingPunct="1">
              <a:defRPr sz="2000" kern="1200">
                <a:solidFill>
                  <a:schemeClr val="bg1"/>
                </a:solidFill>
                <a:latin typeface="Roboto Regular"/>
                <a:ea typeface="+mn-ea"/>
                <a:cs typeface="Roboto Regular"/>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fld id="{010B77E7-8D76-A248-9E9F-68FC055C9F4B}" type="slidenum">
              <a:rPr lang="en-US" sz="4000" smtClean="0">
                <a:solidFill>
                  <a:prstClr val="white"/>
                </a:solidFill>
                <a:latin typeface="Calibri"/>
              </a:rPr>
              <a:pPr/>
              <a:t>‹#›</a:t>
            </a:fld>
            <a:endParaRPr lang="en-US" sz="2800" dirty="0">
              <a:solidFill>
                <a:prstClr val="white"/>
              </a:solidFill>
              <a:latin typeface="Calibri"/>
            </a:endParaRPr>
          </a:p>
        </p:txBody>
      </p:sp>
    </p:spTree>
    <p:extLst>
      <p:ext uri="{BB962C8B-B14F-4D97-AF65-F5344CB8AC3E}">
        <p14:creationId xmlns:p14="http://schemas.microsoft.com/office/powerpoint/2010/main" val="8922039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par>
    </p:tnLst>
  </p:timing>
  <p:hf sldNum="0" hdr="0" ftr="0"/>
  <p:txStyles>
    <p:titleStyle>
      <a:lvl1pPr algn="l" defTabSz="1219261" rtl="0" eaLnBrk="1" latinLnBrk="0" hangingPunct="1">
        <a:spcBef>
          <a:spcPct val="0"/>
        </a:spcBef>
        <a:buNone/>
        <a:defRPr lang="en-US" sz="6600" kern="1200" cap="all" baseline="0" dirty="0">
          <a:solidFill>
            <a:schemeClr val="tx2"/>
          </a:solidFill>
          <a:latin typeface="+mn-lt"/>
          <a:ea typeface="+mn-ea"/>
          <a:cs typeface="Roboto Black"/>
        </a:defRPr>
      </a:lvl1pPr>
    </p:titleStyle>
    <p:bodyStyle>
      <a:lvl1pPr marL="571500" indent="-571500" algn="l" defTabSz="1219261" rtl="0" eaLnBrk="1" latinLnBrk="0" hangingPunct="1">
        <a:spcBef>
          <a:spcPct val="20000"/>
        </a:spcBef>
        <a:buClr>
          <a:schemeClr val="tx2"/>
        </a:buClr>
        <a:buFont typeface="Arial" panose="020B0604020202020204" pitchFamily="34" charset="0"/>
        <a:buChar char="•"/>
        <a:defRPr sz="5400" b="0" kern="1200">
          <a:solidFill>
            <a:schemeClr val="accent2"/>
          </a:solidFill>
          <a:latin typeface="+mn-lt"/>
          <a:ea typeface="+mn-ea"/>
          <a:cs typeface="Roboto Light"/>
        </a:defRPr>
      </a:lvl1pPr>
      <a:lvl2pPr marL="1790761" indent="-571500" algn="l" defTabSz="1219261" rtl="0" eaLnBrk="1" latinLnBrk="0" hangingPunct="1">
        <a:spcBef>
          <a:spcPct val="20000"/>
        </a:spcBef>
        <a:buClr>
          <a:schemeClr val="tx2"/>
        </a:buClr>
        <a:buFont typeface="Courier New" panose="02070309020205020404" pitchFamily="49" charset="0"/>
        <a:buChar char="o"/>
        <a:defRPr sz="4800" kern="1200">
          <a:solidFill>
            <a:schemeClr val="accent2"/>
          </a:solidFill>
          <a:latin typeface="+mn-lt"/>
          <a:ea typeface="+mn-ea"/>
          <a:cs typeface="Roboto Light"/>
        </a:defRPr>
      </a:lvl2pPr>
      <a:lvl3pPr marL="2895722" indent="-457200" algn="l" defTabSz="1219261" rtl="0" eaLnBrk="1" latinLnBrk="0" hangingPunct="1">
        <a:spcBef>
          <a:spcPct val="20000"/>
        </a:spcBef>
        <a:buClr>
          <a:schemeClr val="tx2"/>
        </a:buClr>
        <a:buFont typeface="Calibri" panose="020F0502020204030204" pitchFamily="34" charset="0"/>
        <a:buChar char="-"/>
        <a:defRPr sz="4000" kern="1200">
          <a:solidFill>
            <a:schemeClr val="accent2"/>
          </a:solidFill>
          <a:latin typeface="+mn-lt"/>
          <a:ea typeface="+mn-ea"/>
          <a:cs typeface="Roboto Light"/>
        </a:defRPr>
      </a:lvl3pPr>
      <a:lvl4pPr marL="4000683" indent="-342900" algn="l" defTabSz="1219261" rtl="0" eaLnBrk="1" latinLnBrk="0" hangingPunct="1">
        <a:spcBef>
          <a:spcPct val="20000"/>
        </a:spcBef>
        <a:buClr>
          <a:schemeClr val="tx2"/>
        </a:buClr>
        <a:buFont typeface="Arial" panose="020B0604020202020204" pitchFamily="34" charset="0"/>
        <a:buChar char="•"/>
        <a:defRPr sz="3600" i="1" kern="1200">
          <a:solidFill>
            <a:schemeClr val="accent2"/>
          </a:solidFill>
          <a:latin typeface="+mn-lt"/>
          <a:ea typeface="+mn-ea"/>
          <a:cs typeface="Roboto Light"/>
        </a:defRPr>
      </a:lvl4pPr>
      <a:lvl5pPr marL="5219944" indent="-342900" algn="l" defTabSz="1219261" rtl="0" eaLnBrk="1" latinLnBrk="0" hangingPunct="1">
        <a:spcBef>
          <a:spcPct val="20000"/>
        </a:spcBef>
        <a:buClr>
          <a:schemeClr val="tx2"/>
        </a:buClr>
        <a:buFont typeface="Courier New" panose="02070309020205020404" pitchFamily="49" charset="0"/>
        <a:buChar char="o"/>
        <a:defRPr sz="3200" i="1" kern="1200">
          <a:solidFill>
            <a:schemeClr val="accent2"/>
          </a:solidFill>
          <a:latin typeface="+mn-lt"/>
          <a:ea typeface="+mn-ea"/>
          <a:cs typeface="Roboto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chart" Target="../charts/char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hart" Target="../charts/char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chart" Target="../charts/char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chart" Target="../charts/char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hart" Target="../charts/char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chart" Target="../charts/char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chart" Target="../charts/char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78" y="7772399"/>
            <a:ext cx="21589688" cy="2020712"/>
          </a:xfrm>
        </p:spPr>
        <p:txBody>
          <a:bodyPr/>
          <a:lstStyle/>
          <a:p>
            <a:r>
              <a:rPr lang="nl-BE" dirty="0" smtClean="0"/>
              <a:t>Leidt een re-integratietraject wel tot herinschakeling van de werknemer? Ervaringen van Groep IDEWE</a:t>
            </a:r>
            <a:endParaRPr lang="nl-BE" dirty="0"/>
          </a:p>
        </p:txBody>
      </p:sp>
      <p:sp>
        <p:nvSpPr>
          <p:cNvPr id="3" name="Text Placeholder 2"/>
          <p:cNvSpPr>
            <a:spLocks noGrp="1"/>
          </p:cNvSpPr>
          <p:nvPr>
            <p:ph type="body" sz="quarter" idx="12"/>
          </p:nvPr>
        </p:nvSpPr>
        <p:spPr>
          <a:xfrm>
            <a:off x="1523978" y="10857089"/>
            <a:ext cx="21589688" cy="1143000"/>
          </a:xfrm>
        </p:spPr>
        <p:txBody>
          <a:bodyPr/>
          <a:lstStyle/>
          <a:p>
            <a:r>
              <a:rPr lang="nl-BE" dirty="0" smtClean="0"/>
              <a:t>Nationale Dagen BBvAG 2017  -  16 november 2017</a:t>
            </a:r>
          </a:p>
          <a:p>
            <a:r>
              <a:rPr lang="nl-BE" dirty="0" smtClean="0"/>
              <a:t>Godewina Mylle</a:t>
            </a:r>
            <a:endParaRPr lang="nl-BE" dirty="0"/>
          </a:p>
        </p:txBody>
      </p:sp>
      <p:pic>
        <p:nvPicPr>
          <p:cNvPr id="4" name="Picture 3" descr="IDEWE_logo_baseline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0662" y="3366382"/>
            <a:ext cx="7746750" cy="338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77303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58282"/>
            <a:ext cx="21229200" cy="856318"/>
          </a:xfrm>
        </p:spPr>
        <p:txBody>
          <a:bodyPr/>
          <a:lstStyle/>
          <a:p>
            <a:r>
              <a:rPr lang="nl-BE" dirty="0" smtClean="0"/>
              <a:t>PROCENTUELE VERDELING EINDBEOORDELINGEN (DD 30/09/2017: N=1244)</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69081090"/>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04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480" y="1632882"/>
            <a:ext cx="21229200" cy="856318"/>
          </a:xfrm>
        </p:spPr>
        <p:txBody>
          <a:bodyPr/>
          <a:lstStyle/>
          <a:p>
            <a:r>
              <a:rPr lang="nl-BE" dirty="0"/>
              <a:t>PROCENTUELE VERDELING </a:t>
            </a:r>
            <a:r>
              <a:rPr lang="nl-BE" dirty="0" smtClean="0"/>
              <a:t>EINDBEOORDELINGEN </a:t>
            </a:r>
            <a:r>
              <a:rPr lang="nl-BE" dirty="0"/>
              <a:t>naar geslacht </a:t>
            </a:r>
            <a:r>
              <a:rPr lang="nl-BE" dirty="0" smtClean="0"/>
              <a:t> (DD 30/09/2017: N=1244)</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05743925"/>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03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480" y="1658282"/>
            <a:ext cx="21229200" cy="856318"/>
          </a:xfrm>
        </p:spPr>
        <p:txBody>
          <a:bodyPr/>
          <a:lstStyle/>
          <a:p>
            <a:r>
              <a:rPr lang="nl-BE" dirty="0"/>
              <a:t>PROCENTUELE VERDELING EINDBEOORDELINGEN </a:t>
            </a:r>
            <a:r>
              <a:rPr lang="nl-BE" dirty="0" smtClean="0"/>
              <a:t>naar leeftijd </a:t>
            </a:r>
            <a:r>
              <a:rPr lang="nl-BE" dirty="0"/>
              <a:t>(</a:t>
            </a:r>
            <a:r>
              <a:rPr lang="nl-BE" dirty="0" smtClean="0"/>
              <a:t>DD 30/09/2017: N=1244)</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1009782"/>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34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32882"/>
            <a:ext cx="21229200" cy="856318"/>
          </a:xfrm>
        </p:spPr>
        <p:txBody>
          <a:bodyPr/>
          <a:lstStyle/>
          <a:p>
            <a:r>
              <a:rPr lang="nl-BE" dirty="0"/>
              <a:t>PROCENTUELE VERDELING EINDBEOORDELINGEN </a:t>
            </a:r>
            <a:r>
              <a:rPr lang="nl-BE" dirty="0" smtClean="0"/>
              <a:t>naar </a:t>
            </a:r>
            <a:r>
              <a:rPr lang="nl-NL" dirty="0"/>
              <a:t>aanvrager</a:t>
            </a:r>
            <a:r>
              <a:rPr lang="nl-BE" dirty="0" smtClean="0"/>
              <a:t> </a:t>
            </a:r>
            <a:r>
              <a:rPr lang="nl-NL" dirty="0" smtClean="0"/>
              <a:t>(DD 30/09/2017: N=1244</a:t>
            </a:r>
            <a:r>
              <a:rPr lang="nl-NL" dirty="0"/>
              <a:t>)</a:t>
            </a:r>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14122467"/>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647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32882"/>
            <a:ext cx="21229200" cy="856318"/>
          </a:xfrm>
        </p:spPr>
        <p:txBody>
          <a:bodyPr/>
          <a:lstStyle/>
          <a:p>
            <a:r>
              <a:rPr lang="en-US" dirty="0" err="1"/>
              <a:t>procentuele</a:t>
            </a:r>
            <a:r>
              <a:rPr lang="en-US" dirty="0"/>
              <a:t> </a:t>
            </a:r>
            <a:r>
              <a:rPr lang="en-US" dirty="0" err="1" smtClean="0"/>
              <a:t>verdeling</a:t>
            </a:r>
            <a:r>
              <a:rPr lang="en-US" dirty="0" smtClean="0"/>
              <a:t> </a:t>
            </a:r>
            <a:r>
              <a:rPr lang="en-US" dirty="0" err="1" smtClean="0"/>
              <a:t>Gekende</a:t>
            </a:r>
            <a:r>
              <a:rPr lang="en-US" dirty="0" smtClean="0"/>
              <a:t> </a:t>
            </a:r>
            <a:r>
              <a:rPr lang="en-US" dirty="0" err="1"/>
              <a:t>verzuimredenen</a:t>
            </a:r>
            <a:r>
              <a:rPr lang="en-US" b="1" dirty="0"/>
              <a:t> </a:t>
            </a:r>
            <a:r>
              <a:rPr lang="en-US" dirty="0"/>
              <a:t>(DD </a:t>
            </a:r>
            <a:r>
              <a:rPr lang="en-US" dirty="0" smtClean="0"/>
              <a:t>30/09/</a:t>
            </a:r>
            <a:r>
              <a:rPr lang="en-US" dirty="0"/>
              <a:t>2017: n</a:t>
            </a:r>
            <a:r>
              <a:rPr lang="en-US" dirty="0" smtClean="0"/>
              <a:t>=877)</a:t>
            </a:r>
            <a:endParaRPr lang="en-US" dirty="0"/>
          </a:p>
        </p:txBody>
      </p:sp>
      <p:sp>
        <p:nvSpPr>
          <p:cNvPr id="6" name="Title 5"/>
          <p:cNvSpPr>
            <a:spLocks noGrp="1"/>
          </p:cNvSpPr>
          <p:nvPr>
            <p:ph type="title"/>
          </p:nvPr>
        </p:nvSpPr>
        <p:spPr/>
        <p:txBody>
          <a:bodyPr/>
          <a:lstStyle/>
          <a:p>
            <a:r>
              <a:rPr lang="nl-BE" dirty="0"/>
              <a:t>Re-integratie in cijfers</a:t>
            </a:r>
            <a:r>
              <a:rPr lang="en-US" dirty="0" smtClean="0"/>
              <a:t>: stand van </a:t>
            </a:r>
            <a:r>
              <a:rPr lang="en-US" dirty="0" err="1" smtClean="0"/>
              <a:t>zaken</a:t>
            </a:r>
            <a:r>
              <a:rPr lang="en-US" dirty="0" smtClean="0"/>
              <a:t> </a:t>
            </a:r>
            <a:r>
              <a:rPr lang="en-US" dirty="0" err="1" smtClean="0"/>
              <a:t>bij</a:t>
            </a:r>
            <a:r>
              <a:rPr lang="en-US" dirty="0" smtClean="0"/>
              <a:t> </a:t>
            </a:r>
            <a:r>
              <a:rPr lang="en-US" dirty="0" err="1" smtClean="0"/>
              <a:t>idewe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6056774"/>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80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32882"/>
            <a:ext cx="21229200" cy="856318"/>
          </a:xfrm>
        </p:spPr>
        <p:txBody>
          <a:bodyPr/>
          <a:lstStyle/>
          <a:p>
            <a:r>
              <a:rPr lang="nl-BE" dirty="0" smtClean="0"/>
              <a:t>PROCENTUELE VERDELING EINDBEOORDELINGEN voor mentale aandoeningen (DD 30/09/2017: N=280)</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0360200"/>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25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287" y="1607482"/>
            <a:ext cx="21229200" cy="856318"/>
          </a:xfrm>
        </p:spPr>
        <p:txBody>
          <a:bodyPr/>
          <a:lstStyle/>
          <a:p>
            <a:r>
              <a:rPr lang="nl-NL" dirty="0" smtClean="0"/>
              <a:t>PROCENTUELE VERDELING EINDBEOORDELINGEN voor </a:t>
            </a:r>
            <a:r>
              <a:rPr lang="nl-NL" dirty="0" err="1" smtClean="0"/>
              <a:t>locomotore</a:t>
            </a:r>
            <a:r>
              <a:rPr lang="nl-NL" dirty="0" smtClean="0"/>
              <a:t> aandoeningen (DD 30/09/2017: N=243)</a:t>
            </a:r>
            <a:endParaRPr lang="nl-NL"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75781659"/>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74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58282"/>
            <a:ext cx="21229200" cy="856318"/>
          </a:xfrm>
        </p:spPr>
        <p:txBody>
          <a:bodyPr/>
          <a:lstStyle/>
          <a:p>
            <a:r>
              <a:rPr lang="nl-NL" dirty="0" smtClean="0"/>
              <a:t>PROCENTUELE VERDELING plannen en verslagen bij beoordeling c (DD 30/09/2017: N=225)</a:t>
            </a:r>
            <a:endParaRPr lang="nl-NL"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7736288"/>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002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32882"/>
            <a:ext cx="21229200" cy="856318"/>
          </a:xfrm>
        </p:spPr>
        <p:txBody>
          <a:bodyPr/>
          <a:lstStyle/>
          <a:p>
            <a:r>
              <a:rPr lang="nl-NL" dirty="0" smtClean="0"/>
              <a:t>PROCENTUELE VERDELING VAN TEWERKSTELLING bij beoordeling c (DD 30/09/2017: N=225)</a:t>
            </a:r>
            <a:endParaRPr lang="nl-NL"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376579"/>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394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480" y="1836082"/>
            <a:ext cx="21229200" cy="856318"/>
          </a:xfrm>
        </p:spPr>
        <p:txBody>
          <a:bodyPr/>
          <a:lstStyle/>
          <a:p>
            <a:r>
              <a:rPr lang="nl-NL" dirty="0" smtClean="0"/>
              <a:t>PROCENTUELE VERDELING VAN EINDRESULTAAT (AL DAN NIET MEDISCHE OVERMACHT) bij beoordeling c (DD 30/09/2017: N=225)</a:t>
            </a:r>
            <a:endParaRPr lang="nl-NL"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61950582"/>
              </p:ext>
            </p:extLst>
          </p:nvPr>
        </p:nvGraphicFramePr>
        <p:xfrm>
          <a:off x="1346200" y="2997200"/>
          <a:ext cx="22329775"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458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RE-INTEGRATIE</a:t>
            </a:r>
            <a:endParaRPr lang="en-US" dirty="0"/>
          </a:p>
        </p:txBody>
      </p:sp>
      <p:sp>
        <p:nvSpPr>
          <p:cNvPr id="3" name="Content Placeholder 2"/>
          <p:cNvSpPr>
            <a:spLocks noGrp="1"/>
          </p:cNvSpPr>
          <p:nvPr>
            <p:ph idx="1"/>
          </p:nvPr>
        </p:nvSpPr>
        <p:spPr/>
        <p:txBody>
          <a:bodyPr/>
          <a:lstStyle/>
          <a:p>
            <a:r>
              <a:rPr lang="nl-BE" sz="4400" dirty="0" smtClean="0"/>
              <a:t>Re-integratie in cijfers: stand van zaken bij IDEWE</a:t>
            </a:r>
          </a:p>
          <a:p>
            <a:r>
              <a:rPr lang="nl-BE" sz="4400" dirty="0" smtClean="0"/>
              <a:t>Casus – voorbeeld van een plan/verslag</a:t>
            </a:r>
          </a:p>
          <a:p>
            <a:r>
              <a:rPr lang="nl-BE" sz="4400" dirty="0" smtClean="0"/>
              <a:t>Take home message</a:t>
            </a:r>
          </a:p>
        </p:txBody>
      </p:sp>
      <p:sp>
        <p:nvSpPr>
          <p:cNvPr id="4" name="Text Placeholder 3"/>
          <p:cNvSpPr>
            <a:spLocks noGrp="1"/>
          </p:cNvSpPr>
          <p:nvPr>
            <p:ph type="body" sz="quarter" idx="10"/>
          </p:nvPr>
        </p:nvSpPr>
        <p:spPr/>
        <p:txBody>
          <a:bodyPr/>
          <a:lstStyle/>
          <a:p>
            <a:r>
              <a:rPr lang="en-US" dirty="0" err="1" smtClean="0"/>
              <a:t>Nationale</a:t>
            </a:r>
            <a:r>
              <a:rPr lang="en-US" dirty="0" smtClean="0"/>
              <a:t> </a:t>
            </a:r>
            <a:r>
              <a:rPr lang="en-US" dirty="0" err="1" smtClean="0"/>
              <a:t>dagen</a:t>
            </a:r>
            <a:r>
              <a:rPr lang="en-US" dirty="0" smtClean="0"/>
              <a:t> </a:t>
            </a:r>
            <a:r>
              <a:rPr lang="en-US" dirty="0" err="1" smtClean="0"/>
              <a:t>bbvag</a:t>
            </a:r>
            <a:endParaRPr lang="en-US" dirty="0"/>
          </a:p>
        </p:txBody>
      </p:sp>
      <p:sp>
        <p:nvSpPr>
          <p:cNvPr id="5" name="Text Placeholder 4"/>
          <p:cNvSpPr>
            <a:spLocks noGrp="1"/>
          </p:cNvSpPr>
          <p:nvPr>
            <p:ph type="body" sz="quarter" idx="11"/>
          </p:nvPr>
        </p:nvSpPr>
        <p:spPr/>
        <p:txBody>
          <a:bodyPr/>
          <a:lstStyle/>
          <a:p>
            <a:r>
              <a:rPr lang="en-US" dirty="0" smtClean="0"/>
              <a:t>INHOUD</a:t>
            </a:r>
            <a:endParaRPr lang="en-US" dirty="0"/>
          </a:p>
        </p:txBody>
      </p:sp>
      <p:pic>
        <p:nvPicPr>
          <p:cNvPr id="6" name="Picture 5" descr="re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139" y="727281"/>
            <a:ext cx="3377541" cy="3244799"/>
          </a:xfrm>
          <a:prstGeom prst="rect">
            <a:avLst/>
          </a:prstGeom>
        </p:spPr>
      </p:pic>
    </p:spTree>
    <p:extLst>
      <p:ext uri="{BB962C8B-B14F-4D97-AF65-F5344CB8AC3E}">
        <p14:creationId xmlns:p14="http://schemas.microsoft.com/office/powerpoint/2010/main" val="16307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RE-INTEGRATIE</a:t>
            </a:r>
            <a:endParaRPr lang="en-US" dirty="0"/>
          </a:p>
        </p:txBody>
      </p:sp>
      <p:sp>
        <p:nvSpPr>
          <p:cNvPr id="3" name="Content Placeholder 2"/>
          <p:cNvSpPr>
            <a:spLocks noGrp="1"/>
          </p:cNvSpPr>
          <p:nvPr>
            <p:ph idx="1"/>
          </p:nvPr>
        </p:nvSpPr>
        <p:spPr/>
        <p:txBody>
          <a:bodyPr/>
          <a:lstStyle/>
          <a:p>
            <a:r>
              <a:rPr lang="nl-BE" sz="4400" dirty="0" smtClean="0">
                <a:solidFill>
                  <a:schemeClr val="bg1">
                    <a:lumMod val="65000"/>
                  </a:schemeClr>
                </a:solidFill>
              </a:rPr>
              <a:t>Re-integratie in cijfers: stand van zaken bij IDEWE</a:t>
            </a:r>
          </a:p>
          <a:p>
            <a:r>
              <a:rPr lang="nl-BE" sz="4400" dirty="0" smtClean="0"/>
              <a:t>Casus – voorbeeld van een plan/verslag</a:t>
            </a:r>
          </a:p>
          <a:p>
            <a:r>
              <a:rPr lang="nl-BE" sz="4400" dirty="0" smtClean="0">
                <a:solidFill>
                  <a:schemeClr val="bg1">
                    <a:lumMod val="65000"/>
                  </a:schemeClr>
                </a:solidFill>
              </a:rPr>
              <a:t>Take home message</a:t>
            </a:r>
          </a:p>
        </p:txBody>
      </p:sp>
      <p:sp>
        <p:nvSpPr>
          <p:cNvPr id="4" name="Text Placeholder 3"/>
          <p:cNvSpPr>
            <a:spLocks noGrp="1"/>
          </p:cNvSpPr>
          <p:nvPr>
            <p:ph type="body" sz="quarter" idx="10"/>
          </p:nvPr>
        </p:nvSpPr>
        <p:spPr/>
        <p:txBody>
          <a:bodyPr/>
          <a:lstStyle/>
          <a:p>
            <a:r>
              <a:rPr lang="en-US" dirty="0" err="1" smtClean="0"/>
              <a:t>Nationale</a:t>
            </a:r>
            <a:r>
              <a:rPr lang="en-US" dirty="0" smtClean="0"/>
              <a:t> </a:t>
            </a:r>
            <a:r>
              <a:rPr lang="en-US" dirty="0" err="1" smtClean="0"/>
              <a:t>dagen</a:t>
            </a:r>
            <a:r>
              <a:rPr lang="en-US" dirty="0" smtClean="0"/>
              <a:t> </a:t>
            </a:r>
            <a:r>
              <a:rPr lang="en-US" dirty="0" err="1" smtClean="0"/>
              <a:t>bbvag</a:t>
            </a:r>
            <a:endParaRPr lang="en-US" dirty="0"/>
          </a:p>
        </p:txBody>
      </p:sp>
      <p:sp>
        <p:nvSpPr>
          <p:cNvPr id="5" name="Text Placeholder 4"/>
          <p:cNvSpPr>
            <a:spLocks noGrp="1"/>
          </p:cNvSpPr>
          <p:nvPr>
            <p:ph type="body" sz="quarter" idx="11"/>
          </p:nvPr>
        </p:nvSpPr>
        <p:spPr/>
        <p:txBody>
          <a:bodyPr/>
          <a:lstStyle/>
          <a:p>
            <a:r>
              <a:rPr lang="en-US" dirty="0" smtClean="0"/>
              <a:t>INHOUD</a:t>
            </a:r>
            <a:endParaRPr lang="en-US" dirty="0"/>
          </a:p>
        </p:txBody>
      </p:sp>
      <p:pic>
        <p:nvPicPr>
          <p:cNvPr id="6" name="Picture 5" descr="re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139" y="727281"/>
            <a:ext cx="3377541" cy="3244799"/>
          </a:xfrm>
          <a:prstGeom prst="rect">
            <a:avLst/>
          </a:prstGeom>
        </p:spPr>
      </p:pic>
    </p:spTree>
    <p:extLst>
      <p:ext uri="{BB962C8B-B14F-4D97-AF65-F5344CB8AC3E}">
        <p14:creationId xmlns:p14="http://schemas.microsoft.com/office/powerpoint/2010/main" val="221432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CASUS: </a:t>
            </a:r>
            <a:r>
              <a:rPr lang="nl-BE" dirty="0" smtClean="0"/>
              <a:t>VOORBEELD VAN PLAN/VERSLAG</a:t>
            </a:r>
            <a:endParaRPr lang="nl-BE" dirty="0"/>
          </a:p>
        </p:txBody>
      </p:sp>
      <p:sp>
        <p:nvSpPr>
          <p:cNvPr id="4" name="Text Placeholder 3"/>
          <p:cNvSpPr>
            <a:spLocks noGrp="1"/>
          </p:cNvSpPr>
          <p:nvPr>
            <p:ph type="body" sz="quarter" idx="10"/>
          </p:nvPr>
        </p:nvSpPr>
        <p:spPr>
          <a:xfrm>
            <a:off x="2446480" y="1836080"/>
            <a:ext cx="21229200" cy="901475"/>
          </a:xfrm>
        </p:spPr>
        <p:txBody>
          <a:bodyPr/>
          <a:lstStyle/>
          <a:p>
            <a:r>
              <a:rPr lang="nl-BE" dirty="0" smtClean="0"/>
              <a:t>plan: </a:t>
            </a:r>
            <a:r>
              <a:rPr lang="nl-BE" dirty="0"/>
              <a:t>voorbeeld uit de praktijk</a:t>
            </a:r>
          </a:p>
          <a:p>
            <a:endParaRPr lang="nl-BE" dirty="0"/>
          </a:p>
        </p:txBody>
      </p:sp>
      <p:pic>
        <p:nvPicPr>
          <p:cNvPr id="9" name="Content Placeholder 8" descr="Schermafbeelding 2017-10-13 om 14.57.15.png"/>
          <p:cNvPicPr>
            <a:picLocks noGrp="1" noChangeAspect="1"/>
          </p:cNvPicPr>
          <p:nvPr>
            <p:ph idx="1"/>
          </p:nvPr>
        </p:nvPicPr>
        <p:blipFill>
          <a:blip r:embed="rId3">
            <a:extLst>
              <a:ext uri="{28A0092B-C50C-407E-A947-70E740481C1C}">
                <a14:useLocalDpi xmlns:a14="http://schemas.microsoft.com/office/drawing/2010/main" val="0"/>
              </a:ext>
            </a:extLst>
          </a:blip>
          <a:srcRect l="-27300" r="-27300"/>
          <a:stretch>
            <a:fillRect/>
          </a:stretch>
        </p:blipFill>
        <p:spPr/>
      </p:pic>
    </p:spTree>
    <p:extLst>
      <p:ext uri="{BB962C8B-B14F-4D97-AF65-F5344CB8AC3E}">
        <p14:creationId xmlns:p14="http://schemas.microsoft.com/office/powerpoint/2010/main" val="5845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CASUS: </a:t>
            </a:r>
            <a:r>
              <a:rPr lang="nl-BE" dirty="0" smtClean="0"/>
              <a:t>VOORBEELD VAN PLAN/VERSLAG</a:t>
            </a:r>
            <a:endParaRPr lang="nl-BE" dirty="0"/>
          </a:p>
        </p:txBody>
      </p:sp>
      <p:sp>
        <p:nvSpPr>
          <p:cNvPr id="4" name="Text Placeholder 3"/>
          <p:cNvSpPr>
            <a:spLocks noGrp="1"/>
          </p:cNvSpPr>
          <p:nvPr>
            <p:ph type="body" sz="quarter" idx="10"/>
          </p:nvPr>
        </p:nvSpPr>
        <p:spPr>
          <a:xfrm>
            <a:off x="2446480" y="1836080"/>
            <a:ext cx="21229200" cy="901475"/>
          </a:xfrm>
        </p:spPr>
        <p:txBody>
          <a:bodyPr/>
          <a:lstStyle/>
          <a:p>
            <a:r>
              <a:rPr lang="nl-BE" dirty="0" smtClean="0"/>
              <a:t>plan: </a:t>
            </a:r>
            <a:r>
              <a:rPr lang="nl-BE" dirty="0"/>
              <a:t>voorbeeld uit de praktijk</a:t>
            </a:r>
          </a:p>
          <a:p>
            <a:endParaRPr lang="nl-BE" dirty="0"/>
          </a:p>
        </p:txBody>
      </p:sp>
      <p:pic>
        <p:nvPicPr>
          <p:cNvPr id="7" name="Content Placeholder 6" descr="Schermafbeelding 2017-10-13 om 14.43.26.png"/>
          <p:cNvPicPr>
            <a:picLocks noGrp="1" noChangeAspect="1"/>
          </p:cNvPicPr>
          <p:nvPr>
            <p:ph idx="1"/>
          </p:nvPr>
        </p:nvPicPr>
        <p:blipFill>
          <a:blip r:embed="rId3">
            <a:extLst>
              <a:ext uri="{28A0092B-C50C-407E-A947-70E740481C1C}">
                <a14:useLocalDpi xmlns:a14="http://schemas.microsoft.com/office/drawing/2010/main" val="0"/>
              </a:ext>
            </a:extLst>
          </a:blip>
          <a:srcRect l="-67188" r="-67188"/>
          <a:stretch>
            <a:fillRect/>
          </a:stretch>
        </p:blipFill>
        <p:spPr>
          <a:xfrm>
            <a:off x="-1806196" y="2737556"/>
            <a:ext cx="26193371" cy="9221258"/>
          </a:xfrm>
        </p:spPr>
      </p:pic>
    </p:spTree>
    <p:extLst>
      <p:ext uri="{BB962C8B-B14F-4D97-AF65-F5344CB8AC3E}">
        <p14:creationId xmlns:p14="http://schemas.microsoft.com/office/powerpoint/2010/main" val="400521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CASUS: </a:t>
            </a:r>
            <a:r>
              <a:rPr lang="nl-BE" dirty="0" smtClean="0"/>
              <a:t>VOORBEELD VAN PLAN/VERSLAG</a:t>
            </a:r>
            <a:endParaRPr lang="nl-BE" dirty="0"/>
          </a:p>
        </p:txBody>
      </p:sp>
      <p:sp>
        <p:nvSpPr>
          <p:cNvPr id="4" name="Text Placeholder 3"/>
          <p:cNvSpPr>
            <a:spLocks noGrp="1"/>
          </p:cNvSpPr>
          <p:nvPr>
            <p:ph type="body" sz="quarter" idx="10"/>
          </p:nvPr>
        </p:nvSpPr>
        <p:spPr>
          <a:xfrm>
            <a:off x="2446480" y="1836080"/>
            <a:ext cx="21229200" cy="901475"/>
          </a:xfrm>
        </p:spPr>
        <p:txBody>
          <a:bodyPr/>
          <a:lstStyle/>
          <a:p>
            <a:r>
              <a:rPr lang="nl-BE" dirty="0" smtClean="0"/>
              <a:t>plan: </a:t>
            </a:r>
            <a:r>
              <a:rPr lang="nl-BE" dirty="0"/>
              <a:t>voorbeeld uit de praktijk</a:t>
            </a:r>
          </a:p>
          <a:p>
            <a:endParaRPr lang="nl-BE" dirty="0"/>
          </a:p>
        </p:txBody>
      </p:sp>
      <p:pic>
        <p:nvPicPr>
          <p:cNvPr id="8" name="Content Placeholder 7" descr="Schermafbeelding 2017-10-13 om 14.43.38.png"/>
          <p:cNvPicPr>
            <a:picLocks noGrp="1" noChangeAspect="1"/>
          </p:cNvPicPr>
          <p:nvPr>
            <p:ph idx="1"/>
          </p:nvPr>
        </p:nvPicPr>
        <p:blipFill>
          <a:blip r:embed="rId3">
            <a:extLst>
              <a:ext uri="{28A0092B-C50C-407E-A947-70E740481C1C}">
                <a14:useLocalDpi xmlns:a14="http://schemas.microsoft.com/office/drawing/2010/main" val="0"/>
              </a:ext>
            </a:extLst>
          </a:blip>
          <a:srcRect l="-51919" r="-51919"/>
          <a:stretch>
            <a:fillRect/>
          </a:stretch>
        </p:blipFill>
        <p:spPr>
          <a:xfrm>
            <a:off x="-592641" y="2387600"/>
            <a:ext cx="27634001" cy="9571213"/>
          </a:xfrm>
        </p:spPr>
      </p:pic>
    </p:spTree>
    <p:extLst>
      <p:ext uri="{BB962C8B-B14F-4D97-AF65-F5344CB8AC3E}">
        <p14:creationId xmlns:p14="http://schemas.microsoft.com/office/powerpoint/2010/main" val="177895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CASUS: </a:t>
            </a:r>
            <a:r>
              <a:rPr lang="nl-BE" dirty="0" smtClean="0"/>
              <a:t>VOORBEELD VAN PLAN/VERSLAG</a:t>
            </a:r>
            <a:endParaRPr lang="nl-BE" dirty="0"/>
          </a:p>
        </p:txBody>
      </p:sp>
      <p:sp>
        <p:nvSpPr>
          <p:cNvPr id="4" name="Text Placeholder 3"/>
          <p:cNvSpPr>
            <a:spLocks noGrp="1"/>
          </p:cNvSpPr>
          <p:nvPr>
            <p:ph type="body" sz="quarter" idx="10"/>
          </p:nvPr>
        </p:nvSpPr>
        <p:spPr>
          <a:xfrm>
            <a:off x="2446480" y="1836083"/>
            <a:ext cx="21229200" cy="703918"/>
          </a:xfrm>
        </p:spPr>
        <p:txBody>
          <a:bodyPr/>
          <a:lstStyle/>
          <a:p>
            <a:r>
              <a:rPr lang="nl-BE" dirty="0"/>
              <a:t>Verslag: voorbeeld uit de praktijk</a:t>
            </a:r>
          </a:p>
          <a:p>
            <a:endParaRPr lang="nl-BE" dirty="0"/>
          </a:p>
        </p:txBody>
      </p:sp>
      <p:pic>
        <p:nvPicPr>
          <p:cNvPr id="5" name="Content Placeholder 4" descr="Schermafbeelding 2017-10-13 om 15.43.36.png"/>
          <p:cNvPicPr>
            <a:picLocks noGrp="1" noChangeAspect="1"/>
          </p:cNvPicPr>
          <p:nvPr>
            <p:ph idx="1"/>
          </p:nvPr>
        </p:nvPicPr>
        <p:blipFill>
          <a:blip r:embed="rId3">
            <a:extLst>
              <a:ext uri="{28A0092B-C50C-407E-A947-70E740481C1C}">
                <a14:useLocalDpi xmlns:a14="http://schemas.microsoft.com/office/drawing/2010/main" val="0"/>
              </a:ext>
            </a:extLst>
          </a:blip>
          <a:srcRect l="-23610" r="-23610"/>
          <a:stretch>
            <a:fillRect/>
          </a:stretch>
        </p:blipFill>
        <p:spPr>
          <a:xfrm>
            <a:off x="2446287" y="2743200"/>
            <a:ext cx="21229393" cy="9215613"/>
          </a:xfrm>
        </p:spPr>
      </p:pic>
    </p:spTree>
    <p:extLst>
      <p:ext uri="{BB962C8B-B14F-4D97-AF65-F5344CB8AC3E}">
        <p14:creationId xmlns:p14="http://schemas.microsoft.com/office/powerpoint/2010/main" val="298184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CASUS: </a:t>
            </a:r>
            <a:r>
              <a:rPr lang="nl-BE" dirty="0" smtClean="0"/>
              <a:t>VOORBEELD VAN PLAN/VERSLAG</a:t>
            </a:r>
            <a:endParaRPr lang="nl-BE" dirty="0"/>
          </a:p>
        </p:txBody>
      </p:sp>
      <p:sp>
        <p:nvSpPr>
          <p:cNvPr id="4" name="Text Placeholder 3"/>
          <p:cNvSpPr>
            <a:spLocks noGrp="1"/>
          </p:cNvSpPr>
          <p:nvPr>
            <p:ph type="body" sz="quarter" idx="10"/>
          </p:nvPr>
        </p:nvSpPr>
        <p:spPr>
          <a:xfrm>
            <a:off x="2446480" y="1836083"/>
            <a:ext cx="21229200" cy="703918"/>
          </a:xfrm>
        </p:spPr>
        <p:txBody>
          <a:bodyPr/>
          <a:lstStyle/>
          <a:p>
            <a:r>
              <a:rPr lang="nl-BE" dirty="0"/>
              <a:t>Verslag: voorbeeld uit de praktijk</a:t>
            </a:r>
          </a:p>
          <a:p>
            <a:endParaRPr lang="nl-BE" dirty="0"/>
          </a:p>
        </p:txBody>
      </p:sp>
      <p:pic>
        <p:nvPicPr>
          <p:cNvPr id="9" name="Content Placeholder 8" descr="Schermafbeelding 2017-10-11 om 16.20.49.png"/>
          <p:cNvPicPr>
            <a:picLocks noGrp="1" noChangeAspect="1"/>
          </p:cNvPicPr>
          <p:nvPr>
            <p:ph idx="1"/>
          </p:nvPr>
        </p:nvPicPr>
        <p:blipFill>
          <a:blip r:embed="rId3">
            <a:extLst>
              <a:ext uri="{28A0092B-C50C-407E-A947-70E740481C1C}">
                <a14:useLocalDpi xmlns:a14="http://schemas.microsoft.com/office/drawing/2010/main" val="0"/>
              </a:ext>
            </a:extLst>
          </a:blip>
          <a:srcRect l="-61531" r="-61531"/>
          <a:stretch>
            <a:fillRect/>
          </a:stretch>
        </p:blipFill>
        <p:spPr>
          <a:xfrm>
            <a:off x="-1777973" y="2229556"/>
            <a:ext cx="28983802" cy="10724444"/>
          </a:xfrm>
        </p:spPr>
      </p:pic>
    </p:spTree>
    <p:extLst>
      <p:ext uri="{BB962C8B-B14F-4D97-AF65-F5344CB8AC3E}">
        <p14:creationId xmlns:p14="http://schemas.microsoft.com/office/powerpoint/2010/main" val="14850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RE-INTEGRATIE</a:t>
            </a:r>
            <a:endParaRPr lang="en-US" dirty="0"/>
          </a:p>
        </p:txBody>
      </p:sp>
      <p:sp>
        <p:nvSpPr>
          <p:cNvPr id="3" name="Content Placeholder 2"/>
          <p:cNvSpPr>
            <a:spLocks noGrp="1"/>
          </p:cNvSpPr>
          <p:nvPr>
            <p:ph idx="1"/>
          </p:nvPr>
        </p:nvSpPr>
        <p:spPr/>
        <p:txBody>
          <a:bodyPr/>
          <a:lstStyle/>
          <a:p>
            <a:r>
              <a:rPr lang="nl-BE" sz="4400" dirty="0" smtClean="0">
                <a:solidFill>
                  <a:schemeClr val="bg1">
                    <a:lumMod val="65000"/>
                  </a:schemeClr>
                </a:solidFill>
              </a:rPr>
              <a:t>Re-integratie in cijfers: stand van zaken bij IDEWE</a:t>
            </a:r>
          </a:p>
          <a:p>
            <a:r>
              <a:rPr lang="nl-BE" sz="4400" dirty="0" smtClean="0">
                <a:solidFill>
                  <a:schemeClr val="bg1">
                    <a:lumMod val="65000"/>
                  </a:schemeClr>
                </a:solidFill>
              </a:rPr>
              <a:t>Casus – voorbeeld van een plan/verslag</a:t>
            </a:r>
          </a:p>
          <a:p>
            <a:r>
              <a:rPr lang="nl-BE" sz="4400" dirty="0" smtClean="0"/>
              <a:t>Take home message</a:t>
            </a:r>
          </a:p>
        </p:txBody>
      </p:sp>
      <p:sp>
        <p:nvSpPr>
          <p:cNvPr id="4" name="Text Placeholder 3"/>
          <p:cNvSpPr>
            <a:spLocks noGrp="1"/>
          </p:cNvSpPr>
          <p:nvPr>
            <p:ph type="body" sz="quarter" idx="10"/>
          </p:nvPr>
        </p:nvSpPr>
        <p:spPr/>
        <p:txBody>
          <a:bodyPr/>
          <a:lstStyle/>
          <a:p>
            <a:r>
              <a:rPr lang="en-US" dirty="0" err="1" smtClean="0"/>
              <a:t>Nationale</a:t>
            </a:r>
            <a:r>
              <a:rPr lang="en-US" dirty="0" smtClean="0"/>
              <a:t> </a:t>
            </a:r>
            <a:r>
              <a:rPr lang="en-US" dirty="0" err="1" smtClean="0"/>
              <a:t>dagen</a:t>
            </a:r>
            <a:r>
              <a:rPr lang="en-US" dirty="0" smtClean="0"/>
              <a:t> </a:t>
            </a:r>
            <a:r>
              <a:rPr lang="en-US" dirty="0" err="1" smtClean="0"/>
              <a:t>bbvag</a:t>
            </a:r>
            <a:endParaRPr lang="en-US" dirty="0"/>
          </a:p>
        </p:txBody>
      </p:sp>
      <p:sp>
        <p:nvSpPr>
          <p:cNvPr id="5" name="Text Placeholder 4"/>
          <p:cNvSpPr>
            <a:spLocks noGrp="1"/>
          </p:cNvSpPr>
          <p:nvPr>
            <p:ph type="body" sz="quarter" idx="11"/>
          </p:nvPr>
        </p:nvSpPr>
        <p:spPr/>
        <p:txBody>
          <a:bodyPr/>
          <a:lstStyle/>
          <a:p>
            <a:r>
              <a:rPr lang="en-US" dirty="0" smtClean="0"/>
              <a:t>INHOUD</a:t>
            </a:r>
            <a:endParaRPr lang="en-US" dirty="0"/>
          </a:p>
        </p:txBody>
      </p:sp>
      <p:pic>
        <p:nvPicPr>
          <p:cNvPr id="6" name="Picture 5" descr="re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139" y="727281"/>
            <a:ext cx="3377541" cy="3244799"/>
          </a:xfrm>
          <a:prstGeom prst="rect">
            <a:avLst/>
          </a:prstGeom>
        </p:spPr>
      </p:pic>
    </p:spTree>
    <p:extLst>
      <p:ext uri="{BB962C8B-B14F-4D97-AF65-F5344CB8AC3E}">
        <p14:creationId xmlns:p14="http://schemas.microsoft.com/office/powerpoint/2010/main" val="385773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Take home message</a:t>
            </a:r>
            <a:endParaRPr lang="nl-BE" dirty="0"/>
          </a:p>
        </p:txBody>
      </p:sp>
      <p:sp>
        <p:nvSpPr>
          <p:cNvPr id="4" name="Text Placeholder 3"/>
          <p:cNvSpPr>
            <a:spLocks noGrp="1"/>
          </p:cNvSpPr>
          <p:nvPr>
            <p:ph type="body" sz="quarter" idx="10"/>
          </p:nvPr>
        </p:nvSpPr>
        <p:spPr>
          <a:xfrm>
            <a:off x="2446480" y="1836081"/>
            <a:ext cx="21229200" cy="619252"/>
          </a:xfrm>
        </p:spPr>
        <p:txBody>
          <a:bodyPr/>
          <a:lstStyle/>
          <a:p>
            <a:endParaRPr lang="nl-BE" dirty="0"/>
          </a:p>
        </p:txBody>
      </p:sp>
      <p:sp>
        <p:nvSpPr>
          <p:cNvPr id="3" name="Content Placeholder 2"/>
          <p:cNvSpPr>
            <a:spLocks noGrp="1"/>
          </p:cNvSpPr>
          <p:nvPr>
            <p:ph idx="1"/>
          </p:nvPr>
        </p:nvSpPr>
        <p:spPr>
          <a:xfrm>
            <a:off x="2446287" y="3330222"/>
            <a:ext cx="21229393" cy="8628591"/>
          </a:xfrm>
        </p:spPr>
        <p:txBody>
          <a:bodyPr/>
          <a:lstStyle/>
          <a:p>
            <a:r>
              <a:rPr lang="en-US" dirty="0" err="1" smtClean="0"/>
              <a:t>Promoten</a:t>
            </a:r>
            <a:r>
              <a:rPr lang="en-US" dirty="0" smtClean="0"/>
              <a:t> van </a:t>
            </a:r>
            <a:r>
              <a:rPr lang="en-US" dirty="0" err="1" smtClean="0"/>
              <a:t>beoordeling</a:t>
            </a:r>
            <a:r>
              <a:rPr lang="en-US" dirty="0" smtClean="0"/>
              <a:t> a en c: </a:t>
            </a:r>
            <a:endParaRPr lang="nl-BE" dirty="0"/>
          </a:p>
          <a:p>
            <a:pPr marL="0" indent="0">
              <a:buNone/>
            </a:pPr>
            <a:r>
              <a:rPr lang="nl-BE" sz="4000" i="1" dirty="0"/>
              <a:t>‘het is hierbij van belang om te benadrukken dat de PA-AG bij het beoordelen van de mogelijkheden van de WN om aangepast of ander werk te doen, abstractie moet maken van de concrete mogelijkheden die binnen de onderneming al dan niet bestaan om aangepast of ander werk aan te bieden: dat concreet aanbod kan immers pas worden bekeken in de volgende fase van het re-integratietraject waarbij ook de werkgever betrokken is. De PA-AG heeft immers geen zicht op de mogelijkheden die de werkgever heeft om de arbeid aan te </a:t>
            </a:r>
            <a:r>
              <a:rPr lang="nl-BE" sz="4000" i="1" dirty="0" smtClean="0"/>
              <a:t>passen’</a:t>
            </a:r>
            <a:endParaRPr lang="en-US" sz="4000" dirty="0" smtClean="0"/>
          </a:p>
          <a:p>
            <a:r>
              <a:rPr lang="en-US" dirty="0" err="1" smtClean="0"/>
              <a:t>Adviezen</a:t>
            </a:r>
            <a:r>
              <a:rPr lang="en-US" dirty="0" smtClean="0"/>
              <a:t> </a:t>
            </a:r>
            <a:r>
              <a:rPr lang="en-US" dirty="0" err="1" smtClean="0"/>
              <a:t>aangepast</a:t>
            </a:r>
            <a:r>
              <a:rPr lang="en-US" dirty="0" smtClean="0"/>
              <a:t>/</a:t>
            </a:r>
            <a:r>
              <a:rPr lang="en-US" dirty="0" err="1" smtClean="0"/>
              <a:t>ander</a:t>
            </a:r>
            <a:r>
              <a:rPr lang="en-US" dirty="0" smtClean="0"/>
              <a:t> </a:t>
            </a:r>
            <a:r>
              <a:rPr lang="en-US" dirty="0" err="1" smtClean="0"/>
              <a:t>werk</a:t>
            </a:r>
            <a:endParaRPr lang="en-US" dirty="0" smtClean="0"/>
          </a:p>
          <a:p>
            <a:pPr lvl="1"/>
            <a:r>
              <a:rPr lang="en-US" dirty="0" err="1" smtClean="0"/>
              <a:t>Goed</a:t>
            </a:r>
            <a:r>
              <a:rPr lang="en-US" dirty="0" smtClean="0"/>
              <a:t> </a:t>
            </a:r>
            <a:r>
              <a:rPr lang="en-US" dirty="0" err="1" smtClean="0"/>
              <a:t>omschrijven</a:t>
            </a:r>
            <a:endParaRPr lang="en-US" dirty="0" smtClean="0"/>
          </a:p>
          <a:p>
            <a:pPr lvl="1"/>
            <a:r>
              <a:rPr lang="en-US" dirty="0" err="1" smtClean="0"/>
              <a:t>Goed</a:t>
            </a:r>
            <a:r>
              <a:rPr lang="en-US" dirty="0" smtClean="0"/>
              <a:t> </a:t>
            </a:r>
            <a:r>
              <a:rPr lang="en-US" dirty="0" err="1" smtClean="0"/>
              <a:t>documenteren</a:t>
            </a:r>
            <a:r>
              <a:rPr lang="en-US" dirty="0" smtClean="0"/>
              <a:t>: </a:t>
            </a:r>
            <a:r>
              <a:rPr lang="en-US" dirty="0" err="1" smtClean="0"/>
              <a:t>gebruik</a:t>
            </a:r>
            <a:r>
              <a:rPr lang="en-US" dirty="0" smtClean="0"/>
              <a:t> van </a:t>
            </a:r>
            <a:r>
              <a:rPr lang="en-US" dirty="0" err="1" smtClean="0"/>
              <a:t>capaciteiten</a:t>
            </a:r>
            <a:r>
              <a:rPr lang="en-US" dirty="0" smtClean="0"/>
              <a:t>/</a:t>
            </a:r>
            <a:r>
              <a:rPr lang="en-US" dirty="0" err="1" smtClean="0"/>
              <a:t>vereistenprofielen</a:t>
            </a:r>
            <a:endParaRPr lang="en-US" dirty="0" smtClean="0"/>
          </a:p>
          <a:p>
            <a:r>
              <a:rPr lang="en-US" dirty="0" err="1" smtClean="0"/>
              <a:t>Opvolgen</a:t>
            </a:r>
            <a:r>
              <a:rPr lang="en-US" dirty="0" smtClean="0"/>
              <a:t> van </a:t>
            </a:r>
            <a:r>
              <a:rPr lang="en-US" dirty="0" err="1" smtClean="0"/>
              <a:t>plannen</a:t>
            </a:r>
            <a:r>
              <a:rPr lang="en-US" dirty="0" smtClean="0"/>
              <a:t>/</a:t>
            </a:r>
            <a:r>
              <a:rPr lang="en-US" dirty="0" err="1" smtClean="0"/>
              <a:t>verslagen</a:t>
            </a:r>
            <a:endParaRPr lang="en-US" dirty="0"/>
          </a:p>
        </p:txBody>
      </p:sp>
    </p:spTree>
    <p:extLst>
      <p:ext uri="{BB962C8B-B14F-4D97-AF65-F5344CB8AC3E}">
        <p14:creationId xmlns:p14="http://schemas.microsoft.com/office/powerpoint/2010/main" val="323057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Take home message</a:t>
            </a:r>
            <a:endParaRPr lang="nl-BE" dirty="0"/>
          </a:p>
        </p:txBody>
      </p:sp>
      <p:sp>
        <p:nvSpPr>
          <p:cNvPr id="4" name="Text Placeholder 3"/>
          <p:cNvSpPr>
            <a:spLocks noGrp="1"/>
          </p:cNvSpPr>
          <p:nvPr>
            <p:ph type="body" sz="quarter" idx="10"/>
          </p:nvPr>
        </p:nvSpPr>
        <p:spPr>
          <a:xfrm>
            <a:off x="2446480" y="1836081"/>
            <a:ext cx="21229200" cy="619252"/>
          </a:xfrm>
        </p:spPr>
        <p:txBody>
          <a:bodyPr/>
          <a:lstStyle/>
          <a:p>
            <a:r>
              <a:rPr lang="nl-NL" dirty="0" smtClean="0">
                <a:solidFill>
                  <a:srgbClr val="9A0858"/>
                </a:solidFill>
                <a:sym typeface="Symbol" charset="0"/>
              </a:rPr>
              <a:t>bezoeken </a:t>
            </a:r>
            <a:r>
              <a:rPr lang="nl-NL" dirty="0">
                <a:solidFill>
                  <a:srgbClr val="9A0858"/>
                </a:solidFill>
                <a:sym typeface="Symbol" charset="0"/>
              </a:rPr>
              <a:t>voorafgaand aan de </a:t>
            </a:r>
            <a:r>
              <a:rPr lang="nl-NL" dirty="0" smtClean="0">
                <a:solidFill>
                  <a:srgbClr val="9A0858"/>
                </a:solidFill>
                <a:sym typeface="Symbol" charset="0"/>
              </a:rPr>
              <a:t>werkhervatting </a:t>
            </a:r>
            <a:r>
              <a:rPr lang="nl-NL" dirty="0" smtClean="0">
                <a:solidFill>
                  <a:schemeClr val="tx1"/>
                </a:solidFill>
                <a:sym typeface="Symbol" charset="0"/>
              </a:rPr>
              <a:t>en</a:t>
            </a:r>
            <a:r>
              <a:rPr lang="nl-NL" dirty="0" smtClean="0">
                <a:solidFill>
                  <a:srgbClr val="9A0858"/>
                </a:solidFill>
                <a:sym typeface="Symbol" charset="0"/>
              </a:rPr>
              <a:t> </a:t>
            </a:r>
            <a:r>
              <a:rPr lang="nl-NL" dirty="0" smtClean="0">
                <a:solidFill>
                  <a:schemeClr val="accent1"/>
                </a:solidFill>
              </a:rPr>
              <a:t>hervattingsonderzoeken</a:t>
            </a:r>
            <a:endParaRPr lang="nl-BE"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3856000"/>
              </p:ext>
            </p:extLst>
          </p:nvPr>
        </p:nvGraphicFramePr>
        <p:xfrm>
          <a:off x="0" y="3327400"/>
          <a:ext cx="23218775" cy="8834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288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VRAGEN</a:t>
            </a:r>
            <a:endParaRPr lang="en-US" dirty="0"/>
          </a:p>
        </p:txBody>
      </p:sp>
      <p:pic>
        <p:nvPicPr>
          <p:cNvPr id="10" name="Content Placeholder 9" descr="question-mark22.jpg"/>
          <p:cNvPicPr>
            <a:picLocks noGrp="1" noChangeAspect="1"/>
          </p:cNvPicPr>
          <p:nvPr>
            <p:ph idx="1"/>
          </p:nvPr>
        </p:nvPicPr>
        <p:blipFill>
          <a:blip r:embed="rId2">
            <a:extLst>
              <a:ext uri="{28A0092B-C50C-407E-A947-70E740481C1C}">
                <a14:useLocalDpi xmlns:a14="http://schemas.microsoft.com/office/drawing/2010/main" val="0"/>
              </a:ext>
            </a:extLst>
          </a:blip>
          <a:srcRect l="-37949" r="-37949"/>
          <a:stretch>
            <a:fillRect/>
          </a:stretch>
        </p:blipFill>
        <p:spPr>
          <a:xfrm>
            <a:off x="2446338" y="2906713"/>
            <a:ext cx="21229637" cy="9051925"/>
          </a:xfrm>
        </p:spPr>
      </p:pic>
      <p:sp>
        <p:nvSpPr>
          <p:cNvPr id="8" name="Text Placeholder 7"/>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06665415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RE-INTEGRATIE</a:t>
            </a:r>
            <a:endParaRPr lang="en-US" dirty="0"/>
          </a:p>
        </p:txBody>
      </p:sp>
      <p:sp>
        <p:nvSpPr>
          <p:cNvPr id="3" name="Content Placeholder 2"/>
          <p:cNvSpPr>
            <a:spLocks noGrp="1"/>
          </p:cNvSpPr>
          <p:nvPr>
            <p:ph idx="1"/>
          </p:nvPr>
        </p:nvSpPr>
        <p:spPr>
          <a:ln>
            <a:noFill/>
          </a:ln>
        </p:spPr>
        <p:txBody>
          <a:bodyPr/>
          <a:lstStyle/>
          <a:p>
            <a:r>
              <a:rPr lang="nl-BE" sz="4400" dirty="0" smtClean="0"/>
              <a:t>Re-integratie in </a:t>
            </a:r>
            <a:r>
              <a:rPr lang="nl-BE" sz="4400" dirty="0"/>
              <a:t>cijfers: stand van zaken bij IDEWE</a:t>
            </a:r>
            <a:endParaRPr lang="nl-BE" sz="4400" dirty="0" smtClean="0"/>
          </a:p>
          <a:p>
            <a:r>
              <a:rPr lang="nl-BE" sz="4400" dirty="0" smtClean="0">
                <a:solidFill>
                  <a:schemeClr val="bg1">
                    <a:lumMod val="65000"/>
                  </a:schemeClr>
                </a:solidFill>
              </a:rPr>
              <a:t>Casus – voorbeeld van een plan/verslag</a:t>
            </a:r>
          </a:p>
          <a:p>
            <a:r>
              <a:rPr lang="nl-BE" sz="4400" dirty="0" smtClean="0">
                <a:solidFill>
                  <a:schemeClr val="bg1">
                    <a:lumMod val="65000"/>
                  </a:schemeClr>
                </a:solidFill>
              </a:rPr>
              <a:t>Take home message</a:t>
            </a:r>
          </a:p>
        </p:txBody>
      </p:sp>
      <p:sp>
        <p:nvSpPr>
          <p:cNvPr id="4" name="Text Placeholder 3"/>
          <p:cNvSpPr>
            <a:spLocks noGrp="1"/>
          </p:cNvSpPr>
          <p:nvPr>
            <p:ph type="body" sz="quarter" idx="10"/>
          </p:nvPr>
        </p:nvSpPr>
        <p:spPr/>
        <p:txBody>
          <a:bodyPr/>
          <a:lstStyle/>
          <a:p>
            <a:r>
              <a:rPr lang="en-US" dirty="0" err="1" smtClean="0"/>
              <a:t>Nationale</a:t>
            </a:r>
            <a:r>
              <a:rPr lang="en-US" dirty="0" smtClean="0"/>
              <a:t> </a:t>
            </a:r>
            <a:r>
              <a:rPr lang="en-US" dirty="0" err="1" smtClean="0"/>
              <a:t>dagen</a:t>
            </a:r>
            <a:r>
              <a:rPr lang="en-US" dirty="0" smtClean="0"/>
              <a:t> </a:t>
            </a:r>
            <a:r>
              <a:rPr lang="en-US" dirty="0" err="1" smtClean="0"/>
              <a:t>bbvag</a:t>
            </a:r>
            <a:endParaRPr lang="en-US" dirty="0"/>
          </a:p>
        </p:txBody>
      </p:sp>
      <p:sp>
        <p:nvSpPr>
          <p:cNvPr id="5" name="Text Placeholder 4"/>
          <p:cNvSpPr>
            <a:spLocks noGrp="1"/>
          </p:cNvSpPr>
          <p:nvPr>
            <p:ph type="body" sz="quarter" idx="11"/>
          </p:nvPr>
        </p:nvSpPr>
        <p:spPr/>
        <p:txBody>
          <a:bodyPr/>
          <a:lstStyle/>
          <a:p>
            <a:r>
              <a:rPr lang="en-US" dirty="0" smtClean="0"/>
              <a:t>INHOUD</a:t>
            </a:r>
            <a:endParaRPr lang="en-US" dirty="0"/>
          </a:p>
        </p:txBody>
      </p:sp>
      <p:pic>
        <p:nvPicPr>
          <p:cNvPr id="6" name="Picture 5" descr="re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139" y="727281"/>
            <a:ext cx="3377541" cy="3244799"/>
          </a:xfrm>
          <a:prstGeom prst="rect">
            <a:avLst/>
          </a:prstGeom>
        </p:spPr>
      </p:pic>
    </p:spTree>
    <p:extLst>
      <p:ext uri="{BB962C8B-B14F-4D97-AF65-F5344CB8AC3E}">
        <p14:creationId xmlns:p14="http://schemas.microsoft.com/office/powerpoint/2010/main" val="205834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2"/>
          <a:srcRect t="6201" r="-11620" b="6920"/>
          <a:stretch/>
        </p:blipFill>
        <p:spPr>
          <a:xfrm>
            <a:off x="0" y="0"/>
            <a:ext cx="24387175" cy="13715999"/>
          </a:xfrm>
        </p:spPr>
      </p:pic>
      <p:sp>
        <p:nvSpPr>
          <p:cNvPr id="3" name="Title 2"/>
          <p:cNvSpPr>
            <a:spLocks noGrp="1"/>
          </p:cNvSpPr>
          <p:nvPr>
            <p:ph type="ctrTitle"/>
          </p:nvPr>
        </p:nvSpPr>
        <p:spPr>
          <a:xfrm>
            <a:off x="4148608" y="3210593"/>
            <a:ext cx="20238568" cy="6018074"/>
          </a:xfrm>
        </p:spPr>
        <p:txBody>
          <a:bodyPr/>
          <a:lstStyle/>
          <a:p>
            <a:r>
              <a:rPr lang="en-US" sz="13800" dirty="0" smtClean="0"/>
              <a:t>GROEP IDEWE ROOKVRIJ </a:t>
            </a:r>
            <a:endParaRPr lang="en-US" sz="13800" dirty="0"/>
          </a:p>
        </p:txBody>
      </p:sp>
      <p:sp>
        <p:nvSpPr>
          <p:cNvPr id="4" name="Subtitle 3"/>
          <p:cNvSpPr>
            <a:spLocks noGrp="1"/>
          </p:cNvSpPr>
          <p:nvPr>
            <p:ph type="subTitle" idx="1"/>
          </p:nvPr>
        </p:nvSpPr>
        <p:spPr>
          <a:xfrm>
            <a:off x="3697059" y="6118578"/>
            <a:ext cx="20702056" cy="1477340"/>
          </a:xfrm>
        </p:spPr>
        <p:txBody>
          <a:bodyPr/>
          <a:lstStyle/>
          <a:p>
            <a:r>
              <a:rPr lang="en-US" dirty="0" smtClean="0"/>
              <a:t>We </a:t>
            </a:r>
            <a:r>
              <a:rPr lang="en-US" dirty="0" err="1" smtClean="0"/>
              <a:t>dragen</a:t>
            </a:r>
            <a:r>
              <a:rPr lang="en-US" dirty="0" smtClean="0"/>
              <a:t> </a:t>
            </a:r>
            <a:r>
              <a:rPr lang="en-US" dirty="0" err="1" smtClean="0"/>
              <a:t>zorg</a:t>
            </a:r>
            <a:r>
              <a:rPr lang="en-US" dirty="0" smtClean="0"/>
              <a:t> </a:t>
            </a:r>
            <a:r>
              <a:rPr lang="en-US" dirty="0" err="1" smtClean="0"/>
              <a:t>voor</a:t>
            </a:r>
            <a:r>
              <a:rPr lang="en-US" dirty="0" smtClean="0"/>
              <a:t> </a:t>
            </a:r>
            <a:r>
              <a:rPr lang="en-US" dirty="0" err="1" smtClean="0"/>
              <a:t>jouw</a:t>
            </a:r>
            <a:r>
              <a:rPr lang="en-US" dirty="0" smtClean="0"/>
              <a:t> </a:t>
            </a:r>
            <a:r>
              <a:rPr lang="en-US" dirty="0" err="1"/>
              <a:t>gezondheid</a:t>
            </a:r>
            <a:r>
              <a:rPr lang="en-US" dirty="0"/>
              <a:t>. </a:t>
            </a:r>
            <a:r>
              <a:rPr lang="en-US" dirty="0" err="1"/>
              <a:t>Hartelijk</a:t>
            </a:r>
            <a:r>
              <a:rPr lang="en-US" dirty="0"/>
              <a:t> dank </a:t>
            </a:r>
            <a:r>
              <a:rPr lang="en-US" dirty="0" err="1"/>
              <a:t>om</a:t>
            </a:r>
            <a:r>
              <a:rPr lang="en-US" dirty="0"/>
              <a:t> </a:t>
            </a:r>
            <a:r>
              <a:rPr lang="en-US" dirty="0" err="1"/>
              <a:t>niet</a:t>
            </a:r>
            <a:r>
              <a:rPr lang="en-US" dirty="0"/>
              <a:t> </a:t>
            </a:r>
            <a:r>
              <a:rPr lang="en-US" dirty="0" err="1"/>
              <a:t>te</a:t>
            </a:r>
            <a:r>
              <a:rPr lang="en-US" dirty="0"/>
              <a:t> </a:t>
            </a:r>
            <a:r>
              <a:rPr lang="en-US" dirty="0" err="1"/>
              <a:t>roken</a:t>
            </a:r>
            <a:r>
              <a:rPr lang="en-US" dirty="0"/>
              <a:t> op </a:t>
            </a:r>
            <a:r>
              <a:rPr lang="en-US" dirty="0" err="1"/>
              <a:t>onze</a:t>
            </a:r>
            <a:r>
              <a:rPr lang="en-US" dirty="0"/>
              <a:t> site. </a:t>
            </a:r>
          </a:p>
        </p:txBody>
      </p:sp>
    </p:spTree>
    <p:extLst>
      <p:ext uri="{BB962C8B-B14F-4D97-AF65-F5344CB8AC3E}">
        <p14:creationId xmlns:p14="http://schemas.microsoft.com/office/powerpoint/2010/main" val="296531794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AutoShape 98"/>
          <p:cNvSpPr>
            <a:spLocks/>
          </p:cNvSpPr>
          <p:nvPr/>
        </p:nvSpPr>
        <p:spPr bwMode="auto">
          <a:xfrm>
            <a:off x="2374108" y="9479097"/>
            <a:ext cx="452232" cy="643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1"/>
          </a:solidFill>
          <a:ln>
            <a:noFill/>
          </a:ln>
          <a:effectLst/>
          <a:extLst/>
        </p:spPr>
        <p:txBody>
          <a:bodyPr lIns="38100" tIns="38100" rIns="38100" bIns="38100" anchor="ctr"/>
          <a:lstStyle/>
          <a:p>
            <a:pPr defTabSz="342528">
              <a:defRPr/>
            </a:pPr>
            <a:endParaRPr lang="es-ES" sz="2000">
              <a:solidFill>
                <a:srgbClr val="44CEB9"/>
              </a:solidFill>
              <a:effectLst>
                <a:outerShdw blurRad="38100" dist="38100" dir="2700000" algn="tl">
                  <a:srgbClr val="000000"/>
                </a:outerShdw>
              </a:effectLst>
              <a:latin typeface="+mj-lt"/>
              <a:cs typeface="Gill Sans" charset="0"/>
              <a:sym typeface="Gill Sans" charset="0"/>
            </a:endParaRPr>
          </a:p>
        </p:txBody>
      </p:sp>
      <p:grpSp>
        <p:nvGrpSpPr>
          <p:cNvPr id="6" name="Group 5"/>
          <p:cNvGrpSpPr/>
          <p:nvPr/>
        </p:nvGrpSpPr>
        <p:grpSpPr>
          <a:xfrm>
            <a:off x="3024189" y="9404067"/>
            <a:ext cx="5486400" cy="2891536"/>
            <a:chOff x="838200" y="2992185"/>
            <a:chExt cx="1600200" cy="676402"/>
          </a:xfrm>
        </p:grpSpPr>
        <p:sp>
          <p:nvSpPr>
            <p:cNvPr id="7" name="TextBox 6"/>
            <p:cNvSpPr txBox="1"/>
            <p:nvPr/>
          </p:nvSpPr>
          <p:spPr>
            <a:xfrm>
              <a:off x="838200" y="2992185"/>
              <a:ext cx="1600200" cy="151193"/>
            </a:xfrm>
            <a:prstGeom prst="rect">
              <a:avLst/>
            </a:prstGeom>
            <a:noFill/>
          </p:spPr>
          <p:txBody>
            <a:bodyPr wrap="square" rtlCol="0">
              <a:spAutoFit/>
            </a:bodyPr>
            <a:lstStyle/>
            <a:p>
              <a:r>
                <a:rPr lang="en-US" sz="3600" b="1" dirty="0" err="1" smtClean="0">
                  <a:solidFill>
                    <a:schemeClr val="accent2"/>
                  </a:solidFill>
                  <a:latin typeface="+mj-lt"/>
                  <a:cs typeface="Roboto Light"/>
                </a:rPr>
                <a:t>Hoofdkantoor</a:t>
              </a:r>
              <a:r>
                <a:rPr lang="en-US" sz="3600" b="1" dirty="0" smtClean="0">
                  <a:solidFill>
                    <a:schemeClr val="accent2"/>
                  </a:solidFill>
                  <a:latin typeface="+mj-lt"/>
                  <a:cs typeface="Roboto Light"/>
                </a:rPr>
                <a:t> </a:t>
              </a:r>
              <a:endParaRPr lang="en-US" sz="3600" b="1" dirty="0">
                <a:solidFill>
                  <a:schemeClr val="accent2"/>
                </a:solidFill>
                <a:latin typeface="+mj-lt"/>
                <a:cs typeface="Roboto Light"/>
              </a:endParaRPr>
            </a:p>
          </p:txBody>
        </p:sp>
        <p:sp>
          <p:nvSpPr>
            <p:cNvPr id="8" name="TextBox 7"/>
            <p:cNvSpPr txBox="1"/>
            <p:nvPr/>
          </p:nvSpPr>
          <p:spPr>
            <a:xfrm>
              <a:off x="838200" y="3149794"/>
              <a:ext cx="1600200" cy="518793"/>
            </a:xfrm>
            <a:prstGeom prst="rect">
              <a:avLst/>
            </a:prstGeom>
            <a:noFill/>
          </p:spPr>
          <p:txBody>
            <a:bodyPr wrap="square" rtlCol="0">
              <a:noAutofit/>
            </a:bodyPr>
            <a:lstStyle/>
            <a:p>
              <a:pPr>
                <a:lnSpc>
                  <a:spcPct val="110000"/>
                </a:lnSpc>
              </a:pPr>
              <a:r>
                <a:rPr lang="en-US" sz="3200" dirty="0" err="1" smtClean="0">
                  <a:latin typeface="+mj-lt"/>
                  <a:cs typeface="Roboto Light"/>
                </a:rPr>
                <a:t>Interleuvenlaan</a:t>
              </a:r>
              <a:r>
                <a:rPr lang="en-US" sz="3200" dirty="0" smtClean="0">
                  <a:latin typeface="+mj-lt"/>
                  <a:cs typeface="Roboto Light"/>
                </a:rPr>
                <a:t> 58</a:t>
              </a:r>
            </a:p>
            <a:p>
              <a:pPr>
                <a:lnSpc>
                  <a:spcPct val="110000"/>
                </a:lnSpc>
              </a:pPr>
              <a:r>
                <a:rPr lang="en-US" sz="3200" dirty="0" smtClean="0">
                  <a:latin typeface="+mj-lt"/>
                  <a:cs typeface="Roboto Light"/>
                </a:rPr>
                <a:t>3001 </a:t>
              </a:r>
              <a:r>
                <a:rPr lang="en-US" sz="3200" dirty="0" err="1" smtClean="0">
                  <a:latin typeface="+mj-lt"/>
                  <a:cs typeface="Roboto Light"/>
                </a:rPr>
                <a:t>Heverlee</a:t>
              </a:r>
              <a:endParaRPr lang="en-US" sz="3200" dirty="0" smtClean="0">
                <a:latin typeface="+mj-lt"/>
                <a:cs typeface="Roboto Light"/>
              </a:endParaRPr>
            </a:p>
            <a:p>
              <a:pPr>
                <a:lnSpc>
                  <a:spcPct val="110000"/>
                </a:lnSpc>
              </a:pPr>
              <a:r>
                <a:rPr lang="en-US" sz="3200" dirty="0" smtClean="0">
                  <a:latin typeface="+mj-lt"/>
                  <a:cs typeface="Roboto Light"/>
                </a:rPr>
                <a:t>Tel.: +32 16 39 04 11</a:t>
              </a:r>
            </a:p>
          </p:txBody>
        </p:sp>
      </p:grpSp>
      <p:sp>
        <p:nvSpPr>
          <p:cNvPr id="9" name="AutoShape 81"/>
          <p:cNvSpPr>
            <a:spLocks/>
          </p:cNvSpPr>
          <p:nvPr/>
        </p:nvSpPr>
        <p:spPr bwMode="auto">
          <a:xfrm>
            <a:off x="7071267" y="9547712"/>
            <a:ext cx="600075" cy="438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2"/>
          </a:solidFill>
          <a:ln>
            <a:noFill/>
          </a:ln>
          <a:effectLst/>
          <a:extLst/>
        </p:spPr>
        <p:txBody>
          <a:bodyPr lIns="38100" tIns="38100" rIns="38100" bIns="38100" anchor="ctr"/>
          <a:lstStyle/>
          <a:p>
            <a:pPr defTabSz="342528" fontAlgn="auto">
              <a:spcBef>
                <a:spcPts val="0"/>
              </a:spcBef>
              <a:spcAft>
                <a:spcPts val="0"/>
              </a:spcAft>
              <a:defRPr/>
            </a:pPr>
            <a:endParaRPr lang="es-ES" sz="21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10" name="Group 9"/>
          <p:cNvGrpSpPr>
            <a:grpSpLocks/>
          </p:cNvGrpSpPr>
          <p:nvPr/>
        </p:nvGrpSpPr>
        <p:grpSpPr bwMode="auto">
          <a:xfrm>
            <a:off x="7825330" y="9450875"/>
            <a:ext cx="6116237" cy="1963165"/>
            <a:chOff x="838200" y="2992832"/>
            <a:chExt cx="1756458" cy="738616"/>
          </a:xfrm>
        </p:grpSpPr>
        <p:sp>
          <p:nvSpPr>
            <p:cNvPr id="11" name="TextBox 14"/>
            <p:cNvSpPr txBox="1">
              <a:spLocks noChangeArrowheads="1"/>
            </p:cNvSpPr>
            <p:nvPr/>
          </p:nvSpPr>
          <p:spPr bwMode="auto">
            <a:xfrm>
              <a:off x="838656" y="2992832"/>
              <a:ext cx="1600200" cy="2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r>
                <a:rPr lang="en-US" sz="3600" b="1" dirty="0">
                  <a:solidFill>
                    <a:srgbClr val="1F2E3D"/>
                  </a:solidFill>
                  <a:latin typeface="+mn-lt"/>
                  <a:cs typeface="Roboto Light" charset="0"/>
                </a:rPr>
                <a:t>Email</a:t>
              </a:r>
              <a:r>
                <a:rPr lang="en-US" sz="3600" b="1" dirty="0">
                  <a:solidFill>
                    <a:schemeClr val="tx2"/>
                  </a:solidFill>
                  <a:latin typeface="+mn-lt"/>
                  <a:cs typeface="Roboto Light" charset="0"/>
                </a:rPr>
                <a:t> | </a:t>
              </a:r>
              <a:r>
                <a:rPr lang="en-US" sz="3600" b="1" dirty="0">
                  <a:solidFill>
                    <a:srgbClr val="1F2E3D"/>
                  </a:solidFill>
                  <a:latin typeface="+mn-lt"/>
                  <a:cs typeface="Roboto Light" charset="0"/>
                </a:rPr>
                <a:t>Website</a:t>
              </a:r>
            </a:p>
          </p:txBody>
        </p:sp>
        <p:sp>
          <p:nvSpPr>
            <p:cNvPr id="12" name="TextBox 15"/>
            <p:cNvSpPr txBox="1">
              <a:spLocks noChangeArrowheads="1"/>
            </p:cNvSpPr>
            <p:nvPr/>
          </p:nvSpPr>
          <p:spPr bwMode="auto">
            <a:xfrm>
              <a:off x="838200" y="3212655"/>
              <a:ext cx="1756458"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nSpc>
                  <a:spcPct val="110000"/>
                </a:lnSpc>
              </a:pPr>
              <a:r>
                <a:rPr lang="en-US" sz="3200" dirty="0" err="1">
                  <a:solidFill>
                    <a:srgbClr val="1C1C1C"/>
                  </a:solidFill>
                  <a:cs typeface="Roboto Light" charset="0"/>
                </a:rPr>
                <a:t>info@idewe.be</a:t>
              </a:r>
              <a:r>
                <a:rPr lang="en-US" sz="3200" dirty="0">
                  <a:solidFill>
                    <a:srgbClr val="1C1C1C"/>
                  </a:solidFill>
                  <a:cs typeface="Roboto Light" charset="0"/>
                </a:rPr>
                <a:t> </a:t>
              </a:r>
              <a:r>
                <a:rPr lang="en-US" sz="3600" b="1" dirty="0">
                  <a:solidFill>
                    <a:schemeClr val="tx2"/>
                  </a:solidFill>
                  <a:cs typeface="Roboto Light" charset="0"/>
                </a:rPr>
                <a:t>|</a:t>
              </a:r>
              <a:r>
                <a:rPr lang="en-US" sz="3600" dirty="0">
                  <a:solidFill>
                    <a:schemeClr val="tx2"/>
                  </a:solidFill>
                  <a:cs typeface="Roboto Light" charset="0"/>
                </a:rPr>
                <a:t> </a:t>
              </a:r>
              <a:r>
                <a:rPr lang="en-US" sz="3200" dirty="0" err="1">
                  <a:solidFill>
                    <a:srgbClr val="1C1C1C"/>
                  </a:solidFill>
                  <a:cs typeface="Roboto Light" charset="0"/>
                </a:rPr>
                <a:t>www.idewe.be</a:t>
              </a:r>
              <a:endParaRPr lang="en-US" sz="3200" dirty="0">
                <a:solidFill>
                  <a:srgbClr val="1C1C1C"/>
                </a:solidFill>
                <a:cs typeface="Roboto Light" charset="0"/>
              </a:endParaRPr>
            </a:p>
            <a:p>
              <a:pPr>
                <a:lnSpc>
                  <a:spcPct val="110000"/>
                </a:lnSpc>
              </a:pPr>
              <a:endParaRPr lang="en-US" sz="500" dirty="0">
                <a:solidFill>
                  <a:schemeClr val="tx2"/>
                </a:solidFill>
                <a:cs typeface="Roboto Light" charset="0"/>
              </a:endParaRPr>
            </a:p>
            <a:p>
              <a:pPr>
                <a:lnSpc>
                  <a:spcPct val="110000"/>
                </a:lnSpc>
              </a:pPr>
              <a:r>
                <a:rPr lang="en-US" sz="3200" dirty="0" err="1">
                  <a:cs typeface="Roboto Light" charset="0"/>
                </a:rPr>
                <a:t>info@ibeve.be</a:t>
              </a:r>
              <a:r>
                <a:rPr lang="en-US" sz="3200" dirty="0">
                  <a:cs typeface="Roboto Light" charset="0"/>
                </a:rPr>
                <a:t> </a:t>
              </a:r>
              <a:r>
                <a:rPr lang="en-US" sz="3600" b="1" dirty="0">
                  <a:solidFill>
                    <a:schemeClr val="tx2"/>
                  </a:solidFill>
                  <a:cs typeface="Roboto Light" charset="0"/>
                </a:rPr>
                <a:t>|</a:t>
              </a:r>
              <a:r>
                <a:rPr lang="en-US" sz="3200" dirty="0">
                  <a:solidFill>
                    <a:schemeClr val="tx2"/>
                  </a:solidFill>
                  <a:cs typeface="Roboto Light" charset="0"/>
                </a:rPr>
                <a:t> </a:t>
              </a:r>
              <a:r>
                <a:rPr lang="en-US" sz="3200" dirty="0" err="1">
                  <a:solidFill>
                    <a:srgbClr val="1C1C1C"/>
                  </a:solidFill>
                  <a:cs typeface="Roboto Light" charset="0"/>
                </a:rPr>
                <a:t>www.ibeve.be</a:t>
              </a:r>
              <a:endParaRPr lang="en-US" sz="3200" dirty="0">
                <a:solidFill>
                  <a:srgbClr val="1C1C1C"/>
                </a:solidFill>
                <a:cs typeface="Roboto Light" charset="0"/>
              </a:endParaRPr>
            </a:p>
            <a:p>
              <a:pPr>
                <a:lnSpc>
                  <a:spcPct val="110000"/>
                </a:lnSpc>
              </a:pPr>
              <a:endParaRPr lang="en-US" sz="3200" dirty="0">
                <a:cs typeface="Roboto Light" charset="0"/>
              </a:endParaRPr>
            </a:p>
          </p:txBody>
        </p:sp>
      </p:grpSp>
      <p:sp>
        <p:nvSpPr>
          <p:cNvPr id="2" name="Rounded Rectangle 1"/>
          <p:cNvSpPr/>
          <p:nvPr/>
        </p:nvSpPr>
        <p:spPr>
          <a:xfrm>
            <a:off x="13941567" y="9338098"/>
            <a:ext cx="8269002" cy="295750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4800" rIns="244800" rtlCol="0" anchor="ctr"/>
          <a:lstStyle/>
          <a:p>
            <a:pPr algn="ctr"/>
            <a:endParaRPr lang="en-US" sz="4000" dirty="0" err="1" smtClean="0">
              <a:solidFill>
                <a:schemeClr val="bg1"/>
              </a:solidFill>
            </a:endParaRPr>
          </a:p>
        </p:txBody>
      </p:sp>
      <p:sp>
        <p:nvSpPr>
          <p:cNvPr id="13" name="TextBox 12"/>
          <p:cNvSpPr txBox="1"/>
          <p:nvPr/>
        </p:nvSpPr>
        <p:spPr>
          <a:xfrm>
            <a:off x="14336675" y="9547712"/>
            <a:ext cx="8268998" cy="2454005"/>
          </a:xfrm>
          <a:prstGeom prst="rect">
            <a:avLst/>
          </a:prstGeom>
        </p:spPr>
        <p:txBody>
          <a:bodyPr vert="horz" wrap="square" lIns="91440" tIns="45720" rIns="91440" bIns="45720" rtlCol="0" anchor="ctr">
            <a:noAutofit/>
          </a:bodyPr>
          <a:lstStyle/>
          <a:p>
            <a:pPr algn="l">
              <a:lnSpc>
                <a:spcPct val="110000"/>
              </a:lnSpc>
            </a:pPr>
            <a:r>
              <a:rPr lang="en-US" sz="4000" b="1" dirty="0" err="1" smtClean="0">
                <a:solidFill>
                  <a:schemeClr val="tx1"/>
                </a:solidFill>
                <a:latin typeface="+mn-lt"/>
                <a:cs typeface="Roboto Light"/>
              </a:rPr>
              <a:t>Godewina</a:t>
            </a:r>
            <a:r>
              <a:rPr lang="en-US" sz="4000" b="1" dirty="0" smtClean="0">
                <a:solidFill>
                  <a:schemeClr val="tx1"/>
                </a:solidFill>
                <a:latin typeface="+mn-lt"/>
                <a:cs typeface="Roboto Light"/>
              </a:rPr>
              <a:t> </a:t>
            </a:r>
            <a:r>
              <a:rPr lang="en-US" sz="4000" b="1" dirty="0" err="1" smtClean="0">
                <a:solidFill>
                  <a:schemeClr val="tx1"/>
                </a:solidFill>
                <a:latin typeface="+mn-lt"/>
                <a:cs typeface="Roboto Light"/>
              </a:rPr>
              <a:t>Mylle</a:t>
            </a:r>
            <a:endParaRPr lang="en-US" sz="4000" b="1" dirty="0" smtClean="0">
              <a:solidFill>
                <a:schemeClr val="tx1"/>
              </a:solidFill>
              <a:latin typeface="+mn-lt"/>
              <a:cs typeface="Roboto Light"/>
            </a:endParaRPr>
          </a:p>
          <a:p>
            <a:pPr algn="l">
              <a:lnSpc>
                <a:spcPct val="110000"/>
              </a:lnSpc>
            </a:pPr>
            <a:r>
              <a:rPr lang="en-US" sz="3200" dirty="0" err="1" smtClean="0">
                <a:cs typeface="Roboto Light"/>
              </a:rPr>
              <a:t>Preventieadviseur-arbeidsgeneesheer</a:t>
            </a:r>
            <a:endParaRPr lang="en-US" sz="3200" dirty="0" smtClean="0">
              <a:cs typeface="Roboto Light"/>
            </a:endParaRPr>
          </a:p>
          <a:p>
            <a:pPr algn="l">
              <a:lnSpc>
                <a:spcPct val="110000"/>
              </a:lnSpc>
            </a:pPr>
            <a:r>
              <a:rPr lang="en-US" sz="3600" dirty="0" err="1" smtClean="0">
                <a:solidFill>
                  <a:schemeClr val="bg1"/>
                </a:solidFill>
                <a:cs typeface="Roboto Light"/>
              </a:rPr>
              <a:t>godewina.mylle@idewe.be</a:t>
            </a:r>
            <a:endParaRPr lang="en-US" sz="3600" dirty="0" smtClean="0">
              <a:solidFill>
                <a:schemeClr val="bg1"/>
              </a:solidFill>
              <a:cs typeface="Roboto Light"/>
            </a:endParaRPr>
          </a:p>
        </p:txBody>
      </p:sp>
    </p:spTree>
    <p:extLst>
      <p:ext uri="{BB962C8B-B14F-4D97-AF65-F5344CB8AC3E}">
        <p14:creationId xmlns:p14="http://schemas.microsoft.com/office/powerpoint/2010/main" val="122163694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BE" dirty="0" smtClean="0"/>
              <a:t>PROCENTUELE VERDELING VAN trajecten naar geslacht (dd 30/09/2017): TOTAAL 1601</a:t>
            </a:r>
            <a:endParaRPr lang="nl-BE" dirty="0"/>
          </a:p>
        </p:txBody>
      </p:sp>
      <p:sp>
        <p:nvSpPr>
          <p:cNvPr id="6" name="Title 5"/>
          <p:cNvSpPr>
            <a:spLocks noGrp="1"/>
          </p:cNvSpPr>
          <p:nvPr>
            <p:ph type="title"/>
          </p:nvPr>
        </p:nvSpPr>
        <p:spPr/>
        <p:txBody>
          <a:bodyPr/>
          <a:lstStyle/>
          <a:p>
            <a:r>
              <a:rPr lang="nl-BE" dirty="0" smtClean="0"/>
              <a:t>Re-integratie in cijfers: 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4093809"/>
              </p:ext>
            </p:extLst>
          </p:nvPr>
        </p:nvGraphicFramePr>
        <p:xfrm>
          <a:off x="2446338" y="2997200"/>
          <a:ext cx="21229637" cy="932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2824023272"/>
              </p:ext>
            </p:extLst>
          </p:nvPr>
        </p:nvGraphicFramePr>
        <p:xfrm>
          <a:off x="338139" y="2997200"/>
          <a:ext cx="5478462" cy="43553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465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NL" dirty="0" smtClean="0"/>
              <a:t>PROCENTUELE VERDELING VAN trajecten naar LEEFTIJD (</a:t>
            </a:r>
            <a:r>
              <a:rPr lang="nl-NL" dirty="0" err="1" smtClean="0"/>
              <a:t>dd</a:t>
            </a:r>
            <a:r>
              <a:rPr lang="nl-NL" dirty="0" smtClean="0"/>
              <a:t> 30/09/2017): TOTAAL 1601</a:t>
            </a:r>
            <a:endParaRPr lang="nl-NL"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17028872"/>
              </p:ext>
            </p:extLst>
          </p:nvPr>
        </p:nvGraphicFramePr>
        <p:xfrm>
          <a:off x="2446338" y="2997200"/>
          <a:ext cx="21229637" cy="932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217928790"/>
              </p:ext>
            </p:extLst>
          </p:nvPr>
        </p:nvGraphicFramePr>
        <p:xfrm>
          <a:off x="0" y="2794000"/>
          <a:ext cx="53340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343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775" y="1632882"/>
            <a:ext cx="21229200" cy="856318"/>
          </a:xfrm>
        </p:spPr>
        <p:txBody>
          <a:bodyPr/>
          <a:lstStyle/>
          <a:p>
            <a:r>
              <a:rPr lang="nl-BE" dirty="0" smtClean="0"/>
              <a:t>PROCENTUELE VERDELING VAN trajecten naar BEDRIJFSGROEP (DD 30/09/2017): totaal gekend 1561</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1966749"/>
              </p:ext>
            </p:extLst>
          </p:nvPr>
        </p:nvGraphicFramePr>
        <p:xfrm>
          <a:off x="3157538" y="2997200"/>
          <a:ext cx="21229637" cy="932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98829730"/>
              </p:ext>
            </p:extLst>
          </p:nvPr>
        </p:nvGraphicFramePr>
        <p:xfrm>
          <a:off x="215107" y="2997200"/>
          <a:ext cx="5884862" cy="629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082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480" y="1632882"/>
            <a:ext cx="21229200" cy="856318"/>
          </a:xfrm>
        </p:spPr>
        <p:txBody>
          <a:bodyPr/>
          <a:lstStyle/>
          <a:p>
            <a:r>
              <a:rPr lang="nl-BE" dirty="0" smtClean="0"/>
              <a:t>PROCENTUELE VERDELING </a:t>
            </a:r>
            <a:r>
              <a:rPr lang="nl-BE" dirty="0"/>
              <a:t>VAN trajecten naar sector </a:t>
            </a:r>
            <a:r>
              <a:rPr lang="nl-BE" dirty="0" smtClean="0"/>
              <a:t>(DD 30/09/2017): totaal 1601</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0889038"/>
              </p:ext>
            </p:extLst>
          </p:nvPr>
        </p:nvGraphicFramePr>
        <p:xfrm>
          <a:off x="4216400" y="2997200"/>
          <a:ext cx="20396200" cy="932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2356256567"/>
              </p:ext>
            </p:extLst>
          </p:nvPr>
        </p:nvGraphicFramePr>
        <p:xfrm>
          <a:off x="0" y="2997200"/>
          <a:ext cx="7797800" cy="665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027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BE" dirty="0" smtClean="0"/>
              <a:t>PROCENTUELE VERDELING Instroom trajecten via de verschillende kanalen </a:t>
            </a:r>
            <a:r>
              <a:rPr lang="nl-NL" dirty="0"/>
              <a:t>(</a:t>
            </a:r>
            <a:r>
              <a:rPr lang="nl-NL" dirty="0" err="1"/>
              <a:t>dd</a:t>
            </a:r>
            <a:r>
              <a:rPr lang="nl-NL" dirty="0"/>
              <a:t> 30/09/2017)</a:t>
            </a:r>
            <a:r>
              <a:rPr lang="nl-BE" dirty="0" smtClean="0"/>
              <a:t>: TOTAAL 1601</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4080764"/>
              </p:ext>
            </p:extLst>
          </p:nvPr>
        </p:nvGraphicFramePr>
        <p:xfrm>
          <a:off x="2446338" y="2997200"/>
          <a:ext cx="21229637"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052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46480" y="1836082"/>
            <a:ext cx="21229200" cy="856318"/>
          </a:xfrm>
        </p:spPr>
        <p:txBody>
          <a:bodyPr/>
          <a:lstStyle/>
          <a:p>
            <a:r>
              <a:rPr lang="nl-BE" dirty="0" smtClean="0"/>
              <a:t>PROCENTUELE VERDELING </a:t>
            </a:r>
            <a:r>
              <a:rPr lang="nl-BE" dirty="0"/>
              <a:t>Instroom trajecten via de verschillende kanalen </a:t>
            </a:r>
            <a:r>
              <a:rPr lang="nl-BE" dirty="0" smtClean="0"/>
              <a:t>naar sector (DD 30/09/2017): totaal 1601</a:t>
            </a:r>
            <a:endParaRPr lang="nl-BE" dirty="0"/>
          </a:p>
        </p:txBody>
      </p:sp>
      <p:sp>
        <p:nvSpPr>
          <p:cNvPr id="6" name="Title 5"/>
          <p:cNvSpPr>
            <a:spLocks noGrp="1"/>
          </p:cNvSpPr>
          <p:nvPr>
            <p:ph type="title"/>
          </p:nvPr>
        </p:nvSpPr>
        <p:spPr/>
        <p:txBody>
          <a:bodyPr/>
          <a:lstStyle/>
          <a:p>
            <a:r>
              <a:rPr lang="nl-BE" dirty="0"/>
              <a:t>Re-integratie in cijfers: </a:t>
            </a:r>
            <a:r>
              <a:rPr lang="nl-BE" dirty="0" smtClean="0"/>
              <a:t>stand van zaken bij idewe</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8938323"/>
              </p:ext>
            </p:extLst>
          </p:nvPr>
        </p:nvGraphicFramePr>
        <p:xfrm>
          <a:off x="203200" y="2997200"/>
          <a:ext cx="24409400" cy="932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492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IDEWE2016V2">
  <a:themeElements>
    <a:clrScheme name="Groep IDEWE">
      <a:dk1>
        <a:srgbClr val="000000"/>
      </a:dk1>
      <a:lt1>
        <a:sysClr val="window" lastClr="FFFFFF"/>
      </a:lt1>
      <a:dk2>
        <a:srgbClr val="6699CC"/>
      </a:dk2>
      <a:lt2>
        <a:srgbClr val="FFFFFF"/>
      </a:lt2>
      <a:accent1>
        <a:srgbClr val="6699CC"/>
      </a:accent1>
      <a:accent2>
        <a:srgbClr val="1F2E3D"/>
      </a:accent2>
      <a:accent3>
        <a:srgbClr val="646363"/>
      </a:accent3>
      <a:accent4>
        <a:srgbClr val="9D9D9C"/>
      </a:accent4>
      <a:accent5>
        <a:srgbClr val="0069B4"/>
      </a:accent5>
      <a:accent6>
        <a:srgbClr val="00A4CE"/>
      </a:accent6>
      <a:hlink>
        <a:srgbClr val="FF6C00"/>
      </a:hlink>
      <a:folHlink>
        <a:srgbClr val="C36A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244800" rIns="244800" rtlCol="0" anchor="ctr"/>
      <a:lstStyle>
        <a:defPPr>
          <a:defRPr sz="40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ctr">
        <a:spAutoFit/>
      </a:bodyPr>
      <a:lstStyle>
        <a:defPPr algn="l">
          <a:lnSpc>
            <a:spcPct val="130000"/>
          </a:lnSpc>
          <a:defRPr sz="3200" dirty="0">
            <a:solidFill>
              <a:schemeClr val="tx1"/>
            </a:solidFill>
            <a:latin typeface="+mn-lt"/>
            <a:cs typeface="Roboto Light"/>
          </a:defRPr>
        </a:defPPr>
      </a:lstStyle>
    </a:txDef>
  </a:objectDefaults>
  <a:extraClrSchemeLst/>
</a:theme>
</file>

<file path=ppt/theme/theme2.xml><?xml version="1.0" encoding="utf-8"?>
<a:theme xmlns:a="http://schemas.openxmlformats.org/drawingml/2006/main" name="1_TemplateIDEWE2016V2">
  <a:themeElements>
    <a:clrScheme name="Groep IDEWE">
      <a:dk1>
        <a:srgbClr val="000000"/>
      </a:dk1>
      <a:lt1>
        <a:sysClr val="window" lastClr="FFFFFF"/>
      </a:lt1>
      <a:dk2>
        <a:srgbClr val="6699CC"/>
      </a:dk2>
      <a:lt2>
        <a:srgbClr val="FFFFFF"/>
      </a:lt2>
      <a:accent1>
        <a:srgbClr val="6699CC"/>
      </a:accent1>
      <a:accent2>
        <a:srgbClr val="1F2E3D"/>
      </a:accent2>
      <a:accent3>
        <a:srgbClr val="646363"/>
      </a:accent3>
      <a:accent4>
        <a:srgbClr val="9D9D9C"/>
      </a:accent4>
      <a:accent5>
        <a:srgbClr val="0069B4"/>
      </a:accent5>
      <a:accent6>
        <a:srgbClr val="00A4CE"/>
      </a:accent6>
      <a:hlink>
        <a:srgbClr val="FF6C00"/>
      </a:hlink>
      <a:folHlink>
        <a:srgbClr val="C36A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244800" rIns="244800" rtlCol="0" anchor="ctr"/>
      <a:lstStyle>
        <a:defPPr>
          <a:defRPr sz="40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ctr">
        <a:spAutoFit/>
      </a:bodyPr>
      <a:lstStyle>
        <a:defPPr algn="l">
          <a:lnSpc>
            <a:spcPct val="130000"/>
          </a:lnSpc>
          <a:defRPr sz="3200" dirty="0">
            <a:solidFill>
              <a:schemeClr val="tx1"/>
            </a:solidFill>
            <a:latin typeface="+mn-lt"/>
            <a:cs typeface="Roboto Light"/>
          </a:defRPr>
        </a:defPPr>
      </a:lstStyle>
    </a:txDef>
  </a:objectDefaults>
  <a:extraClrSchemeLst/>
</a:theme>
</file>

<file path=ppt/theme/theme3.xml><?xml version="1.0" encoding="utf-8"?>
<a:theme xmlns:a="http://schemas.openxmlformats.org/drawingml/2006/main" name="3_TemplateIDEWE2016V2">
  <a:themeElements>
    <a:clrScheme name="Groep IDEWE">
      <a:dk1>
        <a:srgbClr val="000000"/>
      </a:dk1>
      <a:lt1>
        <a:sysClr val="window" lastClr="FFFFFF"/>
      </a:lt1>
      <a:dk2>
        <a:srgbClr val="6699CC"/>
      </a:dk2>
      <a:lt2>
        <a:srgbClr val="FFFFFF"/>
      </a:lt2>
      <a:accent1>
        <a:srgbClr val="6699CC"/>
      </a:accent1>
      <a:accent2>
        <a:srgbClr val="1F2E3D"/>
      </a:accent2>
      <a:accent3>
        <a:srgbClr val="646363"/>
      </a:accent3>
      <a:accent4>
        <a:srgbClr val="9D9D9C"/>
      </a:accent4>
      <a:accent5>
        <a:srgbClr val="0069B4"/>
      </a:accent5>
      <a:accent6>
        <a:srgbClr val="00A4CE"/>
      </a:accent6>
      <a:hlink>
        <a:srgbClr val="FF6C00"/>
      </a:hlink>
      <a:folHlink>
        <a:srgbClr val="C36A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244800" rIns="244800" rtlCol="0" anchor="ctr"/>
      <a:lstStyle>
        <a:defPPr>
          <a:defRPr sz="40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ctr">
        <a:spAutoFit/>
      </a:bodyPr>
      <a:lstStyle>
        <a:defPPr algn="l">
          <a:lnSpc>
            <a:spcPct val="130000"/>
          </a:lnSpc>
          <a:defRPr sz="3200" dirty="0">
            <a:solidFill>
              <a:schemeClr val="tx1"/>
            </a:solidFill>
            <a:latin typeface="+mn-lt"/>
            <a:cs typeface="Roboto Ligh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
    <a:dk1>
      <a:srgbClr val="789FD3"/>
    </a:dk1>
    <a:lt1>
      <a:srgbClr val="FFFFFF"/>
    </a:lt1>
    <a:dk2>
      <a:srgbClr val="5C5B60"/>
    </a:dk2>
    <a:lt2>
      <a:srgbClr val="8F9286"/>
    </a:lt2>
    <a:accent1>
      <a:srgbClr val="C7C9C3"/>
    </a:accent1>
    <a:accent2>
      <a:srgbClr val="254E97"/>
    </a:accent2>
    <a:accent3>
      <a:srgbClr val="FFFFFF"/>
    </a:accent3>
    <a:accent4>
      <a:srgbClr val="6587B4"/>
    </a:accent4>
    <a:accent5>
      <a:srgbClr val="E0E1DE"/>
    </a:accent5>
    <a:accent6>
      <a:srgbClr val="204688"/>
    </a:accent6>
    <a:hlink>
      <a:srgbClr val="8F002C"/>
    </a:hlink>
    <a:folHlink>
      <a:srgbClr val="E0B84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DC2418"/>
    </a:dk1>
    <a:lt1>
      <a:srgbClr val="FFFFFF"/>
    </a:lt1>
    <a:dk2>
      <a:srgbClr val="414141"/>
    </a:dk2>
    <a:lt2>
      <a:srgbClr val="8F9286"/>
    </a:lt2>
    <a:accent1>
      <a:srgbClr val="C7C9C3"/>
    </a:accent1>
    <a:accent2>
      <a:srgbClr val="254E97"/>
    </a:accent2>
    <a:accent3>
      <a:srgbClr val="FFFFFF"/>
    </a:accent3>
    <a:accent4>
      <a:srgbClr val="BC1D13"/>
    </a:accent4>
    <a:accent5>
      <a:srgbClr val="E0E1DE"/>
    </a:accent5>
    <a:accent6>
      <a:srgbClr val="204688"/>
    </a:accent6>
    <a:hlink>
      <a:srgbClr val="8F002C"/>
    </a:hlink>
    <a:folHlink>
      <a:srgbClr val="E0B847"/>
    </a:folHlink>
  </a:clrScheme>
  <a:fontScheme name="IDEWE_ppt n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TemplateIDEWE2016V2.pptx</Template>
  <TotalTime>5372</TotalTime>
  <Words>1098</Words>
  <Application>Microsoft Macintosh PowerPoint</Application>
  <PresentationFormat>Custom</PresentationFormat>
  <Paragraphs>171</Paragraphs>
  <Slides>31</Slides>
  <Notes>25</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TemplateIDEWE2016V2</vt:lpstr>
      <vt:lpstr>1_TemplateIDEWE2016V2</vt:lpstr>
      <vt:lpstr>3_TemplateIDEWE2016V2</vt:lpstr>
      <vt:lpstr>Leidt een re-integratietraject wel tot herinschakeling van de werknemer? Ervaringen van Groep IDEWE</vt:lpstr>
      <vt:lpstr>RE-INTEGRATIE</vt:lpstr>
      <vt:lpstr>RE-INTEGRATIE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 in cijfers: stand van zaken bij idewe</vt:lpstr>
      <vt:lpstr>RE-INTEGRATIE</vt:lpstr>
      <vt:lpstr>CASUS: VOORBEELD VAN PLAN/VERSLAG</vt:lpstr>
      <vt:lpstr>CASUS: VOORBEELD VAN PLAN/VERSLAG</vt:lpstr>
      <vt:lpstr>CASUS: VOORBEELD VAN PLAN/VERSLAG</vt:lpstr>
      <vt:lpstr>CASUS: VOORBEELD VAN PLAN/VERSLAG</vt:lpstr>
      <vt:lpstr>CASUS: VOORBEELD VAN PLAN/VERSLAG</vt:lpstr>
      <vt:lpstr>RE-INTEGRATIE</vt:lpstr>
      <vt:lpstr>Take home message</vt:lpstr>
      <vt:lpstr>Take home message</vt:lpstr>
      <vt:lpstr>VRAGEN</vt:lpstr>
      <vt:lpstr>GROEP IDEWE ROOKVRIJ </vt:lpstr>
      <vt:lpstr>PowerPoint Presentation</vt:lpstr>
    </vt:vector>
  </TitlesOfParts>
  <Manager/>
  <Company>IDEWE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IDEWE Group</dc:creator>
  <cp:keywords/>
  <dc:description/>
  <cp:lastModifiedBy>mylle384</cp:lastModifiedBy>
  <cp:revision>827</cp:revision>
  <dcterms:created xsi:type="dcterms:W3CDTF">2015-02-19T08:45:44Z</dcterms:created>
  <dcterms:modified xsi:type="dcterms:W3CDTF">2017-11-15T14:14:06Z</dcterms:modified>
  <cp:category/>
</cp:coreProperties>
</file>