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9" r:id="rId4"/>
    <p:sldId id="261" r:id="rId5"/>
    <p:sldId id="268" r:id="rId6"/>
    <p:sldId id="274" r:id="rId7"/>
    <p:sldId id="273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</p:sldIdLst>
  <p:sldSz cx="10688638" cy="6016625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392" userDrawn="1">
          <p15:clr>
            <a:srgbClr val="A4A3A4"/>
          </p15:clr>
        </p15:guide>
        <p15:guide id="2" pos="679" userDrawn="1">
          <p15:clr>
            <a:srgbClr val="A4A3A4"/>
          </p15:clr>
        </p15:guide>
        <p15:guide id="3" orient="horz" pos="2327" userDrawn="1">
          <p15:clr>
            <a:srgbClr val="A4A3A4"/>
          </p15:clr>
        </p15:guide>
        <p15:guide id="4" pos="616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eters Ilse" initials="PI" lastIdx="6" clrIdx="0"/>
  <p:cmAuthor id="1" name="Schmickler Marie Noelle" initials="SM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600"/>
    <a:srgbClr val="D9D1BF"/>
    <a:srgbClr val="6A6D6B"/>
    <a:srgbClr val="EDEBE3"/>
    <a:srgbClr val="8D8A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tijl, licht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72" autoAdjust="0"/>
  </p:normalViewPr>
  <p:slideViewPr>
    <p:cSldViewPr snapToGrid="0" snapToObjects="1">
      <p:cViewPr>
        <p:scale>
          <a:sx n="70" d="100"/>
          <a:sy n="70" d="100"/>
        </p:scale>
        <p:origin x="-1050" y="-210"/>
      </p:cViewPr>
      <p:guideLst>
        <p:guide orient="horz" pos="1392"/>
        <p:guide orient="horz" pos="2327"/>
        <p:guide pos="679"/>
        <p:guide pos="616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C9D55-0C8D-0344-99E9-2216B07FB1C8}" type="datetimeFigureOut">
              <a:rPr lang="nl-NL" smtClean="0"/>
              <a:t>9-10-2017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34295-E5CF-0646-8F2E-C7C1ECAD102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62767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23E02-D925-7243-B84F-C48CC540C8E9}" type="datetimeFigureOut">
              <a:rPr lang="nl-NL" smtClean="0"/>
              <a:t>9-10-2017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66A5D-0832-284E-8D04-F3ED2E67BB6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70308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EE8600"/>
                </a:solidFill>
              </a:rPr>
              <a:t>Deze chronische ziekten treffen vooral het actieve deel van de bevolking tussen de </a:t>
            </a:r>
            <a:r>
              <a:rPr lang="nl-BE" b="1" dirty="0" smtClean="0">
                <a:solidFill>
                  <a:srgbClr val="EE8600"/>
                </a:solidFill>
              </a:rPr>
              <a:t>15 en 40 jaar</a:t>
            </a:r>
            <a:r>
              <a:rPr lang="nl-BE" dirty="0" smtClean="0">
                <a:solidFill>
                  <a:srgbClr val="EE8600"/>
                </a:solidFill>
              </a:rPr>
              <a:t>.</a:t>
            </a:r>
          </a:p>
          <a:p>
            <a:r>
              <a:rPr lang="nl-BE" dirty="0" smtClean="0">
                <a:solidFill>
                  <a:srgbClr val="EE8600"/>
                </a:solidFill>
              </a:rPr>
              <a:t>In België gaat het om </a:t>
            </a:r>
            <a:r>
              <a:rPr lang="nl-BE" b="1" dirty="0" smtClean="0">
                <a:solidFill>
                  <a:srgbClr val="EE8600"/>
                </a:solidFill>
              </a:rPr>
              <a:t>ongeveer 35.000 patiënten</a:t>
            </a:r>
            <a:r>
              <a:rPr lang="nl-BE" dirty="0" smtClean="0">
                <a:solidFill>
                  <a:srgbClr val="EE8600"/>
                </a:solidFill>
              </a:rPr>
              <a:t>. </a:t>
            </a:r>
          </a:p>
          <a:p>
            <a:r>
              <a:rPr lang="nl-BE" dirty="0" smtClean="0">
                <a:solidFill>
                  <a:srgbClr val="EE8600"/>
                </a:solidFill>
              </a:rPr>
              <a:t>De voornaamste symptomen (frequente diarree, buikpijn, koorts en vermoeidheid) maken vooral in periodes waarin de ziekte opflakkert een werkdag op kantoor of het woon-werkverkeer moeilijk voor deze patiënten.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66A5D-0832-284E-8D04-F3ED2E67BB6A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87177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66A5D-0832-284E-8D04-F3ED2E67BB6A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52403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66A5D-0832-284E-8D04-F3ED2E67BB6A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52403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66A5D-0832-284E-8D04-F3ED2E67BB6A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52403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66A5D-0832-284E-8D04-F3ED2E67BB6A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5240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EE8600"/>
                </a:solidFill>
              </a:rPr>
              <a:t>Hypothese 1: </a:t>
            </a:r>
            <a:r>
              <a:rPr lang="nl-NL" dirty="0" smtClean="0">
                <a:solidFill>
                  <a:srgbClr val="EE8600"/>
                </a:solidFill>
              </a:rPr>
              <a:t>flexibele werkomstandigheden worden gerealiseerd door mogelijkheid te geven om thuis te werken</a:t>
            </a:r>
          </a:p>
          <a:p>
            <a:r>
              <a:rPr lang="nl-NL" b="1" dirty="0" smtClean="0">
                <a:solidFill>
                  <a:srgbClr val="EE8600"/>
                </a:solidFill>
              </a:rPr>
              <a:t>Hypothese 2: </a:t>
            </a:r>
            <a:r>
              <a:rPr lang="nl-NL" dirty="0" smtClean="0">
                <a:solidFill>
                  <a:srgbClr val="EE8600"/>
                </a:solidFill>
              </a:rPr>
              <a:t>telewerken leidt tot een daling van ziekteverzuim en is positief voor het sociaal zekerheidsstelsel</a:t>
            </a:r>
          </a:p>
          <a:p>
            <a:r>
              <a:rPr lang="nl-NL" b="1" dirty="0" smtClean="0">
                <a:solidFill>
                  <a:srgbClr val="EE8600"/>
                </a:solidFill>
              </a:rPr>
              <a:t>Hypothese 3: </a:t>
            </a:r>
            <a:r>
              <a:rPr lang="nl-NL" dirty="0" smtClean="0">
                <a:solidFill>
                  <a:srgbClr val="EE8600"/>
                </a:solidFill>
              </a:rPr>
              <a:t>telewerken ook gunstig is voor de werkgevers dankzij daling van ziekteverzuim</a:t>
            </a:r>
            <a:endParaRPr lang="en-US" dirty="0" smtClean="0">
              <a:solidFill>
                <a:srgbClr val="EE8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66A5D-0832-284E-8D04-F3ED2E67BB6A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6350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Inclusiecriteria: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Deelnemers moeten ouder zijn dan 18 zijn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Deelnemers moeten professioneel actief zijn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deelnemers moeten in leven Vlaams-Brabant (België)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Deelnemers moeten een bepaalde vorm van inflammatoire darmziekte hebben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deelnemers moeten worden gemotiveerd om deel te nemen en gedurende 6 maanden worden opgevolgd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Uitsluitingscriteria: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deelnemers moeten hun schriftelijke toestemming te geven via de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Informed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Consent Form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Deelnemers moeten al over de technische mogelijkheden om thuis te werken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 eerste contact met de werkgever van de patiënt is gemaakt, en de werkgever bereid is om deel te nemen</a:t>
            </a:r>
          </a:p>
          <a:p>
            <a:pPr lvl="0"/>
            <a:endParaRPr lang="nl-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nl-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b="1" dirty="0" smtClean="0">
                <a:solidFill>
                  <a:srgbClr val="EE8600"/>
                </a:solidFill>
              </a:rPr>
              <a:t>Insteek van het project: </a:t>
            </a:r>
            <a:r>
              <a:rPr lang="nl-NL" dirty="0" smtClean="0">
                <a:solidFill>
                  <a:srgbClr val="EE8600"/>
                </a:solidFill>
              </a:rPr>
              <a:t>het verbeteren van het welzijn van de patiënt, de werkgever, en de maatschappij in zijn geheel door te mikken op inzetbaarheid van werknemers met een chronische ziekte. </a:t>
            </a:r>
          </a:p>
          <a:p>
            <a:r>
              <a:rPr lang="nl-NL" dirty="0" smtClean="0">
                <a:solidFill>
                  <a:srgbClr val="EE8600"/>
                </a:solidFill>
              </a:rPr>
              <a:t>Van de 71 patiënten die zich hadden ingeschreven, kwamen er 19 in aanmerking om deel te nemen aan Activ84worK. </a:t>
            </a:r>
          </a:p>
          <a:p>
            <a:r>
              <a:rPr lang="nl-NL" dirty="0" smtClean="0">
                <a:solidFill>
                  <a:srgbClr val="EE8600"/>
                </a:solidFill>
              </a:rPr>
              <a:t>Daarvan hebben er 14 de volledige termijn doorlopen </a:t>
            </a:r>
          </a:p>
          <a:p>
            <a:pPr lvl="1"/>
            <a:r>
              <a:rPr lang="nl-NL" dirty="0" smtClean="0">
                <a:solidFill>
                  <a:srgbClr val="EE8600"/>
                </a:solidFill>
              </a:rPr>
              <a:t>4 mannen, 10 vrouwen</a:t>
            </a:r>
          </a:p>
          <a:p>
            <a:pPr lvl="1"/>
            <a:r>
              <a:rPr lang="nl-NL" dirty="0" smtClean="0">
                <a:solidFill>
                  <a:srgbClr val="EE8600"/>
                </a:solidFill>
              </a:rPr>
              <a:t>5 privésector, 9 niet privésector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66A5D-0832-284E-8D04-F3ED2E67BB6A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3129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EE8600"/>
                </a:solidFill>
              </a:rPr>
              <a:t>Gedurende zes maanden flexibele werkomstandigheden met onder meer werken op afstand</a:t>
            </a:r>
          </a:p>
          <a:p>
            <a:pPr lvl="1"/>
            <a:r>
              <a:rPr lang="nl-NL" dirty="0" smtClean="0">
                <a:solidFill>
                  <a:srgbClr val="EE8600"/>
                </a:solidFill>
              </a:rPr>
              <a:t>Thuiswerk</a:t>
            </a:r>
          </a:p>
          <a:p>
            <a:pPr lvl="1"/>
            <a:r>
              <a:rPr lang="nl-NL" dirty="0" smtClean="0">
                <a:solidFill>
                  <a:srgbClr val="EE8600"/>
                </a:solidFill>
              </a:rPr>
              <a:t>Telewerk</a:t>
            </a:r>
          </a:p>
          <a:p>
            <a:pPr lvl="1"/>
            <a:r>
              <a:rPr lang="nl-NL" dirty="0" smtClean="0">
                <a:solidFill>
                  <a:srgbClr val="EE8600"/>
                </a:solidFill>
              </a:rPr>
              <a:t>Flexibele werkuren</a:t>
            </a:r>
          </a:p>
          <a:p>
            <a:r>
              <a:rPr lang="nl-NL" dirty="0" smtClean="0">
                <a:solidFill>
                  <a:srgbClr val="EE8600"/>
                </a:solidFill>
              </a:rPr>
              <a:t>Opvolging via 7 contactmomenten </a:t>
            </a:r>
          </a:p>
          <a:p>
            <a:pPr lvl="1"/>
            <a:r>
              <a:rPr lang="nl-NL" dirty="0" smtClean="0">
                <a:solidFill>
                  <a:srgbClr val="EE8600"/>
                </a:solidFill>
              </a:rPr>
              <a:t>Face </a:t>
            </a:r>
            <a:r>
              <a:rPr lang="nl-NL" dirty="0" err="1" smtClean="0">
                <a:solidFill>
                  <a:srgbClr val="EE8600"/>
                </a:solidFill>
              </a:rPr>
              <a:t>to</a:t>
            </a:r>
            <a:r>
              <a:rPr lang="nl-NL" dirty="0" smtClean="0">
                <a:solidFill>
                  <a:srgbClr val="EE8600"/>
                </a:solidFill>
              </a:rPr>
              <a:t> face (eerste en laatste contactmoment)</a:t>
            </a:r>
          </a:p>
          <a:p>
            <a:pPr lvl="1"/>
            <a:r>
              <a:rPr lang="nl-NL" dirty="0" smtClean="0">
                <a:solidFill>
                  <a:srgbClr val="EE8600"/>
                </a:solidFill>
              </a:rPr>
              <a:t>Vragenlijsten en time sheets</a:t>
            </a:r>
          </a:p>
          <a:p>
            <a:pPr lvl="1"/>
            <a:r>
              <a:rPr lang="nl-NL" dirty="0" smtClean="0">
                <a:solidFill>
                  <a:srgbClr val="EE8600"/>
                </a:solidFill>
              </a:rPr>
              <a:t>Telefonisch</a:t>
            </a:r>
          </a:p>
          <a:p>
            <a:pPr lvl="1"/>
            <a:r>
              <a:rPr lang="nl-NL" dirty="0" smtClean="0">
                <a:solidFill>
                  <a:srgbClr val="EE8600"/>
                </a:solidFill>
              </a:rPr>
              <a:t>E-mail</a:t>
            </a:r>
            <a:endParaRPr lang="nl-NL" dirty="0">
              <a:solidFill>
                <a:srgbClr val="EE8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66A5D-0832-284E-8D04-F3ED2E67BB6A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1410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Bijkomend vergt het ook een zekere maturiteit van de werknemer om zijn of haar gezondheid als een prioriteit te stellen. </a:t>
            </a:r>
          </a:p>
          <a:p>
            <a:r>
              <a:rPr lang="nl-NL" dirty="0" smtClean="0"/>
              <a:t>Ook de effectieve functie is bepalend. Vooral medewerkers die autonoom kunnen werken ervaren het makkelijker om van thuis te werken. </a:t>
            </a:r>
          </a:p>
          <a:p>
            <a:r>
              <a:rPr lang="nl-NL" dirty="0" smtClean="0"/>
              <a:t>Daarentegen is het voor sommige deelnemers in een leidinggevende rol niet evident om meer thuis te werken daar ze hun fysieke aanwezigheid belangrijk achten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66A5D-0832-284E-8D04-F3ED2E67BB6A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5240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66A5D-0832-284E-8D04-F3ED2E67BB6A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5240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66A5D-0832-284E-8D04-F3ED2E67BB6A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5240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66A5D-0832-284E-8D04-F3ED2E67BB6A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5240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66A5D-0832-284E-8D04-F3ED2E67BB6A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5240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sura-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Mensura-bkg-titeldi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00" y="-90000"/>
            <a:ext cx="10869168" cy="5132832"/>
          </a:xfrm>
          <a:prstGeom prst="rect">
            <a:avLst/>
          </a:prstGeo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673225" y="4246632"/>
            <a:ext cx="2494016" cy="320330"/>
          </a:xfrm>
        </p:spPr>
        <p:txBody>
          <a:bodyPr lIns="0" tIns="0" rIns="0" bIns="0" anchor="t" anchorCtr="0"/>
          <a:lstStyle>
            <a:lvl1pPr>
              <a:defRPr sz="1800" b="0" i="1" baseline="0">
                <a:solidFill>
                  <a:schemeClr val="tx1"/>
                </a:solidFill>
                <a:latin typeface="+mj-lt"/>
              </a:defRPr>
            </a:lvl1pPr>
          </a:lstStyle>
          <a:p>
            <a:endParaRPr lang="nl-NL" dirty="0"/>
          </a:p>
        </p:txBody>
      </p:sp>
      <p:pic>
        <p:nvPicPr>
          <p:cNvPr id="8" name="Afbeelding 7" descr="Mensura-logo-titeldi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400" y="5184000"/>
            <a:ext cx="2237232" cy="822960"/>
          </a:xfrm>
          <a:prstGeom prst="rect">
            <a:avLst/>
          </a:prstGeom>
        </p:spPr>
      </p:pic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674001" y="2796105"/>
            <a:ext cx="5274000" cy="1008315"/>
          </a:xfrm>
        </p:spPr>
        <p:txBody>
          <a:bodyPr rIns="0" anchor="t" anchorCtr="0">
            <a:normAutofit/>
          </a:bodyPr>
          <a:lstStyle>
            <a:lvl1pPr marL="0" indent="0" algn="l">
              <a:lnSpc>
                <a:spcPct val="90000"/>
              </a:lnSpc>
              <a:buNone/>
              <a:defRPr sz="35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pic>
        <p:nvPicPr>
          <p:cNvPr id="9" name="Afbeelding 8" descr="Mensura-img-titeldia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400" y="2095200"/>
            <a:ext cx="2804160" cy="2944368"/>
          </a:xfrm>
          <a:prstGeom prst="rect">
            <a:avLst/>
          </a:prstGeom>
        </p:spPr>
      </p:pic>
      <p:sp>
        <p:nvSpPr>
          <p:cNvPr id="12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1673225" y="3984264"/>
            <a:ext cx="5274776" cy="316158"/>
          </a:xfrm>
        </p:spPr>
        <p:txBody>
          <a:bodyPr/>
          <a:lstStyle>
            <a:lvl1pPr marL="0" indent="0">
              <a:buNone/>
              <a:defRPr sz="1800" b="0" i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1674000" y="698500"/>
            <a:ext cx="7052161" cy="2011950"/>
          </a:xfrm>
        </p:spPr>
        <p:txBody>
          <a:bodyPr vert="horz" lIns="0" tIns="0" rIns="0" bIns="0" rtlCol="0" anchor="b" anchorCtr="0">
            <a:normAutofit/>
          </a:bodyPr>
          <a:lstStyle>
            <a:lvl1pPr marL="0" indent="0">
              <a:buNone/>
              <a:defRPr lang="nl-BE" sz="4900" b="1" i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dirty="0" smtClean="0"/>
              <a:t>Click to edit Master text styles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96442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sura-Titel+Subtitel+tekst+bullets+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586800" y="5472902"/>
            <a:ext cx="4838414" cy="200966"/>
          </a:xfrm>
        </p:spPr>
        <p:txBody>
          <a:bodyPr lIns="0" tIns="0" rIns="0" bIns="0" anchor="t" anchorCtr="0"/>
          <a:lstStyle>
            <a:lvl1pPr algn="l">
              <a:defRPr sz="800">
                <a:solidFill>
                  <a:srgbClr val="8D8A8A"/>
                </a:solidFill>
                <a:latin typeface="+mj-lt"/>
              </a:defRPr>
            </a:lvl1pPr>
          </a:lstStyle>
          <a:p>
            <a:r>
              <a:rPr lang="nl-NL" dirty="0" smtClean="0"/>
              <a:t>Titel presentatie </a:t>
            </a:r>
            <a:r>
              <a:rPr lang="nl-NL" dirty="0" err="1" smtClean="0"/>
              <a:t>Calibri</a:t>
            </a:r>
            <a:r>
              <a:rPr lang="nl-NL" dirty="0" smtClean="0"/>
              <a:t> </a:t>
            </a:r>
            <a:r>
              <a:rPr lang="nl-NL" dirty="0" err="1" smtClean="0"/>
              <a:t>regular</a:t>
            </a:r>
            <a:r>
              <a:rPr lang="nl-NL" dirty="0" smtClean="0"/>
              <a:t> 8pt | </a:t>
            </a:r>
            <a:r>
              <a:rPr lang="nl-NL" dirty="0" err="1" smtClean="0"/>
              <a:t>dd</a:t>
            </a:r>
            <a:r>
              <a:rPr lang="nl-NL" dirty="0" smtClean="0"/>
              <a:t> maand </a:t>
            </a:r>
            <a:r>
              <a:rPr lang="nl-NL" dirty="0" err="1" smtClean="0"/>
              <a:t>jjjj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2001" y="5472901"/>
            <a:ext cx="154800" cy="200966"/>
          </a:xfrm>
        </p:spPr>
        <p:txBody>
          <a:bodyPr lIns="0" tIns="0" rIns="0" bIns="0" anchor="t" anchorCtr="0"/>
          <a:lstStyle>
            <a:lvl1pPr algn="l">
              <a:defRPr sz="800" b="1" i="0">
                <a:solidFill>
                  <a:srgbClr val="8D8A8A"/>
                </a:solidFill>
                <a:latin typeface="+mj-lt"/>
              </a:defRPr>
            </a:lvl1pPr>
          </a:lstStyle>
          <a:p>
            <a:fld id="{0A279D6C-A5E5-844A-ABD0-7E6D8CBC6A7F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 descr="Mensura-logo-agend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400" y="5184000"/>
            <a:ext cx="2237232" cy="822960"/>
          </a:xfrm>
          <a:prstGeom prst="rect">
            <a:avLst/>
          </a:prstGeom>
        </p:spPr>
      </p:pic>
      <p:sp>
        <p:nvSpPr>
          <p:cNvPr id="10" name="Tijdelijke aanduiding voor tekst 9"/>
          <p:cNvSpPr>
            <a:spLocks noGrp="1"/>
          </p:cNvSpPr>
          <p:nvPr>
            <p:ph type="body" sz="quarter" idx="13"/>
          </p:nvPr>
        </p:nvSpPr>
        <p:spPr>
          <a:xfrm>
            <a:off x="953999" y="1286806"/>
            <a:ext cx="4597201" cy="354574"/>
          </a:xfrm>
        </p:spPr>
        <p:txBody>
          <a:bodyPr rIns="0"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4"/>
          </p:nvPr>
        </p:nvSpPr>
        <p:spPr>
          <a:xfrm>
            <a:off x="954088" y="1751875"/>
            <a:ext cx="4597112" cy="227601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5"/>
          </p:nvPr>
        </p:nvSpPr>
        <p:spPr>
          <a:xfrm>
            <a:off x="954089" y="4163738"/>
            <a:ext cx="4597112" cy="112865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3" name="Tijdelijke aanduiding voor grafiek 6"/>
          <p:cNvSpPr>
            <a:spLocks noGrp="1"/>
          </p:cNvSpPr>
          <p:nvPr>
            <p:ph type="chart" sz="quarter" idx="17"/>
          </p:nvPr>
        </p:nvSpPr>
        <p:spPr>
          <a:xfrm>
            <a:off x="6019800" y="1209675"/>
            <a:ext cx="3898900" cy="3546475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nl-NL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954088" y="698500"/>
            <a:ext cx="4597113" cy="478800"/>
          </a:xfrm>
        </p:spPr>
        <p:txBody>
          <a:bodyPr vert="horz" lIns="0" tIns="0" rIns="0" bIns="0" rtlCol="0" anchor="b" anchorCtr="0">
            <a:normAutofit/>
          </a:bodyPr>
          <a:lstStyle>
            <a:lvl1pPr marL="0" indent="0">
              <a:buNone/>
              <a:defRPr lang="nl-BE" sz="2700" b="1" i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dirty="0" smtClean="0"/>
              <a:t>Click to edit Master text styles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43094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sura-Titel+Subtitel+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586800" y="5472902"/>
            <a:ext cx="4838414" cy="200966"/>
          </a:xfrm>
        </p:spPr>
        <p:txBody>
          <a:bodyPr lIns="0" tIns="0" rIns="0" bIns="0" anchor="t" anchorCtr="0"/>
          <a:lstStyle>
            <a:lvl1pPr algn="l">
              <a:defRPr sz="800">
                <a:solidFill>
                  <a:srgbClr val="8D8A8A"/>
                </a:solidFill>
                <a:latin typeface="+mj-lt"/>
              </a:defRPr>
            </a:lvl1pPr>
          </a:lstStyle>
          <a:p>
            <a:r>
              <a:rPr lang="nl-NL" dirty="0" smtClean="0"/>
              <a:t>Titel presentatie </a:t>
            </a:r>
            <a:r>
              <a:rPr lang="nl-NL" dirty="0" err="1" smtClean="0"/>
              <a:t>Calibri</a:t>
            </a:r>
            <a:r>
              <a:rPr lang="nl-NL" dirty="0" smtClean="0"/>
              <a:t> </a:t>
            </a:r>
            <a:r>
              <a:rPr lang="nl-NL" dirty="0" err="1" smtClean="0"/>
              <a:t>regular</a:t>
            </a:r>
            <a:r>
              <a:rPr lang="nl-NL" dirty="0" smtClean="0"/>
              <a:t> 8pt | </a:t>
            </a:r>
            <a:r>
              <a:rPr lang="nl-NL" dirty="0" err="1" smtClean="0"/>
              <a:t>dd</a:t>
            </a:r>
            <a:r>
              <a:rPr lang="nl-NL" dirty="0" smtClean="0"/>
              <a:t> maand </a:t>
            </a:r>
            <a:r>
              <a:rPr lang="nl-NL" dirty="0" err="1" smtClean="0"/>
              <a:t>jjjj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2001" y="5472901"/>
            <a:ext cx="154800" cy="200966"/>
          </a:xfrm>
        </p:spPr>
        <p:txBody>
          <a:bodyPr lIns="0" tIns="0" rIns="0" bIns="0" anchor="t" anchorCtr="0"/>
          <a:lstStyle>
            <a:lvl1pPr algn="l">
              <a:defRPr sz="800" b="1" i="0">
                <a:solidFill>
                  <a:srgbClr val="8D8A8A"/>
                </a:solidFill>
                <a:latin typeface="+mj-lt"/>
              </a:defRPr>
            </a:lvl1pPr>
          </a:lstStyle>
          <a:p>
            <a:fld id="{0A279D6C-A5E5-844A-ABD0-7E6D8CBC6A7F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 descr="Mensura-logo-agend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400" y="5184000"/>
            <a:ext cx="2237232" cy="822960"/>
          </a:xfrm>
          <a:prstGeom prst="rect">
            <a:avLst/>
          </a:prstGeom>
        </p:spPr>
      </p:pic>
      <p:sp>
        <p:nvSpPr>
          <p:cNvPr id="10" name="Tijdelijke aanduiding voor tekst 9"/>
          <p:cNvSpPr>
            <a:spLocks noGrp="1"/>
          </p:cNvSpPr>
          <p:nvPr>
            <p:ph type="body" sz="quarter" idx="13"/>
          </p:nvPr>
        </p:nvSpPr>
        <p:spPr>
          <a:xfrm>
            <a:off x="953999" y="1286806"/>
            <a:ext cx="7992000" cy="354574"/>
          </a:xfrm>
        </p:spPr>
        <p:txBody>
          <a:bodyPr rIns="0"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jdelijke aanduiding voor grafiek 6"/>
          <p:cNvSpPr>
            <a:spLocks noGrp="1"/>
          </p:cNvSpPr>
          <p:nvPr>
            <p:ph type="chart" sz="quarter" idx="17"/>
          </p:nvPr>
        </p:nvSpPr>
        <p:spPr>
          <a:xfrm>
            <a:off x="954000" y="1851269"/>
            <a:ext cx="7992000" cy="3332731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nl-NL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954088" y="698500"/>
            <a:ext cx="7991474" cy="478800"/>
          </a:xfrm>
        </p:spPr>
        <p:txBody>
          <a:bodyPr vert="horz" lIns="0" tIns="0" rIns="0" bIns="0" rtlCol="0" anchor="b" anchorCtr="0">
            <a:normAutofit/>
          </a:bodyPr>
          <a:lstStyle>
            <a:lvl1pPr marL="0" indent="0">
              <a:buNone/>
              <a:defRPr lang="nl-BE" sz="2700" b="1" i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dirty="0" smtClean="0"/>
              <a:t>Click to edit Master text styles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88298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sura-Titel+Subtitel+tekst+bullets+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586800" y="5472902"/>
            <a:ext cx="4838414" cy="200966"/>
          </a:xfrm>
        </p:spPr>
        <p:txBody>
          <a:bodyPr lIns="0" tIns="0" rIns="0" bIns="0" anchor="t" anchorCtr="0"/>
          <a:lstStyle>
            <a:lvl1pPr algn="l">
              <a:defRPr sz="800">
                <a:solidFill>
                  <a:srgbClr val="8D8A8A"/>
                </a:solidFill>
                <a:latin typeface="+mj-lt"/>
              </a:defRPr>
            </a:lvl1pPr>
          </a:lstStyle>
          <a:p>
            <a:r>
              <a:rPr lang="nl-NL" dirty="0" smtClean="0"/>
              <a:t>Titel presentatie </a:t>
            </a:r>
            <a:r>
              <a:rPr lang="nl-NL" dirty="0" err="1" smtClean="0"/>
              <a:t>Calibri</a:t>
            </a:r>
            <a:r>
              <a:rPr lang="nl-NL" dirty="0" smtClean="0"/>
              <a:t> </a:t>
            </a:r>
            <a:r>
              <a:rPr lang="nl-NL" dirty="0" err="1" smtClean="0"/>
              <a:t>regular</a:t>
            </a:r>
            <a:r>
              <a:rPr lang="nl-NL" dirty="0" smtClean="0"/>
              <a:t> 8pt | </a:t>
            </a:r>
            <a:r>
              <a:rPr lang="nl-NL" dirty="0" err="1" smtClean="0"/>
              <a:t>dd</a:t>
            </a:r>
            <a:r>
              <a:rPr lang="nl-NL" dirty="0" smtClean="0"/>
              <a:t> maand </a:t>
            </a:r>
            <a:r>
              <a:rPr lang="nl-NL" dirty="0" err="1" smtClean="0"/>
              <a:t>jjjj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2001" y="5472901"/>
            <a:ext cx="154800" cy="200966"/>
          </a:xfrm>
        </p:spPr>
        <p:txBody>
          <a:bodyPr lIns="0" tIns="0" rIns="0" bIns="0" anchor="t" anchorCtr="0"/>
          <a:lstStyle>
            <a:lvl1pPr algn="l">
              <a:defRPr sz="800" b="1" i="0">
                <a:solidFill>
                  <a:srgbClr val="8D8A8A"/>
                </a:solidFill>
                <a:latin typeface="+mj-lt"/>
              </a:defRPr>
            </a:lvl1pPr>
          </a:lstStyle>
          <a:p>
            <a:fld id="{0A279D6C-A5E5-844A-ABD0-7E6D8CBC6A7F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 descr="Mensura-logo-agend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400" y="5184000"/>
            <a:ext cx="2237232" cy="822960"/>
          </a:xfrm>
          <a:prstGeom prst="rect">
            <a:avLst/>
          </a:prstGeom>
        </p:spPr>
      </p:pic>
      <p:sp>
        <p:nvSpPr>
          <p:cNvPr id="10" name="Tijdelijke aanduiding voor tekst 9"/>
          <p:cNvSpPr>
            <a:spLocks noGrp="1"/>
          </p:cNvSpPr>
          <p:nvPr>
            <p:ph type="body" sz="quarter" idx="13"/>
          </p:nvPr>
        </p:nvSpPr>
        <p:spPr>
          <a:xfrm>
            <a:off x="953999" y="1286806"/>
            <a:ext cx="4597201" cy="354574"/>
          </a:xfrm>
        </p:spPr>
        <p:txBody>
          <a:bodyPr rIns="0"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4"/>
          </p:nvPr>
        </p:nvSpPr>
        <p:spPr>
          <a:xfrm>
            <a:off x="954088" y="1751875"/>
            <a:ext cx="4597112" cy="227601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5"/>
          </p:nvPr>
        </p:nvSpPr>
        <p:spPr>
          <a:xfrm>
            <a:off x="954089" y="4163738"/>
            <a:ext cx="4597112" cy="112865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ijdelijke aanduiding voor tabel 3"/>
          <p:cNvSpPr>
            <a:spLocks noGrp="1"/>
          </p:cNvSpPr>
          <p:nvPr>
            <p:ph type="tbl" sz="quarter" idx="18"/>
          </p:nvPr>
        </p:nvSpPr>
        <p:spPr>
          <a:xfrm>
            <a:off x="6004800" y="1663200"/>
            <a:ext cx="4039200" cy="3092400"/>
          </a:xfrm>
        </p:spPr>
        <p:txBody>
          <a:bodyPr lIns="180000" tIns="180000" rIns="180000" bIns="180000"/>
          <a:lstStyle/>
          <a:p>
            <a:r>
              <a:rPr lang="en-US" smtClean="0"/>
              <a:t>Click icon to add table</a:t>
            </a:r>
            <a:endParaRPr lang="nl-NL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954088" y="698500"/>
            <a:ext cx="4597113" cy="478800"/>
          </a:xfrm>
        </p:spPr>
        <p:txBody>
          <a:bodyPr vert="horz" lIns="0" tIns="0" rIns="0" bIns="0" rtlCol="0" anchor="b" anchorCtr="0">
            <a:normAutofit/>
          </a:bodyPr>
          <a:lstStyle>
            <a:lvl1pPr marL="0" indent="0">
              <a:buNone/>
              <a:defRPr lang="nl-BE" sz="2700" b="1" i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dirty="0" smtClean="0"/>
              <a:t>Click to edit Master text styles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98488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sura-Titel+Subtitel+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586800" y="5472902"/>
            <a:ext cx="4838414" cy="200966"/>
          </a:xfrm>
        </p:spPr>
        <p:txBody>
          <a:bodyPr lIns="0" tIns="0" rIns="0" bIns="0" anchor="t" anchorCtr="0"/>
          <a:lstStyle>
            <a:lvl1pPr algn="l">
              <a:defRPr sz="800">
                <a:solidFill>
                  <a:srgbClr val="8D8A8A"/>
                </a:solidFill>
                <a:latin typeface="+mj-lt"/>
              </a:defRPr>
            </a:lvl1pPr>
          </a:lstStyle>
          <a:p>
            <a:r>
              <a:rPr lang="nl-NL" dirty="0" smtClean="0"/>
              <a:t>Titel presentatie </a:t>
            </a:r>
            <a:r>
              <a:rPr lang="nl-NL" dirty="0" err="1" smtClean="0"/>
              <a:t>Calibri</a:t>
            </a:r>
            <a:r>
              <a:rPr lang="nl-NL" dirty="0" smtClean="0"/>
              <a:t> </a:t>
            </a:r>
            <a:r>
              <a:rPr lang="nl-NL" dirty="0" err="1" smtClean="0"/>
              <a:t>regular</a:t>
            </a:r>
            <a:r>
              <a:rPr lang="nl-NL" dirty="0" smtClean="0"/>
              <a:t> 8pt | </a:t>
            </a:r>
            <a:r>
              <a:rPr lang="nl-NL" dirty="0" err="1" smtClean="0"/>
              <a:t>dd</a:t>
            </a:r>
            <a:r>
              <a:rPr lang="nl-NL" dirty="0" smtClean="0"/>
              <a:t> maand </a:t>
            </a:r>
            <a:r>
              <a:rPr lang="nl-NL" dirty="0" err="1" smtClean="0"/>
              <a:t>jjjj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2001" y="5472901"/>
            <a:ext cx="154800" cy="200966"/>
          </a:xfrm>
        </p:spPr>
        <p:txBody>
          <a:bodyPr lIns="0" tIns="0" rIns="0" bIns="0" anchor="t" anchorCtr="0"/>
          <a:lstStyle>
            <a:lvl1pPr algn="l">
              <a:defRPr sz="800" b="1" i="0">
                <a:solidFill>
                  <a:srgbClr val="8D8A8A"/>
                </a:solidFill>
                <a:latin typeface="+mj-lt"/>
              </a:defRPr>
            </a:lvl1pPr>
          </a:lstStyle>
          <a:p>
            <a:fld id="{0A279D6C-A5E5-844A-ABD0-7E6D8CBC6A7F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 descr="Mensura-logo-agend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400" y="5184000"/>
            <a:ext cx="2237232" cy="822960"/>
          </a:xfrm>
          <a:prstGeom prst="rect">
            <a:avLst/>
          </a:prstGeom>
        </p:spPr>
      </p:pic>
      <p:sp>
        <p:nvSpPr>
          <p:cNvPr id="10" name="Tijdelijke aanduiding voor tekst 9"/>
          <p:cNvSpPr>
            <a:spLocks noGrp="1"/>
          </p:cNvSpPr>
          <p:nvPr>
            <p:ph type="body" sz="quarter" idx="13"/>
          </p:nvPr>
        </p:nvSpPr>
        <p:spPr>
          <a:xfrm>
            <a:off x="953998" y="1286806"/>
            <a:ext cx="7992000" cy="354574"/>
          </a:xfrm>
        </p:spPr>
        <p:txBody>
          <a:bodyPr rIns="0"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ijdelijke aanduiding voor tabel 3"/>
          <p:cNvSpPr>
            <a:spLocks noGrp="1"/>
          </p:cNvSpPr>
          <p:nvPr>
            <p:ph type="tbl" sz="quarter" idx="18"/>
          </p:nvPr>
        </p:nvSpPr>
        <p:spPr>
          <a:xfrm>
            <a:off x="1090800" y="2066400"/>
            <a:ext cx="8514000" cy="3092400"/>
          </a:xfrm>
        </p:spPr>
        <p:txBody>
          <a:bodyPr lIns="180000" tIns="180000" rIns="180000" bIns="180000"/>
          <a:lstStyle/>
          <a:p>
            <a:r>
              <a:rPr lang="en-US" smtClean="0"/>
              <a:t>Click icon to add table</a:t>
            </a:r>
            <a:endParaRPr lang="nl-NL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954088" y="698500"/>
            <a:ext cx="7991474" cy="478800"/>
          </a:xfrm>
        </p:spPr>
        <p:txBody>
          <a:bodyPr vert="horz" lIns="0" tIns="0" rIns="0" bIns="0" rtlCol="0" anchor="b" anchorCtr="0">
            <a:normAutofit/>
          </a:bodyPr>
          <a:lstStyle>
            <a:lvl1pPr marL="0" indent="0">
              <a:buNone/>
              <a:defRPr lang="nl-BE" sz="2700" b="1" i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dirty="0" smtClean="0"/>
              <a:t>Click to edit Master text styles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50633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sura-Titel+Subtitel+tekst+bullets+img-bk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>
            <a:off x="6076800" y="0"/>
            <a:ext cx="4616832" cy="6016625"/>
          </a:xfrm>
          <a:prstGeom prst="rect">
            <a:avLst/>
          </a:prstGeom>
          <a:solidFill>
            <a:srgbClr val="D9D1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586800" y="5472902"/>
            <a:ext cx="4838414" cy="200966"/>
          </a:xfrm>
        </p:spPr>
        <p:txBody>
          <a:bodyPr lIns="0" tIns="0" rIns="0" bIns="0" anchor="t" anchorCtr="0"/>
          <a:lstStyle>
            <a:lvl1pPr algn="l">
              <a:defRPr sz="800">
                <a:solidFill>
                  <a:srgbClr val="8D8A8A"/>
                </a:solidFill>
                <a:latin typeface="+mj-lt"/>
              </a:defRPr>
            </a:lvl1pPr>
          </a:lstStyle>
          <a:p>
            <a:r>
              <a:rPr lang="nl-NL" dirty="0" smtClean="0"/>
              <a:t>Titel presentatie </a:t>
            </a:r>
            <a:r>
              <a:rPr lang="nl-NL" dirty="0" err="1" smtClean="0"/>
              <a:t>Calibri</a:t>
            </a:r>
            <a:r>
              <a:rPr lang="nl-NL" dirty="0" smtClean="0"/>
              <a:t> </a:t>
            </a:r>
            <a:r>
              <a:rPr lang="nl-NL" dirty="0" err="1" smtClean="0"/>
              <a:t>regular</a:t>
            </a:r>
            <a:r>
              <a:rPr lang="nl-NL" dirty="0" smtClean="0"/>
              <a:t> 8pt | </a:t>
            </a:r>
            <a:r>
              <a:rPr lang="nl-NL" dirty="0" err="1" smtClean="0"/>
              <a:t>dd</a:t>
            </a:r>
            <a:r>
              <a:rPr lang="nl-NL" dirty="0" smtClean="0"/>
              <a:t> maand </a:t>
            </a:r>
            <a:r>
              <a:rPr lang="nl-NL" dirty="0" err="1" smtClean="0"/>
              <a:t>jjjj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2001" y="5472901"/>
            <a:ext cx="154800" cy="200966"/>
          </a:xfrm>
        </p:spPr>
        <p:txBody>
          <a:bodyPr lIns="0" tIns="0" rIns="0" bIns="0" anchor="t" anchorCtr="0"/>
          <a:lstStyle>
            <a:lvl1pPr algn="l">
              <a:defRPr sz="800" b="1" i="0">
                <a:solidFill>
                  <a:srgbClr val="8D8A8A"/>
                </a:solidFill>
                <a:latin typeface="+mj-lt"/>
              </a:defRPr>
            </a:lvl1pPr>
          </a:lstStyle>
          <a:p>
            <a:fld id="{0A279D6C-A5E5-844A-ABD0-7E6D8CBC6A7F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 descr="Mensura-logo-agend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400" y="5184000"/>
            <a:ext cx="2237232" cy="822960"/>
          </a:xfrm>
          <a:prstGeom prst="rect">
            <a:avLst/>
          </a:prstGeom>
        </p:spPr>
      </p:pic>
      <p:sp>
        <p:nvSpPr>
          <p:cNvPr id="10" name="Tijdelijke aanduiding voor tekst 9"/>
          <p:cNvSpPr>
            <a:spLocks noGrp="1"/>
          </p:cNvSpPr>
          <p:nvPr>
            <p:ph type="body" sz="quarter" idx="13"/>
          </p:nvPr>
        </p:nvSpPr>
        <p:spPr>
          <a:xfrm>
            <a:off x="953999" y="1286806"/>
            <a:ext cx="4597201" cy="354574"/>
          </a:xfrm>
        </p:spPr>
        <p:txBody>
          <a:bodyPr rIns="0"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4"/>
          </p:nvPr>
        </p:nvSpPr>
        <p:spPr>
          <a:xfrm>
            <a:off x="954088" y="1751875"/>
            <a:ext cx="4597200" cy="227601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5"/>
          </p:nvPr>
        </p:nvSpPr>
        <p:spPr>
          <a:xfrm>
            <a:off x="954089" y="4163738"/>
            <a:ext cx="4597112" cy="112865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6"/>
          </p:nvPr>
        </p:nvSpPr>
        <p:spPr>
          <a:xfrm>
            <a:off x="6883200" y="900000"/>
            <a:ext cx="2988000" cy="40464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954088" y="698500"/>
            <a:ext cx="4597200" cy="478800"/>
          </a:xfrm>
        </p:spPr>
        <p:txBody>
          <a:bodyPr vert="horz" lIns="0" tIns="0" rIns="0" bIns="0" rtlCol="0" anchor="b" anchorCtr="0">
            <a:normAutofit/>
          </a:bodyPr>
          <a:lstStyle>
            <a:lvl1pPr marL="0" indent="0">
              <a:buNone/>
              <a:defRPr lang="nl-BE" sz="2700" b="1" i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dirty="0" smtClean="0"/>
              <a:t>Click to edit Master text styles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41355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sura-Titel+Subtitel+tekst+bullets+img-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6"/>
          </p:nvPr>
        </p:nvSpPr>
        <p:spPr>
          <a:xfrm>
            <a:off x="6076800" y="-32292"/>
            <a:ext cx="4611838" cy="605967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586800" y="5472902"/>
            <a:ext cx="4838414" cy="200966"/>
          </a:xfrm>
        </p:spPr>
        <p:txBody>
          <a:bodyPr lIns="0" tIns="0" rIns="0" bIns="0" anchor="t" anchorCtr="0"/>
          <a:lstStyle>
            <a:lvl1pPr algn="l">
              <a:defRPr sz="800">
                <a:solidFill>
                  <a:srgbClr val="8D8A8A"/>
                </a:solidFill>
                <a:latin typeface="+mj-lt"/>
              </a:defRPr>
            </a:lvl1pPr>
          </a:lstStyle>
          <a:p>
            <a:r>
              <a:rPr lang="nl-NL" dirty="0" smtClean="0"/>
              <a:t>Titel presentatie </a:t>
            </a:r>
            <a:r>
              <a:rPr lang="nl-NL" dirty="0" err="1" smtClean="0"/>
              <a:t>Calibri</a:t>
            </a:r>
            <a:r>
              <a:rPr lang="nl-NL" dirty="0" smtClean="0"/>
              <a:t> </a:t>
            </a:r>
            <a:r>
              <a:rPr lang="nl-NL" dirty="0" err="1" smtClean="0"/>
              <a:t>regular</a:t>
            </a:r>
            <a:r>
              <a:rPr lang="nl-NL" dirty="0" smtClean="0"/>
              <a:t> 8pt | </a:t>
            </a:r>
            <a:r>
              <a:rPr lang="nl-NL" dirty="0" err="1" smtClean="0"/>
              <a:t>dd</a:t>
            </a:r>
            <a:r>
              <a:rPr lang="nl-NL" dirty="0" smtClean="0"/>
              <a:t> maand </a:t>
            </a:r>
            <a:r>
              <a:rPr lang="nl-NL" dirty="0" err="1" smtClean="0"/>
              <a:t>jjjj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2001" y="5472901"/>
            <a:ext cx="154800" cy="200966"/>
          </a:xfrm>
        </p:spPr>
        <p:txBody>
          <a:bodyPr lIns="0" tIns="0" rIns="0" bIns="0" anchor="t" anchorCtr="0"/>
          <a:lstStyle>
            <a:lvl1pPr algn="l">
              <a:defRPr sz="800" b="1" i="0">
                <a:solidFill>
                  <a:srgbClr val="8D8A8A"/>
                </a:solidFill>
                <a:latin typeface="+mj-lt"/>
              </a:defRPr>
            </a:lvl1pPr>
          </a:lstStyle>
          <a:p>
            <a:fld id="{0A279D6C-A5E5-844A-ABD0-7E6D8CBC6A7F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400" y="5184000"/>
            <a:ext cx="2237232" cy="822960"/>
          </a:xfrm>
          <a:prstGeom prst="rect">
            <a:avLst/>
          </a:prstGeom>
        </p:spPr>
      </p:pic>
      <p:sp>
        <p:nvSpPr>
          <p:cNvPr id="10" name="Tijdelijke aanduiding voor tekst 9"/>
          <p:cNvSpPr>
            <a:spLocks noGrp="1"/>
          </p:cNvSpPr>
          <p:nvPr>
            <p:ph type="body" sz="quarter" idx="13"/>
          </p:nvPr>
        </p:nvSpPr>
        <p:spPr>
          <a:xfrm>
            <a:off x="953999" y="1286806"/>
            <a:ext cx="4597201" cy="354574"/>
          </a:xfrm>
        </p:spPr>
        <p:txBody>
          <a:bodyPr rIns="0"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4"/>
          </p:nvPr>
        </p:nvSpPr>
        <p:spPr>
          <a:xfrm>
            <a:off x="954088" y="1751875"/>
            <a:ext cx="4597200" cy="227601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5"/>
          </p:nvPr>
        </p:nvSpPr>
        <p:spPr>
          <a:xfrm>
            <a:off x="954089" y="4163738"/>
            <a:ext cx="4597112" cy="112865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954088" y="698500"/>
            <a:ext cx="4597200" cy="478800"/>
          </a:xfrm>
        </p:spPr>
        <p:txBody>
          <a:bodyPr vert="horz" lIns="0" tIns="0" rIns="0" bIns="0" rtlCol="0" anchor="b" anchorCtr="0">
            <a:normAutofit/>
          </a:bodyPr>
          <a:lstStyle>
            <a:lvl1pPr marL="0" indent="0">
              <a:buNone/>
              <a:defRPr lang="nl-BE" sz="2700" b="1" i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dirty="0" smtClean="0"/>
              <a:t>Click to edit Master text styles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66942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sura-Foto+tekstv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7235825" cy="601662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586800" y="5472902"/>
            <a:ext cx="4838414" cy="200966"/>
          </a:xfrm>
        </p:spPr>
        <p:txBody>
          <a:bodyPr lIns="0" tIns="0" rIns="0" bIns="0" anchor="t" anchorCtr="0"/>
          <a:lstStyle>
            <a:lvl1pPr algn="l">
              <a:defRPr sz="800">
                <a:solidFill>
                  <a:srgbClr val="8D8A8A"/>
                </a:solidFill>
                <a:latin typeface="+mj-lt"/>
              </a:defRPr>
            </a:lvl1pPr>
          </a:lstStyle>
          <a:p>
            <a:r>
              <a:rPr lang="nl-NL" dirty="0" smtClean="0"/>
              <a:t>Titel presentatie </a:t>
            </a:r>
            <a:r>
              <a:rPr lang="nl-NL" dirty="0" err="1" smtClean="0"/>
              <a:t>Calibri</a:t>
            </a:r>
            <a:r>
              <a:rPr lang="nl-NL" dirty="0" smtClean="0"/>
              <a:t> </a:t>
            </a:r>
            <a:r>
              <a:rPr lang="nl-NL" dirty="0" err="1" smtClean="0"/>
              <a:t>regular</a:t>
            </a:r>
            <a:r>
              <a:rPr lang="nl-NL" dirty="0" smtClean="0"/>
              <a:t> 8pt | </a:t>
            </a:r>
            <a:r>
              <a:rPr lang="nl-NL" dirty="0" err="1" smtClean="0"/>
              <a:t>dd</a:t>
            </a:r>
            <a:r>
              <a:rPr lang="nl-NL" dirty="0" smtClean="0"/>
              <a:t> maand </a:t>
            </a:r>
            <a:r>
              <a:rPr lang="nl-NL" dirty="0" err="1" smtClean="0"/>
              <a:t>jjjj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2001" y="5472901"/>
            <a:ext cx="154800" cy="200966"/>
          </a:xfrm>
        </p:spPr>
        <p:txBody>
          <a:bodyPr lIns="0" tIns="0" rIns="0" bIns="0" anchor="t" anchorCtr="0"/>
          <a:lstStyle>
            <a:lvl1pPr algn="l">
              <a:defRPr sz="800" b="1" i="0">
                <a:solidFill>
                  <a:srgbClr val="8D8A8A"/>
                </a:solidFill>
                <a:latin typeface="+mj-lt"/>
              </a:defRPr>
            </a:lvl1pPr>
          </a:lstStyle>
          <a:p>
            <a:fld id="{0A279D6C-A5E5-844A-ABD0-7E6D8CBC6A7F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400" y="5184000"/>
            <a:ext cx="2237232" cy="822960"/>
          </a:xfrm>
          <a:prstGeom prst="rect">
            <a:avLst/>
          </a:prstGeom>
        </p:spPr>
      </p:pic>
      <p:sp>
        <p:nvSpPr>
          <p:cNvPr id="3" name="Rechthoek 2"/>
          <p:cNvSpPr/>
          <p:nvPr userDrawn="1"/>
        </p:nvSpPr>
        <p:spPr>
          <a:xfrm>
            <a:off x="7236000" y="-1"/>
            <a:ext cx="3457631" cy="60166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dirty="0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4"/>
          </p:nvPr>
        </p:nvSpPr>
        <p:spPr>
          <a:xfrm>
            <a:off x="7646400" y="1333425"/>
            <a:ext cx="2613600" cy="3895200"/>
          </a:xfrm>
        </p:spPr>
        <p:txBody>
          <a:bodyPr rIns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400" y="5184000"/>
            <a:ext cx="2237232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058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sura-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586800" y="5472902"/>
            <a:ext cx="4838414" cy="200966"/>
          </a:xfrm>
        </p:spPr>
        <p:txBody>
          <a:bodyPr lIns="0" tIns="0" rIns="0" bIns="0" anchor="t" anchorCtr="0"/>
          <a:lstStyle>
            <a:lvl1pPr algn="l">
              <a:defRPr sz="800">
                <a:solidFill>
                  <a:srgbClr val="8D8A8A"/>
                </a:solidFill>
                <a:latin typeface="+mj-lt"/>
              </a:defRPr>
            </a:lvl1pPr>
          </a:lstStyle>
          <a:p>
            <a:r>
              <a:rPr lang="nl-NL" dirty="0" smtClean="0"/>
              <a:t>Titel presentatie </a:t>
            </a:r>
            <a:r>
              <a:rPr lang="nl-NL" dirty="0" err="1" smtClean="0"/>
              <a:t>Calibri</a:t>
            </a:r>
            <a:r>
              <a:rPr lang="nl-NL" dirty="0" smtClean="0"/>
              <a:t> </a:t>
            </a:r>
            <a:r>
              <a:rPr lang="nl-NL" dirty="0" err="1" smtClean="0"/>
              <a:t>regular</a:t>
            </a:r>
            <a:r>
              <a:rPr lang="nl-NL" dirty="0" smtClean="0"/>
              <a:t> 8pt | </a:t>
            </a:r>
            <a:r>
              <a:rPr lang="nl-NL" dirty="0" err="1" smtClean="0"/>
              <a:t>dd</a:t>
            </a:r>
            <a:r>
              <a:rPr lang="nl-NL" dirty="0" smtClean="0"/>
              <a:t> maand </a:t>
            </a:r>
            <a:r>
              <a:rPr lang="nl-NL" dirty="0" err="1" smtClean="0"/>
              <a:t>jjjj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2001" y="5472901"/>
            <a:ext cx="154800" cy="200966"/>
          </a:xfrm>
        </p:spPr>
        <p:txBody>
          <a:bodyPr lIns="0" tIns="0" rIns="0" bIns="0" anchor="t" anchorCtr="0"/>
          <a:lstStyle>
            <a:lvl1pPr algn="l">
              <a:defRPr sz="800" b="1" i="0">
                <a:solidFill>
                  <a:srgbClr val="8D8A8A"/>
                </a:solidFill>
                <a:latin typeface="+mj-lt"/>
              </a:defRPr>
            </a:lvl1pPr>
          </a:lstStyle>
          <a:p>
            <a:fld id="{0A279D6C-A5E5-844A-ABD0-7E6D8CBC6A7F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 descr="Mensura-logo-agend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400" y="5184000"/>
            <a:ext cx="2237232" cy="822960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415600" y="1871415"/>
            <a:ext cx="6030000" cy="1002771"/>
          </a:xfrm>
        </p:spPr>
        <p:txBody>
          <a:bodyPr rIns="0" bIns="0" anchor="b" anchorCtr="0">
            <a:noAutofit/>
          </a:bodyPr>
          <a:lstStyle>
            <a:lvl1pPr>
              <a:defRPr sz="3600" b="1" i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3"/>
          </p:nvPr>
        </p:nvSpPr>
        <p:spPr>
          <a:xfrm>
            <a:off x="2415600" y="3320510"/>
            <a:ext cx="6029900" cy="742950"/>
          </a:xfrm>
        </p:spPr>
        <p:txBody>
          <a:bodyPr rIns="0"/>
          <a:lstStyle>
            <a:lvl1pPr marL="0" indent="0" algn="ctr">
              <a:buNone/>
              <a:defRPr sz="2400" b="0" i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52247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sura-Ei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Mensura-bkg-titeldi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00" y="-102390"/>
            <a:ext cx="10869168" cy="5132832"/>
          </a:xfrm>
          <a:prstGeom prst="rect">
            <a:avLst/>
          </a:prstGeom>
        </p:spPr>
      </p:pic>
      <p:pic>
        <p:nvPicPr>
          <p:cNvPr id="8" name="Afbeelding 7" descr="Mensura-logo-titeldi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400" y="5184000"/>
            <a:ext cx="2237232" cy="822960"/>
          </a:xfrm>
          <a:prstGeom prst="rect">
            <a:avLst/>
          </a:prstGeom>
        </p:spPr>
      </p:pic>
      <p:pic>
        <p:nvPicPr>
          <p:cNvPr id="5" name="Afbeelding 4" descr="Mensura-man-eindslid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0000" y="2167200"/>
            <a:ext cx="3444240" cy="4078224"/>
          </a:xfrm>
          <a:prstGeom prst="rect">
            <a:avLst/>
          </a:prstGeom>
        </p:spPr>
      </p:pic>
      <p:sp>
        <p:nvSpPr>
          <p:cNvPr id="10" name="Tijdelijke aanduiding voor tekst 9"/>
          <p:cNvSpPr>
            <a:spLocks noGrp="1"/>
          </p:cNvSpPr>
          <p:nvPr>
            <p:ph type="body" sz="quarter" idx="10"/>
          </p:nvPr>
        </p:nvSpPr>
        <p:spPr>
          <a:xfrm>
            <a:off x="1638000" y="2100178"/>
            <a:ext cx="2825750" cy="990600"/>
          </a:xfrm>
        </p:spPr>
        <p:txBody>
          <a:bodyPr rIns="0"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1"/>
          </p:nvPr>
        </p:nvSpPr>
        <p:spPr>
          <a:xfrm>
            <a:off x="5788800" y="1944490"/>
            <a:ext cx="3581400" cy="341363"/>
          </a:xfrm>
        </p:spPr>
        <p:txBody>
          <a:bodyPr rIns="0"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5" name="Afbeelding 14" descr="Mensura-mobie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400" y="2350800"/>
            <a:ext cx="292608" cy="316992"/>
          </a:xfrm>
          <a:prstGeom prst="rect">
            <a:avLst/>
          </a:prstGeom>
        </p:spPr>
      </p:pic>
      <p:pic>
        <p:nvPicPr>
          <p:cNvPr id="16" name="Afbeelding 15" descr="Mensura-mail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00" y="2977200"/>
            <a:ext cx="316992" cy="201168"/>
          </a:xfrm>
          <a:prstGeom prst="rect">
            <a:avLst/>
          </a:prstGeom>
        </p:spPr>
      </p:pic>
      <p:sp>
        <p:nvSpPr>
          <p:cNvPr id="17" name="Tijdelijke aanduiding voor tekst 13"/>
          <p:cNvSpPr>
            <a:spLocks noGrp="1"/>
          </p:cNvSpPr>
          <p:nvPr>
            <p:ph type="body" sz="quarter" idx="12"/>
          </p:nvPr>
        </p:nvSpPr>
        <p:spPr>
          <a:xfrm>
            <a:off x="5788800" y="2350801"/>
            <a:ext cx="3581400" cy="316991"/>
          </a:xfrm>
        </p:spPr>
        <p:txBody>
          <a:bodyPr rIns="0" anchor="ctr" anchorCtr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5788800" y="2964811"/>
            <a:ext cx="3581400" cy="201168"/>
          </a:xfrm>
        </p:spPr>
        <p:txBody>
          <a:bodyPr rIns="0" anchor="ctr" anchorCtr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9772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ensura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93200" y="1781701"/>
            <a:ext cx="6049900" cy="354880"/>
          </a:xfrm>
        </p:spPr>
        <p:txBody>
          <a:bodyPr lIns="0" tIns="0" rIns="0" bIns="0" anchor="t" anchorCtr="0">
            <a:normAutofit/>
          </a:bodyPr>
          <a:lstStyle>
            <a:lvl1pPr algn="l">
              <a:defRPr sz="2200" b="1" i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093200" y="2327346"/>
            <a:ext cx="6061006" cy="2817887"/>
          </a:xfrm>
        </p:spPr>
        <p:txBody>
          <a:bodyPr rIns="0"/>
          <a:lstStyle>
            <a:lvl1pPr marL="360000" indent="-360000">
              <a:buClr>
                <a:schemeClr val="tx1"/>
              </a:buClr>
              <a:buFont typeface="+mj-lt"/>
              <a:buAutoNum type="arabicPeriod"/>
              <a:defRPr sz="2200">
                <a:latin typeface="+mj-lt"/>
              </a:defRPr>
            </a:lvl1pPr>
            <a:lvl2pPr indent="-360000">
              <a:buClr>
                <a:schemeClr val="bg1"/>
              </a:buClr>
              <a:defRPr>
                <a:latin typeface="+mj-lt"/>
              </a:defRPr>
            </a:lvl2pPr>
            <a:lvl3pPr marL="4428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586800" y="5472902"/>
            <a:ext cx="4838414" cy="200966"/>
          </a:xfrm>
        </p:spPr>
        <p:txBody>
          <a:bodyPr lIns="0" tIns="0" rIns="0" bIns="0" anchor="t" anchorCtr="0"/>
          <a:lstStyle>
            <a:lvl1pPr algn="l">
              <a:defRPr sz="800">
                <a:solidFill>
                  <a:srgbClr val="8D8A8A"/>
                </a:solidFill>
                <a:latin typeface="+mj-lt"/>
              </a:defRPr>
            </a:lvl1pPr>
          </a:lstStyle>
          <a:p>
            <a:r>
              <a:rPr lang="nl-NL" dirty="0" smtClean="0"/>
              <a:t>Titel presentatie </a:t>
            </a:r>
            <a:r>
              <a:rPr lang="nl-NL" dirty="0" err="1" smtClean="0"/>
              <a:t>Calibri</a:t>
            </a:r>
            <a:r>
              <a:rPr lang="nl-NL" dirty="0" smtClean="0"/>
              <a:t> </a:t>
            </a:r>
            <a:r>
              <a:rPr lang="nl-NL" dirty="0" err="1" smtClean="0"/>
              <a:t>regular</a:t>
            </a:r>
            <a:r>
              <a:rPr lang="nl-NL" dirty="0" smtClean="0"/>
              <a:t> 8pt | </a:t>
            </a:r>
            <a:r>
              <a:rPr lang="nl-NL" dirty="0" err="1" smtClean="0"/>
              <a:t>dd</a:t>
            </a:r>
            <a:r>
              <a:rPr lang="nl-NL" dirty="0" smtClean="0"/>
              <a:t> maand </a:t>
            </a:r>
            <a:r>
              <a:rPr lang="nl-NL" dirty="0" err="1" smtClean="0"/>
              <a:t>jjjj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2001" y="5472901"/>
            <a:ext cx="154800" cy="200966"/>
          </a:xfrm>
        </p:spPr>
        <p:txBody>
          <a:bodyPr lIns="0" tIns="0" rIns="0" bIns="0" anchor="t" anchorCtr="0"/>
          <a:lstStyle>
            <a:lvl1pPr algn="l">
              <a:defRPr sz="800" b="1" i="0">
                <a:solidFill>
                  <a:srgbClr val="8D8A8A"/>
                </a:solidFill>
                <a:latin typeface="+mj-lt"/>
              </a:defRPr>
            </a:lvl1pPr>
          </a:lstStyle>
          <a:p>
            <a:fld id="{0A279D6C-A5E5-844A-ABD0-7E6D8CBC6A7F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7" name="Afbeelding 6" descr="Mensura-icoon-agend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600" y="1814400"/>
            <a:ext cx="1767840" cy="2237232"/>
          </a:xfrm>
          <a:prstGeom prst="rect">
            <a:avLst/>
          </a:prstGeom>
        </p:spPr>
      </p:pic>
      <p:pic>
        <p:nvPicPr>
          <p:cNvPr id="9" name="Afbeelding 8" descr="Mensura-logo-agend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400" y="5184000"/>
            <a:ext cx="2237232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137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sura-Hoofdstuktitel+subtit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883599" y="3422103"/>
            <a:ext cx="7357044" cy="1316136"/>
          </a:xfrm>
        </p:spPr>
        <p:txBody>
          <a:bodyPr rIns="0" anchor="t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586800" y="5472902"/>
            <a:ext cx="4838414" cy="200966"/>
          </a:xfrm>
        </p:spPr>
        <p:txBody>
          <a:bodyPr lIns="0" tIns="0" rIns="0" bIns="0" anchor="t" anchorCtr="0"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 smtClean="0"/>
              <a:t>Titel presentatie </a:t>
            </a:r>
            <a:r>
              <a:rPr lang="nl-NL" dirty="0" err="1" smtClean="0"/>
              <a:t>Calibri</a:t>
            </a:r>
            <a:r>
              <a:rPr lang="nl-NL" dirty="0" smtClean="0"/>
              <a:t> </a:t>
            </a:r>
            <a:r>
              <a:rPr lang="nl-NL" dirty="0" err="1" smtClean="0"/>
              <a:t>regular</a:t>
            </a:r>
            <a:r>
              <a:rPr lang="nl-NL" dirty="0" smtClean="0"/>
              <a:t> 8pt | </a:t>
            </a:r>
            <a:r>
              <a:rPr lang="nl-NL" dirty="0" err="1" smtClean="0"/>
              <a:t>dd</a:t>
            </a:r>
            <a:r>
              <a:rPr lang="nl-NL" dirty="0" smtClean="0"/>
              <a:t> maand </a:t>
            </a:r>
            <a:r>
              <a:rPr lang="nl-NL" dirty="0" err="1" smtClean="0"/>
              <a:t>jjjj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2001" y="5472901"/>
            <a:ext cx="154800" cy="200966"/>
          </a:xfrm>
        </p:spPr>
        <p:txBody>
          <a:bodyPr lIns="0" tIns="0" rIns="0" bIns="0" anchor="t" anchorCtr="0"/>
          <a:lstStyle>
            <a:lvl1pPr algn="l">
              <a:defRPr sz="800" b="1" i="0">
                <a:solidFill>
                  <a:schemeClr val="bg1"/>
                </a:solidFill>
                <a:latin typeface="+mj-lt"/>
              </a:defRPr>
            </a:lvl1pPr>
          </a:lstStyle>
          <a:p>
            <a:fld id="{0A279D6C-A5E5-844A-ABD0-7E6D8CBC6A7F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 descr="Mensura-logo-wi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400" y="5184000"/>
            <a:ext cx="2237232" cy="822960"/>
          </a:xfrm>
          <a:prstGeom prst="rect">
            <a:avLst/>
          </a:prstGeom>
        </p:spPr>
      </p:pic>
      <p:sp>
        <p:nvSpPr>
          <p:cNvPr id="13" name="Tijdelijke aanduiding vo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705322" y="1640962"/>
            <a:ext cx="954087" cy="1633037"/>
          </a:xfrm>
        </p:spPr>
        <p:txBody>
          <a:bodyPr rIns="0"/>
          <a:lstStyle>
            <a:lvl1pPr marL="0" indent="0" algn="r">
              <a:buNone/>
              <a:defRPr sz="112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1</a:t>
            </a:r>
            <a:endParaRPr lang="nl-NL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83599" y="1974448"/>
            <a:ext cx="7357044" cy="1210812"/>
          </a:xfrm>
        </p:spPr>
        <p:txBody>
          <a:bodyPr vert="horz" lIns="0" tIns="0" rIns="0" bIns="0" rtlCol="0" anchor="t">
            <a:normAutofit/>
          </a:bodyPr>
          <a:lstStyle>
            <a:lvl1pPr marL="0" indent="0">
              <a:buNone/>
              <a:defRPr lang="nl-BE" sz="4000" b="1" cap="none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dirty="0" smtClean="0"/>
              <a:t>Click to edit Master text styles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3264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nsura-Hoofdstuktitel+subtitel">
    <p:bg>
      <p:bgPr>
        <a:solidFill>
          <a:srgbClr val="EE8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883599" y="3422103"/>
            <a:ext cx="7357044" cy="1316136"/>
          </a:xfrm>
        </p:spPr>
        <p:txBody>
          <a:bodyPr rIns="0" anchor="t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586800" y="5472902"/>
            <a:ext cx="4838414" cy="200966"/>
          </a:xfrm>
        </p:spPr>
        <p:txBody>
          <a:bodyPr lIns="0" tIns="0" rIns="0" bIns="0" anchor="t" anchorCtr="0"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 smtClean="0"/>
              <a:t>Titel presentatie </a:t>
            </a:r>
            <a:r>
              <a:rPr lang="nl-NL" dirty="0" err="1" smtClean="0"/>
              <a:t>Calibri</a:t>
            </a:r>
            <a:r>
              <a:rPr lang="nl-NL" dirty="0" smtClean="0"/>
              <a:t> </a:t>
            </a:r>
            <a:r>
              <a:rPr lang="nl-NL" dirty="0" err="1" smtClean="0"/>
              <a:t>regular</a:t>
            </a:r>
            <a:r>
              <a:rPr lang="nl-NL" dirty="0" smtClean="0"/>
              <a:t> 8pt | </a:t>
            </a:r>
            <a:r>
              <a:rPr lang="nl-NL" dirty="0" err="1" smtClean="0"/>
              <a:t>dd</a:t>
            </a:r>
            <a:r>
              <a:rPr lang="nl-NL" dirty="0" smtClean="0"/>
              <a:t> maand </a:t>
            </a:r>
            <a:r>
              <a:rPr lang="nl-NL" dirty="0" err="1" smtClean="0"/>
              <a:t>jjjj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2001" y="5472901"/>
            <a:ext cx="154800" cy="200966"/>
          </a:xfrm>
        </p:spPr>
        <p:txBody>
          <a:bodyPr lIns="0" tIns="0" rIns="0" bIns="0" anchor="t" anchorCtr="0"/>
          <a:lstStyle>
            <a:lvl1pPr algn="l">
              <a:defRPr sz="800" b="1" i="0">
                <a:solidFill>
                  <a:schemeClr val="bg1"/>
                </a:solidFill>
                <a:latin typeface="+mj-lt"/>
              </a:defRPr>
            </a:lvl1pPr>
          </a:lstStyle>
          <a:p>
            <a:fld id="{0A279D6C-A5E5-844A-ABD0-7E6D8CBC6A7F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 descr="Mensura-logo-wi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400" y="5184000"/>
            <a:ext cx="2237232" cy="822960"/>
          </a:xfrm>
          <a:prstGeom prst="rect">
            <a:avLst/>
          </a:prstGeom>
        </p:spPr>
      </p:pic>
      <p:sp>
        <p:nvSpPr>
          <p:cNvPr id="13" name="Tijdelijke aanduiding vo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705322" y="1640962"/>
            <a:ext cx="954087" cy="1633037"/>
          </a:xfrm>
        </p:spPr>
        <p:txBody>
          <a:bodyPr rIns="0"/>
          <a:lstStyle>
            <a:lvl1pPr marL="0" indent="0" algn="r">
              <a:buNone/>
              <a:defRPr sz="112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1</a:t>
            </a:r>
            <a:endParaRPr lang="nl-NL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83599" y="1974448"/>
            <a:ext cx="7357044" cy="1210812"/>
          </a:xfrm>
        </p:spPr>
        <p:txBody>
          <a:bodyPr vert="horz" lIns="0" tIns="0" rIns="0" bIns="0" rtlCol="0" anchor="t">
            <a:normAutofit/>
          </a:bodyPr>
          <a:lstStyle>
            <a:lvl1pPr marL="0" indent="0">
              <a:buFont typeface="Arial" panose="020B0604020202020204" pitchFamily="34" charset="0"/>
              <a:buNone/>
              <a:defRPr lang="nl-BE" sz="4000" b="1" cap="none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dirty="0" smtClean="0"/>
              <a:t>Click to edit Master text styles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32460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sura-Hoofdstuktitel+subtitel&amp;im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883599" y="3422103"/>
            <a:ext cx="3982959" cy="1316136"/>
          </a:xfrm>
        </p:spPr>
        <p:txBody>
          <a:bodyPr rIns="0" anchor="t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586800" y="5472902"/>
            <a:ext cx="4838414" cy="200966"/>
          </a:xfrm>
        </p:spPr>
        <p:txBody>
          <a:bodyPr lIns="0" tIns="0" rIns="0" bIns="0" anchor="t" anchorCtr="0"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 smtClean="0"/>
              <a:t>Titel presentatie </a:t>
            </a:r>
            <a:r>
              <a:rPr lang="nl-NL" dirty="0" err="1" smtClean="0"/>
              <a:t>Calibri</a:t>
            </a:r>
            <a:r>
              <a:rPr lang="nl-NL" dirty="0" smtClean="0"/>
              <a:t> </a:t>
            </a:r>
            <a:r>
              <a:rPr lang="nl-NL" dirty="0" err="1" smtClean="0"/>
              <a:t>regular</a:t>
            </a:r>
            <a:r>
              <a:rPr lang="nl-NL" dirty="0" smtClean="0"/>
              <a:t> 8pt | </a:t>
            </a:r>
            <a:r>
              <a:rPr lang="nl-NL" dirty="0" err="1" smtClean="0"/>
              <a:t>dd</a:t>
            </a:r>
            <a:r>
              <a:rPr lang="nl-NL" dirty="0" smtClean="0"/>
              <a:t> maand </a:t>
            </a:r>
            <a:r>
              <a:rPr lang="nl-NL" dirty="0" err="1" smtClean="0"/>
              <a:t>jjjj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2001" y="5472901"/>
            <a:ext cx="154800" cy="200966"/>
          </a:xfrm>
        </p:spPr>
        <p:txBody>
          <a:bodyPr lIns="0" tIns="0" rIns="0" bIns="0" anchor="t" anchorCtr="0"/>
          <a:lstStyle>
            <a:lvl1pPr algn="l">
              <a:defRPr sz="800" b="1" i="0">
                <a:solidFill>
                  <a:schemeClr val="bg1"/>
                </a:solidFill>
                <a:latin typeface="+mj-lt"/>
              </a:defRPr>
            </a:lvl1pPr>
          </a:lstStyle>
          <a:p>
            <a:fld id="{0A279D6C-A5E5-844A-ABD0-7E6D8CBC6A7F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 descr="Mensura-logo-wi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400" y="5184000"/>
            <a:ext cx="2237232" cy="822960"/>
          </a:xfrm>
          <a:prstGeom prst="rect">
            <a:avLst/>
          </a:prstGeom>
        </p:spPr>
      </p:pic>
      <p:sp>
        <p:nvSpPr>
          <p:cNvPr id="13" name="Tijdelijke aanduiding vo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705322" y="1640962"/>
            <a:ext cx="954087" cy="1633037"/>
          </a:xfrm>
        </p:spPr>
        <p:txBody>
          <a:bodyPr rIns="0"/>
          <a:lstStyle>
            <a:lvl1pPr marL="0" indent="0" algn="r">
              <a:buNone/>
              <a:defRPr sz="112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1</a:t>
            </a:r>
            <a:endParaRPr lang="nl-NL" dirty="0"/>
          </a:p>
        </p:txBody>
      </p:sp>
      <p:pic>
        <p:nvPicPr>
          <p:cNvPr id="4" name="Afbeelding 3" descr="Mensura-icoon-hoofdstuktite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00" y="3042000"/>
            <a:ext cx="1572768" cy="2566416"/>
          </a:xfrm>
          <a:prstGeom prst="rect">
            <a:avLst/>
          </a:prstGeom>
        </p:spPr>
      </p:pic>
      <p:sp>
        <p:nvSpPr>
          <p:cNvPr id="10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83599" y="1974448"/>
            <a:ext cx="7357044" cy="1210812"/>
          </a:xfrm>
        </p:spPr>
        <p:txBody>
          <a:bodyPr vert="horz" lIns="0" tIns="0" rIns="0" bIns="0" rtlCol="0" anchor="t">
            <a:normAutofit/>
          </a:bodyPr>
          <a:lstStyle>
            <a:lvl1pPr marL="0" indent="0">
              <a:buFont typeface="Arial" panose="020B0604020202020204" pitchFamily="34" charset="0"/>
              <a:buNone/>
              <a:defRPr lang="nl-BE" sz="4000" b="1" cap="none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dirty="0" smtClean="0"/>
              <a:t>Click to edit Master text styles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01977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nsura-Hoofdstuktitel+subtitel&amp;img">
    <p:bg>
      <p:bgPr>
        <a:solidFill>
          <a:srgbClr val="EE8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883599" y="3422103"/>
            <a:ext cx="3982959" cy="1316136"/>
          </a:xfrm>
        </p:spPr>
        <p:txBody>
          <a:bodyPr rIns="0" anchor="t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586800" y="5472902"/>
            <a:ext cx="4838414" cy="200966"/>
          </a:xfrm>
        </p:spPr>
        <p:txBody>
          <a:bodyPr lIns="0" tIns="0" rIns="0" bIns="0" anchor="t" anchorCtr="0"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dirty="0" smtClean="0"/>
              <a:t>Titel presentatie </a:t>
            </a:r>
            <a:r>
              <a:rPr lang="nl-NL" dirty="0" err="1" smtClean="0"/>
              <a:t>Calibri</a:t>
            </a:r>
            <a:r>
              <a:rPr lang="nl-NL" dirty="0" smtClean="0"/>
              <a:t> </a:t>
            </a:r>
            <a:r>
              <a:rPr lang="nl-NL" dirty="0" err="1" smtClean="0"/>
              <a:t>regular</a:t>
            </a:r>
            <a:r>
              <a:rPr lang="nl-NL" dirty="0" smtClean="0"/>
              <a:t> 8pt | </a:t>
            </a:r>
            <a:r>
              <a:rPr lang="nl-NL" dirty="0" err="1" smtClean="0"/>
              <a:t>dd</a:t>
            </a:r>
            <a:r>
              <a:rPr lang="nl-NL" dirty="0" smtClean="0"/>
              <a:t> maand </a:t>
            </a:r>
            <a:r>
              <a:rPr lang="nl-NL" dirty="0" err="1" smtClean="0"/>
              <a:t>jjjj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2001" y="5472901"/>
            <a:ext cx="154800" cy="200966"/>
          </a:xfrm>
        </p:spPr>
        <p:txBody>
          <a:bodyPr lIns="0" tIns="0" rIns="0" bIns="0" anchor="t" anchorCtr="0"/>
          <a:lstStyle>
            <a:lvl1pPr algn="l">
              <a:defRPr sz="800" b="1" i="0">
                <a:solidFill>
                  <a:schemeClr val="bg1"/>
                </a:solidFill>
                <a:latin typeface="+mj-lt"/>
              </a:defRPr>
            </a:lvl1pPr>
          </a:lstStyle>
          <a:p>
            <a:fld id="{0A279D6C-A5E5-844A-ABD0-7E6D8CBC6A7F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 descr="Mensura-logo-wi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400" y="5184000"/>
            <a:ext cx="2237232" cy="822960"/>
          </a:xfrm>
          <a:prstGeom prst="rect">
            <a:avLst/>
          </a:prstGeom>
        </p:spPr>
      </p:pic>
      <p:sp>
        <p:nvSpPr>
          <p:cNvPr id="13" name="Tijdelijke aanduiding vo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705322" y="1640962"/>
            <a:ext cx="954087" cy="1633037"/>
          </a:xfrm>
        </p:spPr>
        <p:txBody>
          <a:bodyPr rIns="0"/>
          <a:lstStyle>
            <a:lvl1pPr marL="0" indent="0" algn="r">
              <a:buNone/>
              <a:defRPr sz="112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1</a:t>
            </a:r>
            <a:endParaRPr lang="nl-NL" dirty="0"/>
          </a:p>
        </p:txBody>
      </p:sp>
      <p:pic>
        <p:nvPicPr>
          <p:cNvPr id="4" name="Afbeelding 3" descr="Mensura-icoon-hoofdstuktite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00" y="3042000"/>
            <a:ext cx="1572768" cy="2566416"/>
          </a:xfrm>
          <a:prstGeom prst="rect">
            <a:avLst/>
          </a:prstGeom>
        </p:spPr>
      </p:pic>
      <p:sp>
        <p:nvSpPr>
          <p:cNvPr id="10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83599" y="1974448"/>
            <a:ext cx="7357044" cy="1210812"/>
          </a:xfrm>
        </p:spPr>
        <p:txBody>
          <a:bodyPr vert="horz" lIns="0" tIns="0" rIns="0" bIns="0" rtlCol="0" anchor="t">
            <a:normAutofit/>
          </a:bodyPr>
          <a:lstStyle>
            <a:lvl1pPr marL="0" indent="0">
              <a:buFont typeface="Arial" panose="020B0604020202020204" pitchFamily="34" charset="0"/>
              <a:buNone/>
              <a:defRPr lang="nl-BE" sz="4000" b="1" cap="none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dirty="0" smtClean="0"/>
              <a:t>Click to edit Master text styles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22057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sura-Titel+Subtitel+tekst+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586800" y="5472902"/>
            <a:ext cx="4838414" cy="200966"/>
          </a:xfrm>
        </p:spPr>
        <p:txBody>
          <a:bodyPr lIns="0" tIns="0" rIns="0" bIns="0" anchor="t" anchorCtr="0"/>
          <a:lstStyle>
            <a:lvl1pPr algn="l">
              <a:defRPr sz="800">
                <a:solidFill>
                  <a:srgbClr val="8D8A8A"/>
                </a:solidFill>
                <a:latin typeface="+mj-lt"/>
              </a:defRPr>
            </a:lvl1pPr>
          </a:lstStyle>
          <a:p>
            <a:r>
              <a:rPr lang="nl-NL" dirty="0" smtClean="0"/>
              <a:t>Titel presentatie </a:t>
            </a:r>
            <a:r>
              <a:rPr lang="nl-NL" dirty="0" err="1" smtClean="0"/>
              <a:t>Calibri</a:t>
            </a:r>
            <a:r>
              <a:rPr lang="nl-NL" dirty="0" smtClean="0"/>
              <a:t> </a:t>
            </a:r>
            <a:r>
              <a:rPr lang="nl-NL" dirty="0" err="1" smtClean="0"/>
              <a:t>regular</a:t>
            </a:r>
            <a:r>
              <a:rPr lang="nl-NL" dirty="0" smtClean="0"/>
              <a:t> 8pt | </a:t>
            </a:r>
            <a:r>
              <a:rPr lang="nl-NL" dirty="0" err="1" smtClean="0"/>
              <a:t>dd</a:t>
            </a:r>
            <a:r>
              <a:rPr lang="nl-NL" dirty="0" smtClean="0"/>
              <a:t> maand </a:t>
            </a:r>
            <a:r>
              <a:rPr lang="nl-NL" dirty="0" err="1" smtClean="0"/>
              <a:t>jjjj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2001" y="5472901"/>
            <a:ext cx="154800" cy="200966"/>
          </a:xfrm>
        </p:spPr>
        <p:txBody>
          <a:bodyPr lIns="0" tIns="0" rIns="0" bIns="0" anchor="t" anchorCtr="0"/>
          <a:lstStyle>
            <a:lvl1pPr algn="l">
              <a:defRPr sz="800" b="1" i="0">
                <a:solidFill>
                  <a:srgbClr val="8D8A8A"/>
                </a:solidFill>
                <a:latin typeface="+mj-lt"/>
              </a:defRPr>
            </a:lvl1pPr>
          </a:lstStyle>
          <a:p>
            <a:fld id="{0A279D6C-A5E5-844A-ABD0-7E6D8CBC6A7F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 descr="Mensura-logo-agend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400" y="5184000"/>
            <a:ext cx="2237232" cy="822960"/>
          </a:xfrm>
          <a:prstGeom prst="rect">
            <a:avLst/>
          </a:prstGeom>
        </p:spPr>
      </p:pic>
      <p:sp>
        <p:nvSpPr>
          <p:cNvPr id="10" name="Tijdelijke aanduiding voor tekst 9"/>
          <p:cNvSpPr>
            <a:spLocks noGrp="1"/>
          </p:cNvSpPr>
          <p:nvPr>
            <p:ph type="body" sz="quarter" idx="13"/>
          </p:nvPr>
        </p:nvSpPr>
        <p:spPr>
          <a:xfrm>
            <a:off x="953999" y="1286806"/>
            <a:ext cx="7991563" cy="354574"/>
          </a:xfrm>
        </p:spPr>
        <p:txBody>
          <a:bodyPr rIns="0"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4"/>
          </p:nvPr>
        </p:nvSpPr>
        <p:spPr>
          <a:xfrm>
            <a:off x="954088" y="1751875"/>
            <a:ext cx="7992000" cy="13603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5"/>
          </p:nvPr>
        </p:nvSpPr>
        <p:spPr>
          <a:xfrm>
            <a:off x="954088" y="3318987"/>
            <a:ext cx="7991475" cy="17210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954088" y="698500"/>
            <a:ext cx="7991474" cy="478800"/>
          </a:xfrm>
        </p:spPr>
        <p:txBody>
          <a:bodyPr vert="horz" lIns="0" tIns="0" rIns="0" bIns="0" rtlCol="0" anchor="b" anchorCtr="0">
            <a:normAutofit/>
          </a:bodyPr>
          <a:lstStyle>
            <a:lvl1pPr marL="0" indent="0">
              <a:buNone/>
              <a:defRPr lang="nl-BE" sz="2700" b="1" i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dirty="0" smtClean="0"/>
              <a:t>Click to edit Master text styles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52167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sura-Titel+Subtitel+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586800" y="5472902"/>
            <a:ext cx="4838414" cy="200966"/>
          </a:xfrm>
        </p:spPr>
        <p:txBody>
          <a:bodyPr lIns="0" tIns="0" rIns="0" bIns="0" anchor="t" anchorCtr="0"/>
          <a:lstStyle>
            <a:lvl1pPr algn="l">
              <a:defRPr sz="800">
                <a:solidFill>
                  <a:srgbClr val="8D8A8A"/>
                </a:solidFill>
                <a:latin typeface="+mj-lt"/>
              </a:defRPr>
            </a:lvl1pPr>
          </a:lstStyle>
          <a:p>
            <a:r>
              <a:rPr lang="nl-NL" dirty="0" smtClean="0"/>
              <a:t>Titel presentatie </a:t>
            </a:r>
            <a:r>
              <a:rPr lang="nl-NL" dirty="0" err="1" smtClean="0"/>
              <a:t>Calibri</a:t>
            </a:r>
            <a:r>
              <a:rPr lang="nl-NL" dirty="0" smtClean="0"/>
              <a:t> </a:t>
            </a:r>
            <a:r>
              <a:rPr lang="nl-NL" dirty="0" err="1" smtClean="0"/>
              <a:t>regular</a:t>
            </a:r>
            <a:r>
              <a:rPr lang="nl-NL" dirty="0" smtClean="0"/>
              <a:t> 8pt | </a:t>
            </a:r>
            <a:r>
              <a:rPr lang="nl-NL" dirty="0" err="1" smtClean="0"/>
              <a:t>dd</a:t>
            </a:r>
            <a:r>
              <a:rPr lang="nl-NL" dirty="0" smtClean="0"/>
              <a:t> maand </a:t>
            </a:r>
            <a:r>
              <a:rPr lang="nl-NL" dirty="0" err="1" smtClean="0"/>
              <a:t>jjjj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2001" y="5472901"/>
            <a:ext cx="154800" cy="200966"/>
          </a:xfrm>
        </p:spPr>
        <p:txBody>
          <a:bodyPr lIns="0" tIns="0" rIns="0" bIns="0" anchor="t" anchorCtr="0"/>
          <a:lstStyle>
            <a:lvl1pPr algn="l">
              <a:defRPr sz="800" b="1" i="0">
                <a:solidFill>
                  <a:srgbClr val="8D8A8A"/>
                </a:solidFill>
                <a:latin typeface="+mj-lt"/>
              </a:defRPr>
            </a:lvl1pPr>
          </a:lstStyle>
          <a:p>
            <a:fld id="{0A279D6C-A5E5-844A-ABD0-7E6D8CBC6A7F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 descr="Mensura-logo-agend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400" y="5184000"/>
            <a:ext cx="2237232" cy="822960"/>
          </a:xfrm>
          <a:prstGeom prst="rect">
            <a:avLst/>
          </a:prstGeom>
        </p:spPr>
      </p:pic>
      <p:sp>
        <p:nvSpPr>
          <p:cNvPr id="10" name="Tijdelijke aanduiding voor tekst 9"/>
          <p:cNvSpPr>
            <a:spLocks noGrp="1"/>
          </p:cNvSpPr>
          <p:nvPr>
            <p:ph type="body" sz="quarter" idx="13"/>
          </p:nvPr>
        </p:nvSpPr>
        <p:spPr>
          <a:xfrm>
            <a:off x="953999" y="1286806"/>
            <a:ext cx="7991563" cy="354574"/>
          </a:xfrm>
        </p:spPr>
        <p:txBody>
          <a:bodyPr rIns="0"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5"/>
          </p:nvPr>
        </p:nvSpPr>
        <p:spPr>
          <a:xfrm>
            <a:off x="954088" y="2222599"/>
            <a:ext cx="7991475" cy="28173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954088" y="698500"/>
            <a:ext cx="7991474" cy="478800"/>
          </a:xfrm>
        </p:spPr>
        <p:txBody>
          <a:bodyPr vert="horz" lIns="0" tIns="0" rIns="0" bIns="0" rtlCol="0" anchor="b" anchorCtr="0">
            <a:normAutofit/>
          </a:bodyPr>
          <a:lstStyle>
            <a:lvl1pPr marL="0" indent="0">
              <a:buNone/>
              <a:defRPr lang="nl-BE" sz="2700" b="1" i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dirty="0" smtClean="0"/>
              <a:t>Click to edit Master text styles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54643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sura-Titel+Subtitel+tekst+bullets+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586800" y="5472902"/>
            <a:ext cx="4838414" cy="200966"/>
          </a:xfrm>
        </p:spPr>
        <p:txBody>
          <a:bodyPr lIns="0" tIns="0" rIns="0" bIns="0" anchor="t" anchorCtr="0"/>
          <a:lstStyle>
            <a:lvl1pPr algn="l">
              <a:defRPr sz="800">
                <a:solidFill>
                  <a:srgbClr val="8D8A8A"/>
                </a:solidFill>
                <a:latin typeface="+mj-lt"/>
              </a:defRPr>
            </a:lvl1pPr>
          </a:lstStyle>
          <a:p>
            <a:r>
              <a:rPr lang="nl-NL" dirty="0" smtClean="0"/>
              <a:t>Titel presentatie </a:t>
            </a:r>
            <a:r>
              <a:rPr lang="nl-NL" dirty="0" err="1" smtClean="0"/>
              <a:t>Calibri</a:t>
            </a:r>
            <a:r>
              <a:rPr lang="nl-NL" dirty="0" smtClean="0"/>
              <a:t> </a:t>
            </a:r>
            <a:r>
              <a:rPr lang="nl-NL" dirty="0" err="1" smtClean="0"/>
              <a:t>regular</a:t>
            </a:r>
            <a:r>
              <a:rPr lang="nl-NL" dirty="0" smtClean="0"/>
              <a:t> 8pt | </a:t>
            </a:r>
            <a:r>
              <a:rPr lang="nl-NL" dirty="0" err="1" smtClean="0"/>
              <a:t>dd</a:t>
            </a:r>
            <a:r>
              <a:rPr lang="nl-NL" dirty="0" smtClean="0"/>
              <a:t> maand </a:t>
            </a:r>
            <a:r>
              <a:rPr lang="nl-NL" dirty="0" err="1" smtClean="0"/>
              <a:t>jjjj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2001" y="5472901"/>
            <a:ext cx="154800" cy="200966"/>
          </a:xfrm>
        </p:spPr>
        <p:txBody>
          <a:bodyPr lIns="0" tIns="0" rIns="0" bIns="0" anchor="t" anchorCtr="0"/>
          <a:lstStyle>
            <a:lvl1pPr algn="l">
              <a:defRPr sz="800" b="1" i="0">
                <a:solidFill>
                  <a:srgbClr val="8D8A8A"/>
                </a:solidFill>
                <a:latin typeface="+mj-lt"/>
              </a:defRPr>
            </a:lvl1pPr>
          </a:lstStyle>
          <a:p>
            <a:fld id="{0A279D6C-A5E5-844A-ABD0-7E6D8CBC6A7F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 descr="Mensura-logo-agend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400" y="5184000"/>
            <a:ext cx="2237232" cy="822960"/>
          </a:xfrm>
          <a:prstGeom prst="rect">
            <a:avLst/>
          </a:prstGeom>
        </p:spPr>
      </p:pic>
      <p:sp>
        <p:nvSpPr>
          <p:cNvPr id="10" name="Tijdelijke aanduiding voor tekst 9"/>
          <p:cNvSpPr>
            <a:spLocks noGrp="1"/>
          </p:cNvSpPr>
          <p:nvPr>
            <p:ph type="body" sz="quarter" idx="13"/>
          </p:nvPr>
        </p:nvSpPr>
        <p:spPr>
          <a:xfrm>
            <a:off x="953999" y="1286806"/>
            <a:ext cx="4597201" cy="354574"/>
          </a:xfrm>
        </p:spPr>
        <p:txBody>
          <a:bodyPr rIns="0"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4"/>
          </p:nvPr>
        </p:nvSpPr>
        <p:spPr>
          <a:xfrm>
            <a:off x="954088" y="1751875"/>
            <a:ext cx="4597112" cy="227601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5"/>
          </p:nvPr>
        </p:nvSpPr>
        <p:spPr>
          <a:xfrm>
            <a:off x="954089" y="4163738"/>
            <a:ext cx="4597112" cy="112865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6"/>
          </p:nvPr>
        </p:nvSpPr>
        <p:spPr>
          <a:xfrm>
            <a:off x="6019200" y="1209600"/>
            <a:ext cx="3898800" cy="3546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954088" y="698500"/>
            <a:ext cx="4597113" cy="478800"/>
          </a:xfrm>
        </p:spPr>
        <p:txBody>
          <a:bodyPr vert="horz" lIns="0" tIns="0" rIns="0" bIns="0" rtlCol="0" anchor="b" anchorCtr="0">
            <a:normAutofit/>
          </a:bodyPr>
          <a:lstStyle>
            <a:lvl1pPr marL="0" indent="0">
              <a:buNone/>
              <a:defRPr lang="nl-BE" sz="2700" b="1" i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dirty="0" smtClean="0"/>
              <a:t>Click to edit Master text styles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63862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34432" y="240944"/>
            <a:ext cx="9619774" cy="1002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4432" y="1403880"/>
            <a:ext cx="9619774" cy="3970694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  <a:p>
            <a:pPr lvl="3"/>
            <a:endParaRPr lang="nl-BE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4432" y="5576520"/>
            <a:ext cx="2494016" cy="3203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651952" y="5576520"/>
            <a:ext cx="3384735" cy="3203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Titel presentatie Calibri regular 8pt | dd maand jjjj 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660190" y="5576520"/>
            <a:ext cx="2494016" cy="3203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79D6C-A5E5-844A-ABD0-7E6D8CBC6A7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742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12" r:id="rId2"/>
    <p:sldLayoutId id="2147483713" r:id="rId3"/>
    <p:sldLayoutId id="2147483728" r:id="rId4"/>
    <p:sldLayoutId id="2147483714" r:id="rId5"/>
    <p:sldLayoutId id="2147483727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8000" indent="-198000" algn="l" defTabSz="457200" rtl="0" eaLnBrk="1" latinLnBrk="0" hangingPunct="1">
        <a:spcBef>
          <a:spcPts val="0"/>
        </a:spcBef>
        <a:buClr>
          <a:schemeClr val="tx2"/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62000" algn="l" defTabSz="457200" rtl="0" eaLnBrk="1" latinLnBrk="0" hangingPunct="1">
        <a:spcBef>
          <a:spcPts val="300"/>
        </a:spcBef>
        <a:buFont typeface="Lucida Grande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04800" indent="-162000" algn="l" defTabSz="457200" rtl="0" eaLnBrk="1" latinLnBrk="0" hangingPunct="1">
        <a:spcBef>
          <a:spcPts val="0"/>
        </a:spcBef>
        <a:buClr>
          <a:schemeClr val="tx1"/>
        </a:buClr>
        <a:buFont typeface="Lucida Grande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17563" indent="-193675" algn="l" defTabSz="457200" rtl="0" eaLnBrk="1" latinLnBrk="0" hangingPunct="1">
        <a:spcBef>
          <a:spcPts val="0"/>
        </a:spcBef>
        <a:buFont typeface="Arial" panose="020B0604020202020204" pitchFamily="34" charset="0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tmp"/><Relationship Id="rId4" Type="http://schemas.openxmlformats.org/officeDocument/2006/relationships/image" Target="../media/image13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el 3"/>
          <p:cNvSpPr>
            <a:spLocks noGrp="1"/>
          </p:cNvSpPr>
          <p:nvPr>
            <p:ph type="subTitle" idx="1"/>
          </p:nvPr>
        </p:nvSpPr>
        <p:spPr>
          <a:xfrm>
            <a:off x="1674000" y="2796105"/>
            <a:ext cx="5790055" cy="1008315"/>
          </a:xfrm>
        </p:spPr>
        <p:txBody>
          <a:bodyPr>
            <a:normAutofit/>
          </a:bodyPr>
          <a:lstStyle/>
          <a:p>
            <a:r>
              <a:rPr lang="nl-NL" sz="2800" dirty="0"/>
              <a:t>Nationale Dagen 16-17/11/2017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Dr. Marie-Noëlle </a:t>
            </a:r>
            <a:r>
              <a:rPr lang="nl-NL" dirty="0" smtClean="0"/>
              <a:t>Schmickler</a:t>
            </a:r>
            <a:r>
              <a:rPr lang="nl-NL" dirty="0"/>
              <a:t> </a:t>
            </a:r>
            <a:r>
              <a:rPr lang="nl-NL" dirty="0" smtClean="0"/>
              <a:t> </a:t>
            </a:r>
          </a:p>
          <a:p>
            <a:r>
              <a:rPr lang="nl-NL" dirty="0" smtClean="0"/>
              <a:t>Directeur </a:t>
            </a:r>
            <a:r>
              <a:rPr lang="nl-NL" dirty="0"/>
              <a:t>Gezondheidstoezicht Mensura EDPB </a:t>
            </a:r>
          </a:p>
          <a:p>
            <a:endParaRPr lang="nl-N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BE" b="0" dirty="0" smtClean="0">
                <a:latin typeface="+mn-lt"/>
              </a:rPr>
              <a:t>Werkbaar Werk in de praktijk: </a:t>
            </a:r>
            <a:r>
              <a:rPr lang="nl-BE" dirty="0" smtClean="0"/>
              <a:t>Investeren in het arbeidsvermogen van patiënten met chronische aandoeningen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6443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79D6C-A5E5-844A-ABD0-7E6D8CBC6A7F}" type="slidenum">
              <a:rPr lang="nl-NL" smtClean="0"/>
              <a:pPr/>
              <a:t>10</a:t>
            </a:fld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953999" y="1126626"/>
            <a:ext cx="7991563" cy="354574"/>
          </a:xfrm>
        </p:spPr>
        <p:txBody>
          <a:bodyPr/>
          <a:lstStyle/>
          <a:p>
            <a:r>
              <a:rPr lang="nl-BE" dirty="0" smtClean="0"/>
              <a:t>Vaststellingen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5"/>
          </p:nvPr>
        </p:nvSpPr>
        <p:spPr>
          <a:xfrm>
            <a:off x="953999" y="1641381"/>
            <a:ext cx="7991475" cy="31939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nl-NL" sz="1800" dirty="0"/>
              <a:t>Zowel het </a:t>
            </a:r>
            <a:r>
              <a:rPr lang="nl-NL" sz="1800" dirty="0">
                <a:solidFill>
                  <a:schemeClr val="tx2"/>
                </a:solidFill>
                <a:latin typeface="+mj-lt"/>
              </a:rPr>
              <a:t>aantal afgeronde cases </a:t>
            </a:r>
            <a:r>
              <a:rPr lang="nl-NL" sz="1800" dirty="0"/>
              <a:t>als ook de </a:t>
            </a:r>
            <a:r>
              <a:rPr lang="nl-NL" sz="1800" dirty="0">
                <a:solidFill>
                  <a:schemeClr val="tx2"/>
                </a:solidFill>
                <a:latin typeface="+mj-lt"/>
              </a:rPr>
              <a:t>duurtijd</a:t>
            </a:r>
            <a:r>
              <a:rPr lang="nl-NL" sz="1800" dirty="0">
                <a:solidFill>
                  <a:schemeClr val="tx2"/>
                </a:solidFill>
              </a:rPr>
              <a:t> </a:t>
            </a:r>
            <a:r>
              <a:rPr lang="nl-NL" sz="1800" dirty="0"/>
              <a:t>met name zes maanden </a:t>
            </a:r>
            <a:r>
              <a:rPr lang="nl-NL" sz="1800" dirty="0">
                <a:solidFill>
                  <a:schemeClr val="tx2"/>
                </a:solidFill>
                <a:latin typeface="+mj-lt"/>
              </a:rPr>
              <a:t>is te kort </a:t>
            </a:r>
            <a:r>
              <a:rPr lang="nl-NL" sz="1800" dirty="0"/>
              <a:t>om effecten te meten op langere </a:t>
            </a:r>
            <a:r>
              <a:rPr lang="nl-NL" sz="1800" dirty="0" smtClean="0"/>
              <a:t>termijn</a:t>
            </a:r>
            <a:endParaRPr lang="nl-NL" sz="1800" dirty="0"/>
          </a:p>
          <a:p>
            <a:r>
              <a:rPr lang="nl-NL" sz="1800" dirty="0">
                <a:solidFill>
                  <a:schemeClr val="tx2"/>
                </a:solidFill>
              </a:rPr>
              <a:t>Hoge instapdrempel </a:t>
            </a:r>
            <a:r>
              <a:rPr lang="nl-NL" sz="1800" dirty="0"/>
              <a:t>omwille van </a:t>
            </a:r>
            <a:r>
              <a:rPr lang="nl-BE" sz="1800" dirty="0"/>
              <a:t>informatie over ziekte  </a:t>
            </a:r>
          </a:p>
          <a:p>
            <a:pPr lvl="1"/>
            <a:r>
              <a:rPr lang="nl-BE" sz="1800" dirty="0"/>
              <a:t>Aan leidinggevende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nl-BE" sz="1800" dirty="0"/>
              <a:t>Aan </a:t>
            </a:r>
            <a:r>
              <a:rPr lang="nl-BE" sz="1800" dirty="0" smtClean="0"/>
              <a:t>collega’s</a:t>
            </a:r>
            <a:endParaRPr lang="nl-BE" sz="1800" dirty="0"/>
          </a:p>
          <a:p>
            <a:pPr>
              <a:spcAft>
                <a:spcPts val="1200"/>
              </a:spcAft>
            </a:pPr>
            <a:r>
              <a:rPr lang="nl-NL" sz="1800" dirty="0"/>
              <a:t>Soms </a:t>
            </a:r>
            <a:r>
              <a:rPr lang="nl-NL" sz="1800" dirty="0">
                <a:solidFill>
                  <a:schemeClr val="tx2"/>
                </a:solidFill>
              </a:rPr>
              <a:t>bewuste keuze om gezondheidszorgen niet te delen </a:t>
            </a:r>
            <a:r>
              <a:rPr lang="nl-NL" sz="1800" dirty="0"/>
              <a:t>op de </a:t>
            </a:r>
            <a:r>
              <a:rPr lang="nl-NL" sz="1800" dirty="0" smtClean="0"/>
              <a:t>werkvloer</a:t>
            </a:r>
            <a:endParaRPr lang="nl-BE" sz="1800" dirty="0"/>
          </a:p>
          <a:p>
            <a:r>
              <a:rPr lang="nl-BE" sz="1800" dirty="0"/>
              <a:t>Belangrijke </a:t>
            </a:r>
            <a:r>
              <a:rPr lang="nl-BE" sz="1800" dirty="0">
                <a:solidFill>
                  <a:schemeClr val="tx2"/>
                </a:solidFill>
              </a:rPr>
              <a:t>rol van bedrijfscultuur</a:t>
            </a:r>
          </a:p>
          <a:p>
            <a:pPr lvl="1"/>
            <a:r>
              <a:rPr lang="nl-BE" sz="1800" dirty="0"/>
              <a:t>Vertrouwensrelatie </a:t>
            </a:r>
          </a:p>
          <a:p>
            <a:pPr lvl="1">
              <a:spcAft>
                <a:spcPts val="1200"/>
              </a:spcAft>
            </a:pPr>
            <a:r>
              <a:rPr lang="nl-BE" sz="1800" dirty="0" smtClean="0"/>
              <a:t>Feedbackcultuur</a:t>
            </a:r>
            <a:endParaRPr lang="nl-BE" sz="1800" dirty="0"/>
          </a:p>
          <a:p>
            <a:r>
              <a:rPr lang="nl-BE" sz="1800" dirty="0">
                <a:solidFill>
                  <a:schemeClr val="tx2"/>
                </a:solidFill>
              </a:rPr>
              <a:t>Nood aan duidelijk beleid </a:t>
            </a:r>
            <a:r>
              <a:rPr lang="nl-BE" sz="1800" dirty="0"/>
              <a:t>over thuiswerk binnen organisatie</a:t>
            </a:r>
          </a:p>
          <a:p>
            <a:pPr lvl="1"/>
            <a:r>
              <a:rPr lang="nl-BE" sz="1800" dirty="0"/>
              <a:t>Jaloezie</a:t>
            </a:r>
          </a:p>
          <a:p>
            <a:pPr marL="486000" lvl="1" indent="0">
              <a:buNone/>
            </a:pPr>
            <a:endParaRPr lang="nl-BE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954088" y="562023"/>
            <a:ext cx="7991474" cy="478800"/>
          </a:xfrm>
        </p:spPr>
        <p:txBody>
          <a:bodyPr/>
          <a:lstStyle/>
          <a:p>
            <a:r>
              <a:rPr lang="nl-BE" sz="2400" dirty="0"/>
              <a:t>Pilootproject Activ84worK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1745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79D6C-A5E5-844A-ABD0-7E6D8CBC6A7F}" type="slidenum">
              <a:rPr lang="nl-NL" smtClean="0"/>
              <a:pPr/>
              <a:t>11</a:t>
            </a:fld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dirty="0" smtClean="0"/>
              <a:t>Vaststellingen (vervolg)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5"/>
          </p:nvPr>
        </p:nvSpPr>
        <p:spPr>
          <a:xfrm>
            <a:off x="953999" y="1867757"/>
            <a:ext cx="7991475" cy="2817399"/>
          </a:xfrm>
        </p:spPr>
        <p:txBody>
          <a:bodyPr/>
          <a:lstStyle/>
          <a:p>
            <a:r>
              <a:rPr lang="nl-NL" sz="1800" dirty="0" smtClean="0">
                <a:solidFill>
                  <a:schemeClr val="tx2"/>
                </a:solidFill>
              </a:rPr>
              <a:t>Maturiteit </a:t>
            </a:r>
            <a:r>
              <a:rPr lang="nl-NL" sz="1800" dirty="0">
                <a:solidFill>
                  <a:schemeClr val="tx2"/>
                </a:solidFill>
              </a:rPr>
              <a:t>van de werknemer </a:t>
            </a:r>
            <a:r>
              <a:rPr lang="nl-NL" sz="1800" dirty="0"/>
              <a:t>om gezondheid als een prioriteit te stellen</a:t>
            </a:r>
          </a:p>
          <a:p>
            <a:pPr marL="0" indent="0">
              <a:buNone/>
            </a:pPr>
            <a:endParaRPr lang="nl-NL" sz="1800" dirty="0"/>
          </a:p>
          <a:p>
            <a:r>
              <a:rPr lang="nl-NL" sz="1800" dirty="0"/>
              <a:t>Effectieve </a:t>
            </a:r>
            <a:r>
              <a:rPr lang="nl-NL" sz="1800" dirty="0">
                <a:solidFill>
                  <a:schemeClr val="tx2"/>
                </a:solidFill>
              </a:rPr>
              <a:t>functie is bepalend</a:t>
            </a:r>
          </a:p>
          <a:p>
            <a:pPr lvl="1"/>
            <a:r>
              <a:rPr lang="nl-NL" sz="1800" dirty="0"/>
              <a:t>Autonoom kunnen werken</a:t>
            </a:r>
          </a:p>
          <a:p>
            <a:pPr marL="486000" lvl="1" indent="0">
              <a:buNone/>
            </a:pPr>
            <a:endParaRPr lang="nl-NL" sz="1800" dirty="0"/>
          </a:p>
          <a:p>
            <a:r>
              <a:rPr lang="nl-NL" sz="1800" dirty="0">
                <a:solidFill>
                  <a:schemeClr val="tx2"/>
                </a:solidFill>
              </a:rPr>
              <a:t>Thuis werken is niet altijd evident </a:t>
            </a:r>
            <a:r>
              <a:rPr lang="nl-NL" sz="1800" dirty="0"/>
              <a:t>in een leidinggevende rol </a:t>
            </a:r>
          </a:p>
          <a:p>
            <a:pPr lvl="1"/>
            <a:r>
              <a:rPr lang="nl-NL" sz="1800" dirty="0"/>
              <a:t>Belang van fysieke aanwezigheid</a:t>
            </a:r>
            <a:endParaRPr lang="en-US" sz="18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BE" sz="2400" dirty="0"/>
              <a:t>Pilootproject Activ84worK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4328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79D6C-A5E5-844A-ABD0-7E6D8CBC6A7F}" type="slidenum">
              <a:rPr lang="nl-NL" smtClean="0"/>
              <a:pPr/>
              <a:t>12</a:t>
            </a:fld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953910" y="1109519"/>
            <a:ext cx="7991563" cy="354574"/>
          </a:xfrm>
        </p:spPr>
        <p:txBody>
          <a:bodyPr/>
          <a:lstStyle/>
          <a:p>
            <a:r>
              <a:rPr lang="nl-BE" dirty="0" smtClean="0"/>
              <a:t>Vaststellingen (vervolg)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5"/>
          </p:nvPr>
        </p:nvSpPr>
        <p:spPr>
          <a:xfrm>
            <a:off x="953999" y="1666689"/>
            <a:ext cx="7991475" cy="2817399"/>
          </a:xfrm>
        </p:spPr>
        <p:txBody>
          <a:bodyPr/>
          <a:lstStyle/>
          <a:p>
            <a:r>
              <a:rPr lang="nl-NL" sz="1800" dirty="0" smtClean="0">
                <a:solidFill>
                  <a:srgbClr val="00B050"/>
                </a:solidFill>
              </a:rPr>
              <a:t>Grote </a:t>
            </a:r>
            <a:r>
              <a:rPr lang="nl-NL" sz="1800" dirty="0">
                <a:solidFill>
                  <a:srgbClr val="00B050"/>
                </a:solidFill>
              </a:rPr>
              <a:t>behoefte </a:t>
            </a:r>
            <a:r>
              <a:rPr lang="nl-NL" sz="1800" dirty="0"/>
              <a:t>aan stabiliteit en zekerheid 	</a:t>
            </a:r>
          </a:p>
          <a:p>
            <a:pPr lvl="1"/>
            <a:r>
              <a:rPr lang="nl-NL" sz="1800" dirty="0"/>
              <a:t>Bewuste keuze voor een organisatie waar veiligheid en welzijn centraal gesteld wordt</a:t>
            </a:r>
          </a:p>
          <a:p>
            <a:pPr lvl="1"/>
            <a:r>
              <a:rPr lang="nl-NL" sz="1800" dirty="0"/>
              <a:t>Mogelijkheid tot hospitalisatie-, groepsverzekering en pensioenopbouw  </a:t>
            </a:r>
          </a:p>
          <a:p>
            <a:pPr lvl="1"/>
            <a:endParaRPr lang="nl-NL" sz="1800" dirty="0"/>
          </a:p>
          <a:p>
            <a:r>
              <a:rPr lang="nl-NL" sz="1800" dirty="0">
                <a:solidFill>
                  <a:srgbClr val="00B050"/>
                </a:solidFill>
              </a:rPr>
              <a:t>Verminderde behoefte </a:t>
            </a:r>
            <a:r>
              <a:rPr lang="nl-NL" sz="1800" dirty="0"/>
              <a:t>aan verantwoordelijkheid en leiderschap bij toename van gezondheidsklachten</a:t>
            </a:r>
          </a:p>
          <a:p>
            <a:endParaRPr lang="nl-NL" sz="1800" dirty="0"/>
          </a:p>
          <a:p>
            <a:r>
              <a:rPr lang="nl-NL" sz="1800" dirty="0">
                <a:solidFill>
                  <a:srgbClr val="00B050"/>
                </a:solidFill>
              </a:rPr>
              <a:t>Behoefte aan </a:t>
            </a:r>
            <a:r>
              <a:rPr lang="nl-NL" sz="1800" dirty="0"/>
              <a:t>een vertrouwensrelatie met hun </a:t>
            </a:r>
            <a:r>
              <a:rPr lang="nl-NL" sz="1800" dirty="0" smtClean="0"/>
              <a:t>leidinggevende</a:t>
            </a:r>
          </a:p>
          <a:p>
            <a:endParaRPr lang="nl-NL" sz="1800" dirty="0"/>
          </a:p>
          <a:p>
            <a:r>
              <a:rPr lang="nl-NL" sz="1800" dirty="0">
                <a:solidFill>
                  <a:srgbClr val="00B050"/>
                </a:solidFill>
              </a:rPr>
              <a:t>Indien er een wijziging is </a:t>
            </a:r>
            <a:r>
              <a:rPr lang="nl-NL" sz="1800" dirty="0"/>
              <a:t>met betrekking tot directe leidinggevende of management </a:t>
            </a:r>
          </a:p>
          <a:p>
            <a:pPr lvl="1"/>
            <a:r>
              <a:rPr lang="nl-NL" sz="1800" dirty="0"/>
              <a:t>Vooral de bekommernis om onder dezelfde voorwaarden (flexibele werkuren, aantal thuiswerkdagen) te kunnen blijven werken</a:t>
            </a:r>
          </a:p>
          <a:p>
            <a:endParaRPr lang="nl-NL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953999" y="459100"/>
            <a:ext cx="7991474" cy="478800"/>
          </a:xfrm>
        </p:spPr>
        <p:txBody>
          <a:bodyPr/>
          <a:lstStyle/>
          <a:p>
            <a:r>
              <a:rPr lang="nl-BE" sz="2400" dirty="0"/>
              <a:t>Pilootproject Activ84worK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4662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79D6C-A5E5-844A-ABD0-7E6D8CBC6A7F}" type="slidenum">
              <a:rPr lang="nl-NL" smtClean="0"/>
              <a:pPr/>
              <a:t>13</a:t>
            </a:fld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dirty="0" smtClean="0"/>
              <a:t>Invloed op het verzuim?</a:t>
            </a:r>
            <a:endParaRPr lang="en-US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5"/>
          </p:nvPr>
        </p:nvSpPr>
        <p:spPr>
          <a:xfrm>
            <a:off x="954088" y="1881405"/>
            <a:ext cx="7991475" cy="2817399"/>
          </a:xfrm>
        </p:spPr>
        <p:txBody>
          <a:bodyPr/>
          <a:lstStyle/>
          <a:p>
            <a:r>
              <a:rPr lang="nl-NL" sz="1800" dirty="0" smtClean="0"/>
              <a:t>Gezondheidsklachten </a:t>
            </a:r>
            <a:r>
              <a:rPr lang="nl-NL" sz="1800" dirty="0"/>
              <a:t>worden ondergaan en  ziektedagen zo weinig mogelijk ingezet</a:t>
            </a:r>
          </a:p>
          <a:p>
            <a:pPr marL="0" indent="0">
              <a:buNone/>
            </a:pPr>
            <a:endParaRPr lang="nl-NL" sz="1800" dirty="0"/>
          </a:p>
          <a:p>
            <a:r>
              <a:rPr lang="nl-NL" sz="1800" dirty="0"/>
              <a:t>Creatief gebruik van afwezigheidsdagen om zich niet ziek te hoeven melden</a:t>
            </a:r>
          </a:p>
          <a:p>
            <a:pPr lvl="1"/>
            <a:r>
              <a:rPr lang="nl-NL" sz="1800" dirty="0"/>
              <a:t>Verlof</a:t>
            </a:r>
          </a:p>
          <a:p>
            <a:pPr lvl="1"/>
            <a:r>
              <a:rPr lang="nl-NL" sz="1800" dirty="0"/>
              <a:t>Overuren </a:t>
            </a:r>
          </a:p>
          <a:p>
            <a:pPr lvl="1"/>
            <a:endParaRPr lang="nl-NL" sz="1800" dirty="0"/>
          </a:p>
          <a:p>
            <a:r>
              <a:rPr lang="nl-NL" sz="1800" dirty="0"/>
              <a:t>Zorgt voor bijkomende stress met negatieve invloed op gezondheid</a:t>
            </a:r>
          </a:p>
          <a:p>
            <a:endParaRPr lang="nl-NL" sz="1800" dirty="0"/>
          </a:p>
          <a:p>
            <a:r>
              <a:rPr lang="nl-NL" sz="1800" dirty="0"/>
              <a:t>Gevaar voor latere langdurige afwezigheid als gevolg</a:t>
            </a:r>
          </a:p>
          <a:p>
            <a:endParaRPr lang="nl-NL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BE" sz="2400" dirty="0"/>
              <a:t>Pilootproject Activ84worK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3064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79D6C-A5E5-844A-ABD0-7E6D8CBC6A7F}" type="slidenum">
              <a:rPr lang="nl-NL" smtClean="0"/>
              <a:pPr/>
              <a:t>14</a:t>
            </a:fld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dirty="0" smtClean="0"/>
              <a:t>Invloed op het verzuim?</a:t>
            </a:r>
            <a:endParaRPr lang="en-US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5"/>
          </p:nvPr>
        </p:nvSpPr>
        <p:spPr>
          <a:xfrm>
            <a:off x="953999" y="1826814"/>
            <a:ext cx="7991475" cy="2817399"/>
          </a:xfrm>
        </p:spPr>
        <p:txBody>
          <a:bodyPr/>
          <a:lstStyle/>
          <a:p>
            <a:r>
              <a:rPr lang="nl-NL" sz="1800" dirty="0" smtClean="0"/>
              <a:t>Thuiswerk </a:t>
            </a:r>
            <a:r>
              <a:rPr lang="nl-NL" sz="1800" dirty="0"/>
              <a:t>zorgt mede voor een positief </a:t>
            </a:r>
            <a:r>
              <a:rPr lang="nl-NL" sz="1800" dirty="0" smtClean="0"/>
              <a:t>effect</a:t>
            </a:r>
          </a:p>
          <a:p>
            <a:endParaRPr lang="nl-NL" sz="1800" dirty="0"/>
          </a:p>
          <a:p>
            <a:r>
              <a:rPr lang="nl-NL" sz="1800" dirty="0"/>
              <a:t>Mogelijkheid om werkritme meer zelf te bepalen </a:t>
            </a:r>
          </a:p>
          <a:p>
            <a:pPr lvl="1"/>
            <a:r>
              <a:rPr lang="nl-NL" sz="1800" dirty="0"/>
              <a:t>Beter evenwicht tussen hun werktijd en hun vrijetijd </a:t>
            </a:r>
          </a:p>
          <a:p>
            <a:pPr lvl="1"/>
            <a:r>
              <a:rPr lang="nl-NL" sz="1800" dirty="0"/>
              <a:t>Beter evenwicht tussen zelfzorg en zorg voor hun gezin</a:t>
            </a:r>
          </a:p>
          <a:p>
            <a:pPr lvl="1"/>
            <a:r>
              <a:rPr lang="nl-NL" sz="1800" dirty="0"/>
              <a:t>Beter algemeen welzijnsgevoel van de patiënt</a:t>
            </a:r>
          </a:p>
          <a:p>
            <a:pPr marL="486000" lvl="1" indent="0">
              <a:buNone/>
            </a:pPr>
            <a:endParaRPr lang="nl-NL" sz="1800" dirty="0"/>
          </a:p>
          <a:p>
            <a:r>
              <a:rPr lang="nl-NL" sz="1800" dirty="0"/>
              <a:t>Meerwaarde om de werkdag thuis te kunnen starten bij wie de ziekte zich vooral ’s </a:t>
            </a:r>
            <a:r>
              <a:rPr lang="nl-NL" sz="1800" dirty="0" err="1"/>
              <a:t>ochtends</a:t>
            </a:r>
            <a:r>
              <a:rPr lang="nl-NL" sz="1800" dirty="0"/>
              <a:t> sterk manifesteert</a:t>
            </a:r>
          </a:p>
          <a:p>
            <a:pPr lvl="1"/>
            <a:r>
              <a:rPr lang="nl-NL" sz="1800" dirty="0"/>
              <a:t>Vermindering van stress</a:t>
            </a:r>
          </a:p>
          <a:p>
            <a:pPr lvl="1"/>
            <a:r>
              <a:rPr lang="nl-NL" sz="1800" dirty="0"/>
              <a:t>Tijdswinst door het vermijden files en de soms stresserende ritten met openbaar vervoer. </a:t>
            </a:r>
            <a:endParaRPr lang="en-US" sz="18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BE" sz="2400" dirty="0"/>
              <a:t>Pilootproject Activ84worK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8185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79D6C-A5E5-844A-ABD0-7E6D8CBC6A7F}" type="slidenum">
              <a:rPr lang="nl-NL" smtClean="0"/>
              <a:pPr/>
              <a:t>15</a:t>
            </a:fld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Ervaringen</a:t>
            </a:r>
            <a:endParaRPr lang="en-US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 dirty="0"/>
          </a:p>
          <a:p>
            <a:r>
              <a:rPr lang="nl-NL" sz="1800" dirty="0"/>
              <a:t>Sommige deelnemers die deeltijds werken ervaren een daling in hun aantal ziektedagen. </a:t>
            </a:r>
            <a:endParaRPr lang="nl-NL" sz="1800" dirty="0" smtClean="0"/>
          </a:p>
          <a:p>
            <a:endParaRPr lang="nl-NL" sz="1800" dirty="0"/>
          </a:p>
          <a:p>
            <a:r>
              <a:rPr lang="nl-NL" sz="1800" dirty="0"/>
              <a:t>Keerzijde van de medaille is toch een toename in financiële druk en een emotionele verwerkingsperiode door af te stappen van een voltijdse werkregime. </a:t>
            </a:r>
          </a:p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BE" sz="2400" dirty="0"/>
              <a:t>Pilootproject Activ84worK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3770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79D6C-A5E5-844A-ABD0-7E6D8CBC6A7F}" type="slidenum">
              <a:rPr lang="nl-NL" smtClean="0"/>
              <a:pPr/>
              <a:t>16</a:t>
            </a:fld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Ervaringen</a:t>
            </a:r>
            <a:endParaRPr lang="en-US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5"/>
          </p:nvPr>
        </p:nvSpPr>
        <p:spPr>
          <a:xfrm>
            <a:off x="953999" y="1867757"/>
            <a:ext cx="7991475" cy="2817399"/>
          </a:xfrm>
        </p:spPr>
        <p:txBody>
          <a:bodyPr/>
          <a:lstStyle/>
          <a:p>
            <a:r>
              <a:rPr lang="nl-NL" sz="1800" dirty="0" smtClean="0">
                <a:solidFill>
                  <a:srgbClr val="00B050"/>
                </a:solidFill>
              </a:rPr>
              <a:t>Positieve </a:t>
            </a:r>
            <a:r>
              <a:rPr lang="nl-NL" sz="1800" dirty="0">
                <a:solidFill>
                  <a:srgbClr val="00B050"/>
                </a:solidFill>
              </a:rPr>
              <a:t>ervaring van deelnemers </a:t>
            </a:r>
            <a:r>
              <a:rPr lang="nl-NL" sz="1800" dirty="0"/>
              <a:t>door </a:t>
            </a:r>
          </a:p>
          <a:p>
            <a:pPr lvl="1"/>
            <a:r>
              <a:rPr lang="nl-NL" sz="1800" dirty="0"/>
              <a:t>Tijd nemen om loopbaan onder de loop te nemen</a:t>
            </a:r>
          </a:p>
          <a:p>
            <a:pPr lvl="1"/>
            <a:r>
              <a:rPr lang="nl-NL" sz="1800" dirty="0"/>
              <a:t>Gestimuleerd werden om na te denken over een toekomstige invulling</a:t>
            </a:r>
          </a:p>
          <a:p>
            <a:pPr lvl="1"/>
            <a:r>
              <a:rPr lang="nl-NL" sz="1800" dirty="0"/>
              <a:t>Herbekijken van takenpakket (</a:t>
            </a:r>
            <a:r>
              <a:rPr lang="nl-NL" sz="1800" dirty="0" err="1"/>
              <a:t>jobsculpting</a:t>
            </a:r>
            <a:r>
              <a:rPr lang="nl-NL" sz="1800" dirty="0"/>
              <a:t>) in functie van thuiswerk door </a:t>
            </a:r>
            <a:r>
              <a:rPr lang="nl-NL" sz="1800" dirty="0" err="1"/>
              <a:t>ledinggevende</a:t>
            </a:r>
            <a:endParaRPr lang="nl-NL" sz="1800" dirty="0"/>
          </a:p>
          <a:p>
            <a:endParaRPr lang="nl-NL" sz="1800" dirty="0"/>
          </a:p>
          <a:p>
            <a:r>
              <a:rPr lang="nl-NL" sz="1800" dirty="0"/>
              <a:t>Door het onderzoek is er </a:t>
            </a:r>
            <a:r>
              <a:rPr lang="nl-NL" sz="1800" dirty="0">
                <a:solidFill>
                  <a:srgbClr val="00B050"/>
                </a:solidFill>
              </a:rPr>
              <a:t>meer openheid en transparantie tussen werknemer en werkgever </a:t>
            </a:r>
            <a:r>
              <a:rPr lang="nl-NL" sz="1800" dirty="0"/>
              <a:t>ontstaan </a:t>
            </a:r>
          </a:p>
          <a:p>
            <a:pPr marL="0" indent="0">
              <a:buNone/>
            </a:pPr>
            <a:endParaRPr lang="nl-NL" sz="1800" dirty="0"/>
          </a:p>
          <a:p>
            <a:r>
              <a:rPr lang="nl-NL" sz="1800" dirty="0"/>
              <a:t>Ook </a:t>
            </a:r>
            <a:r>
              <a:rPr lang="nl-NL" sz="1800" dirty="0">
                <a:solidFill>
                  <a:srgbClr val="00B050"/>
                </a:solidFill>
              </a:rPr>
              <a:t>leidinggevenden merkten de gunstige effecten van thuiswerk op </a:t>
            </a:r>
            <a:r>
              <a:rPr lang="nl-NL" sz="1800" dirty="0"/>
              <a:t>en blijven de maatregel van occasioneel thuiswerk hanteren in de toekomst</a:t>
            </a:r>
          </a:p>
          <a:p>
            <a:endParaRPr lang="nl-NL" dirty="0"/>
          </a:p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BE" sz="2400" dirty="0"/>
              <a:t>Pilootproject Activ84worK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2113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79D6C-A5E5-844A-ABD0-7E6D8CBC6A7F}" type="slidenum">
              <a:rPr lang="nl-NL" smtClean="0"/>
              <a:pPr/>
              <a:t>17</a:t>
            </a:fld>
            <a:endParaRPr lang="nl-N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dirty="0" smtClean="0"/>
              <a:t>2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Advies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organisaties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" name="Picture 2" descr="G:\MKG-Diensten\Presentaties Algemeen\Pres_M-N.Schmickler\PPT Nationale dagen 2017\kunstmaan-6fee84\PPT_visuals-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3" y="1440458"/>
            <a:ext cx="9147175" cy="514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96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79D6C-A5E5-844A-ABD0-7E6D8CBC6A7F}" type="slidenum">
              <a:rPr lang="nl-NL" smtClean="0"/>
              <a:pPr/>
              <a:t>18</a:t>
            </a:fld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5"/>
          </p:nvPr>
        </p:nvSpPr>
        <p:spPr>
          <a:xfrm>
            <a:off x="954088" y="2004235"/>
            <a:ext cx="7991475" cy="2817399"/>
          </a:xfrm>
        </p:spPr>
        <p:txBody>
          <a:bodyPr/>
          <a:lstStyle/>
          <a:p>
            <a:r>
              <a:rPr lang="nl-BE" sz="1800" dirty="0">
                <a:solidFill>
                  <a:srgbClr val="00B050"/>
                </a:solidFill>
              </a:rPr>
              <a:t>Stap af van het woord ‘verzuim’ </a:t>
            </a:r>
            <a:r>
              <a:rPr lang="nl-BE" sz="1800" dirty="0"/>
              <a:t>daar het een negatieve bijklank </a:t>
            </a:r>
            <a:r>
              <a:rPr lang="nl-BE" sz="1800" dirty="0" smtClean="0"/>
              <a:t>heeft</a:t>
            </a:r>
            <a:endParaRPr lang="nl-BE" sz="1800" dirty="0" smtClean="0"/>
          </a:p>
          <a:p>
            <a:pPr marL="0" indent="0">
              <a:buNone/>
            </a:pPr>
            <a:r>
              <a:rPr lang="nl-BE" sz="1800" dirty="0" smtClean="0"/>
              <a:t> </a:t>
            </a:r>
            <a:endParaRPr lang="en-US" sz="1800" dirty="0"/>
          </a:p>
          <a:p>
            <a:pPr lvl="0"/>
            <a:r>
              <a:rPr lang="nl-BE" sz="1800" dirty="0">
                <a:solidFill>
                  <a:srgbClr val="00B050"/>
                </a:solidFill>
              </a:rPr>
              <a:t>Creëer awareness onder werknemers </a:t>
            </a:r>
            <a:r>
              <a:rPr lang="nl-BE" sz="1800" dirty="0"/>
              <a:t>betreffende het belang van </a:t>
            </a:r>
            <a:r>
              <a:rPr lang="nl-BE" sz="1800" dirty="0" smtClean="0"/>
              <a:t>inzetbaarheid</a:t>
            </a:r>
          </a:p>
          <a:p>
            <a:pPr lvl="0"/>
            <a:endParaRPr lang="en-US" sz="1800" dirty="0"/>
          </a:p>
          <a:p>
            <a:pPr lvl="0"/>
            <a:r>
              <a:rPr lang="nl-BE" sz="1800" dirty="0">
                <a:solidFill>
                  <a:srgbClr val="00B050"/>
                </a:solidFill>
              </a:rPr>
              <a:t>Laat mensen nadenken</a:t>
            </a:r>
            <a:r>
              <a:rPr lang="nl-BE" sz="1800" dirty="0"/>
              <a:t> over de verdere invulling van hun carrière en loopbaanbehoeftes (loopbaandesign</a:t>
            </a:r>
            <a:r>
              <a:rPr lang="nl-BE" sz="1800" dirty="0" smtClean="0"/>
              <a:t>)</a:t>
            </a:r>
          </a:p>
          <a:p>
            <a:pPr lvl="0"/>
            <a:endParaRPr lang="en-US" sz="1800" dirty="0"/>
          </a:p>
          <a:p>
            <a:pPr lvl="0"/>
            <a:r>
              <a:rPr lang="nl-BE" sz="1800" dirty="0"/>
              <a:t>Laat </a:t>
            </a:r>
            <a:r>
              <a:rPr lang="nl-BE" sz="1800" dirty="0">
                <a:solidFill>
                  <a:srgbClr val="00B050"/>
                </a:solidFill>
              </a:rPr>
              <a:t>werkwerkers proeven van andere rollen, functies en </a:t>
            </a:r>
            <a:r>
              <a:rPr lang="nl-BE" sz="1800" dirty="0" smtClean="0">
                <a:solidFill>
                  <a:srgbClr val="00B050"/>
                </a:solidFill>
              </a:rPr>
              <a:t>verantwoordelijkheden</a:t>
            </a:r>
            <a:endParaRPr lang="en-US" sz="18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BE" sz="2400" dirty="0"/>
              <a:t>Advies voor organisaties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9848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79D6C-A5E5-844A-ABD0-7E6D8CBC6A7F}" type="slidenum">
              <a:rPr lang="nl-NL" smtClean="0"/>
              <a:pPr/>
              <a:t>19</a:t>
            </a:fld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5"/>
          </p:nvPr>
        </p:nvSpPr>
        <p:spPr>
          <a:xfrm>
            <a:off x="953999" y="1881405"/>
            <a:ext cx="7991475" cy="3086380"/>
          </a:xfrm>
        </p:spPr>
        <p:txBody>
          <a:bodyPr/>
          <a:lstStyle/>
          <a:p>
            <a:r>
              <a:rPr lang="nl-BE" sz="1800" dirty="0">
                <a:solidFill>
                  <a:srgbClr val="00B050"/>
                </a:solidFill>
              </a:rPr>
              <a:t>Wees duidelijk</a:t>
            </a:r>
            <a:r>
              <a:rPr lang="nl-BE" sz="1800" dirty="0"/>
              <a:t> over de rol van de direct </a:t>
            </a:r>
            <a:r>
              <a:rPr lang="nl-BE" sz="1800" dirty="0" smtClean="0"/>
              <a:t>leidinggevenden</a:t>
            </a:r>
          </a:p>
          <a:p>
            <a:endParaRPr lang="nl-BE" sz="1800" dirty="0"/>
          </a:p>
          <a:p>
            <a:r>
              <a:rPr lang="nl-BE" sz="1800" dirty="0">
                <a:solidFill>
                  <a:srgbClr val="00B050"/>
                </a:solidFill>
              </a:rPr>
              <a:t>Zorg ervoor dat er een duidelijk beleid</a:t>
            </a:r>
            <a:r>
              <a:rPr lang="nl-BE" sz="1800" dirty="0"/>
              <a:t> is rond thuiswerk en rechtszekerheid rond afspraken die gemaakt </a:t>
            </a:r>
            <a:r>
              <a:rPr lang="nl-BE" sz="1800" dirty="0" smtClean="0"/>
              <a:t>worden</a:t>
            </a:r>
          </a:p>
          <a:p>
            <a:endParaRPr lang="nl-BE" sz="1800" dirty="0"/>
          </a:p>
          <a:p>
            <a:pPr lvl="0"/>
            <a:r>
              <a:rPr lang="nl-BE" sz="1800" dirty="0">
                <a:solidFill>
                  <a:srgbClr val="00B050"/>
                </a:solidFill>
              </a:rPr>
              <a:t>Creëer openheid, en communiceer beslissingen </a:t>
            </a:r>
            <a:r>
              <a:rPr lang="nl-BE" sz="1800" dirty="0"/>
              <a:t>zoveel en zo snel als mogelijk</a:t>
            </a:r>
          </a:p>
          <a:p>
            <a:pPr lvl="1"/>
            <a:r>
              <a:rPr lang="nl-BE" sz="1800" dirty="0"/>
              <a:t>Transparantie leidt tot vertrouwen.</a:t>
            </a:r>
            <a:endParaRPr lang="en-US" sz="1800" dirty="0"/>
          </a:p>
          <a:p>
            <a:endParaRPr lang="nl-BE" sz="1800" dirty="0"/>
          </a:p>
          <a:p>
            <a:pPr lvl="0"/>
            <a:r>
              <a:rPr lang="nl-BE" sz="1800" dirty="0">
                <a:solidFill>
                  <a:srgbClr val="00B050"/>
                </a:solidFill>
              </a:rPr>
              <a:t>Introduceer loopbaangesprekken </a:t>
            </a:r>
            <a:r>
              <a:rPr lang="nl-BE" sz="1800" dirty="0"/>
              <a:t>om individuele behoeften van de werknemers en verwachtingen vanuit de organisatie op elkaar af te stemmen</a:t>
            </a:r>
          </a:p>
          <a:p>
            <a:pPr marL="0" lvl="0" indent="0">
              <a:buNone/>
            </a:pPr>
            <a:endParaRPr lang="en-US" sz="1800" dirty="0"/>
          </a:p>
          <a:p>
            <a:pPr lvl="0"/>
            <a:r>
              <a:rPr lang="nl-BE" sz="1800" dirty="0"/>
              <a:t>Overweeg te </a:t>
            </a:r>
            <a:r>
              <a:rPr lang="nl-BE" sz="1800" dirty="0">
                <a:solidFill>
                  <a:srgbClr val="00B050"/>
                </a:solidFill>
              </a:rPr>
              <a:t>werken met mentors of externe coaches</a:t>
            </a:r>
          </a:p>
          <a:p>
            <a:pPr marL="0" indent="0">
              <a:buNone/>
            </a:pPr>
            <a:r>
              <a:rPr lang="nl-BE" dirty="0"/>
              <a:t> </a:t>
            </a:r>
            <a:endParaRPr lang="en-US" dirty="0"/>
          </a:p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BE" sz="2400" dirty="0"/>
              <a:t>Advies voor organisaties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5866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Agenda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Pilootproject</a:t>
            </a:r>
            <a:r>
              <a:rPr lang="en-US" dirty="0" smtClean="0"/>
              <a:t> </a:t>
            </a:r>
            <a:r>
              <a:rPr lang="en-US" dirty="0"/>
              <a:t>Activ84worK</a:t>
            </a:r>
          </a:p>
          <a:p>
            <a:r>
              <a:rPr lang="en-US" dirty="0" err="1"/>
              <a:t>Advies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organisaties</a:t>
            </a:r>
            <a:endParaRPr lang="en-US" dirty="0"/>
          </a:p>
          <a:p>
            <a:r>
              <a:rPr lang="en-US" dirty="0"/>
              <a:t>Take home messages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79D6C-A5E5-844A-ABD0-7E6D8CBC6A7F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296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79D6C-A5E5-844A-ABD0-7E6D8CBC6A7F}" type="slidenum">
              <a:rPr lang="nl-NL" smtClean="0"/>
              <a:pPr/>
              <a:t>20</a:t>
            </a:fld>
            <a:endParaRPr lang="nl-N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dirty="0" smtClean="0"/>
              <a:t>3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nl-BE" dirty="0"/>
              <a:t>Take home </a:t>
            </a:r>
            <a:r>
              <a:rPr lang="nl-BE" dirty="0" err="1"/>
              <a:t>messages</a:t>
            </a:r>
            <a:endParaRPr lang="en-US" dirty="0"/>
          </a:p>
        </p:txBody>
      </p:sp>
      <p:pic>
        <p:nvPicPr>
          <p:cNvPr id="10" name="Picture 2" descr="G:\MKG-Diensten\Presentaties Algemeen\Pres_M-N.Schmickler\PPT Nationale dagen 2017\kunstmaan-6fee84\PPT_visuals-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316" y="1726291"/>
            <a:ext cx="9147175" cy="514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24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79D6C-A5E5-844A-ABD0-7E6D8CBC6A7F}" type="slidenum">
              <a:rPr lang="nl-NL" smtClean="0"/>
              <a:pPr/>
              <a:t>21</a:t>
            </a:fld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5"/>
          </p:nvPr>
        </p:nvSpPr>
        <p:spPr>
          <a:xfrm>
            <a:off x="953999" y="1908701"/>
            <a:ext cx="7991475" cy="281739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BE" sz="1800" dirty="0"/>
              <a:t>Chronisch zieke </a:t>
            </a:r>
            <a:r>
              <a:rPr lang="nl-BE" sz="1800" dirty="0">
                <a:solidFill>
                  <a:srgbClr val="00B050"/>
                </a:solidFill>
              </a:rPr>
              <a:t>werknemers</a:t>
            </a:r>
            <a:r>
              <a:rPr lang="nl-BE" sz="1800" dirty="0"/>
              <a:t> </a:t>
            </a:r>
            <a:r>
              <a:rPr lang="nl-BE" sz="1800" dirty="0">
                <a:solidFill>
                  <a:srgbClr val="00B050"/>
                </a:solidFill>
              </a:rPr>
              <a:t>willen </a:t>
            </a:r>
            <a:r>
              <a:rPr lang="nl-BE" sz="1800" dirty="0" smtClean="0">
                <a:solidFill>
                  <a:srgbClr val="00B050"/>
                </a:solidFill>
              </a:rPr>
              <a:t>werken</a:t>
            </a:r>
            <a:endParaRPr lang="nl-BE" sz="1800" dirty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nl-BE" sz="1800" dirty="0">
                <a:solidFill>
                  <a:srgbClr val="00B050"/>
                </a:solidFill>
              </a:rPr>
              <a:t>Maak</a:t>
            </a:r>
            <a:r>
              <a:rPr lang="nl-BE" sz="1800" dirty="0"/>
              <a:t> </a:t>
            </a:r>
            <a:r>
              <a:rPr lang="nl-BE" sz="1800" dirty="0">
                <a:solidFill>
                  <a:srgbClr val="00B050"/>
                </a:solidFill>
              </a:rPr>
              <a:t>chronische ziekte </a:t>
            </a:r>
            <a:r>
              <a:rPr lang="nl-BE" sz="1800" dirty="0" smtClean="0">
                <a:solidFill>
                  <a:srgbClr val="00B050"/>
                </a:solidFill>
              </a:rPr>
              <a:t>bespreekbaar</a:t>
            </a:r>
            <a:endParaRPr lang="nl-BE" sz="1800" dirty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nl-BE" sz="1800" dirty="0">
                <a:solidFill>
                  <a:srgbClr val="00B050"/>
                </a:solidFill>
              </a:rPr>
              <a:t>Creëer</a:t>
            </a:r>
            <a:r>
              <a:rPr lang="nl-BE" sz="1800" dirty="0"/>
              <a:t> een sfeer van </a:t>
            </a:r>
            <a:r>
              <a:rPr lang="nl-BE" sz="1800" dirty="0" smtClean="0"/>
              <a:t>vertrouwen</a:t>
            </a:r>
            <a:endParaRPr lang="nl-BE" sz="1800" dirty="0"/>
          </a:p>
          <a:p>
            <a:pPr>
              <a:lnSpc>
                <a:spcPct val="150000"/>
              </a:lnSpc>
            </a:pPr>
            <a:r>
              <a:rPr lang="nl-BE" sz="1800" dirty="0">
                <a:solidFill>
                  <a:srgbClr val="00B050"/>
                </a:solidFill>
              </a:rPr>
              <a:t>Bespreek</a:t>
            </a:r>
            <a:r>
              <a:rPr lang="nl-BE" sz="1800" dirty="0"/>
              <a:t> de specifieke noden van de werknemer</a:t>
            </a:r>
          </a:p>
          <a:p>
            <a:pPr>
              <a:lnSpc>
                <a:spcPct val="150000"/>
              </a:lnSpc>
            </a:pPr>
            <a:r>
              <a:rPr lang="nl-BE" sz="1800" dirty="0"/>
              <a:t>Maak inzetbaarheid en flexibiliteit bespreekbaar</a:t>
            </a:r>
          </a:p>
          <a:p>
            <a:pPr lvl="0">
              <a:lnSpc>
                <a:spcPct val="150000"/>
              </a:lnSpc>
            </a:pPr>
            <a:r>
              <a:rPr lang="nl-BE" sz="1800" dirty="0">
                <a:solidFill>
                  <a:srgbClr val="00B050"/>
                </a:solidFill>
              </a:rPr>
              <a:t>Stimuleer</a:t>
            </a:r>
            <a:r>
              <a:rPr lang="nl-BE" sz="1800" dirty="0"/>
              <a:t> </a:t>
            </a:r>
            <a:r>
              <a:rPr lang="nl-BE" sz="1800" dirty="0">
                <a:solidFill>
                  <a:srgbClr val="00B050"/>
                </a:solidFill>
              </a:rPr>
              <a:t>medewerkers</a:t>
            </a:r>
            <a:r>
              <a:rPr lang="nl-BE" sz="1800" dirty="0"/>
              <a:t> om zelf na te denken over hun loopbaanbehoeften</a:t>
            </a:r>
            <a:endParaRPr lang="en-US" sz="1800" dirty="0"/>
          </a:p>
          <a:p>
            <a:pPr lvl="0">
              <a:lnSpc>
                <a:spcPct val="150000"/>
              </a:lnSpc>
            </a:pPr>
            <a:r>
              <a:rPr lang="nl-BE" sz="1800" dirty="0">
                <a:solidFill>
                  <a:srgbClr val="00B050"/>
                </a:solidFill>
              </a:rPr>
              <a:t>Laat</a:t>
            </a:r>
            <a:r>
              <a:rPr lang="nl-BE" sz="1800" dirty="0"/>
              <a:t> </a:t>
            </a:r>
            <a:r>
              <a:rPr lang="nl-BE" sz="1800" dirty="0">
                <a:solidFill>
                  <a:srgbClr val="00B050"/>
                </a:solidFill>
              </a:rPr>
              <a:t>medewerkers proeven </a:t>
            </a:r>
            <a:r>
              <a:rPr lang="nl-BE" sz="1800" dirty="0"/>
              <a:t>van andere rollen, functies en verantwoordelijkheden</a:t>
            </a:r>
            <a:endParaRPr lang="en-US" sz="1800" dirty="0"/>
          </a:p>
          <a:p>
            <a:pPr>
              <a:lnSpc>
                <a:spcPct val="150000"/>
              </a:lnSpc>
            </a:pPr>
            <a:endParaRPr lang="nl-BE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BE" sz="2400" dirty="0"/>
              <a:t>Take home </a:t>
            </a:r>
            <a:r>
              <a:rPr lang="nl-BE" sz="2400" dirty="0" err="1"/>
              <a:t>messages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3220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Dank u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 smtClean="0"/>
              <a:t>Dr. Marie-Noëlle </a:t>
            </a:r>
            <a:r>
              <a:rPr lang="nl-BE" dirty="0" err="1" smtClean="0"/>
              <a:t>Schmickler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+32 2 549 71 </a:t>
            </a:r>
            <a:r>
              <a:rPr lang="en-US" dirty="0" smtClean="0"/>
              <a:t>00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dirty="0" smtClean="0"/>
              <a:t>marienoelle.schmickler@mensura.be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516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79D6C-A5E5-844A-ABD0-7E6D8CBC6A7F}" type="slidenum">
              <a:rPr lang="nl-NL" smtClean="0"/>
              <a:pPr/>
              <a:t>3</a:t>
            </a:fld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 smtClean="0"/>
              <a:t>Pilootproject Activ84work</a:t>
            </a:r>
            <a:endParaRPr lang="nl-B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99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79D6C-A5E5-844A-ABD0-7E6D8CBC6A7F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Een </a:t>
            </a:r>
            <a:r>
              <a:rPr lang="nl-BE" dirty="0"/>
              <a:t>voorbeeld voor werkbaar werk in de praktijk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5"/>
          </p:nvPr>
        </p:nvSpPr>
        <p:spPr>
          <a:xfrm>
            <a:off x="953999" y="1978487"/>
            <a:ext cx="7991475" cy="2567765"/>
          </a:xfrm>
        </p:spPr>
        <p:txBody>
          <a:bodyPr/>
          <a:lstStyle/>
          <a:p>
            <a:r>
              <a:rPr lang="nl-NL" sz="1800" b="1" dirty="0">
                <a:latin typeface="+mj-lt"/>
              </a:rPr>
              <a:t>Pilootproject</a:t>
            </a:r>
            <a:r>
              <a:rPr lang="nl-NL" sz="1800" dirty="0"/>
              <a:t> specifiek gericht op werknemers met de ziekte van </a:t>
            </a:r>
            <a:r>
              <a:rPr lang="nl-NL" sz="1800" dirty="0" err="1"/>
              <a:t>Crohn</a:t>
            </a:r>
            <a:r>
              <a:rPr lang="nl-NL" sz="1800" dirty="0"/>
              <a:t> en </a:t>
            </a:r>
            <a:r>
              <a:rPr lang="nl-NL" sz="1800" dirty="0" smtClean="0"/>
              <a:t>Colitis </a:t>
            </a:r>
            <a:r>
              <a:rPr lang="nl-NL" sz="1800" dirty="0"/>
              <a:t>ulcerosa. </a:t>
            </a:r>
            <a:endParaRPr lang="nl-NL" sz="1800" dirty="0" smtClean="0"/>
          </a:p>
          <a:p>
            <a:endParaRPr lang="nl-NL" sz="1800" dirty="0"/>
          </a:p>
          <a:p>
            <a:r>
              <a:rPr lang="nl-NL" sz="1800" b="1" dirty="0">
                <a:latin typeface="+mj-lt"/>
              </a:rPr>
              <a:t>In samenwerking </a:t>
            </a:r>
            <a:r>
              <a:rPr lang="nl-NL" sz="1800" b="1" dirty="0" smtClean="0">
                <a:latin typeface="+mj-lt"/>
              </a:rPr>
              <a:t>met</a:t>
            </a:r>
            <a:endParaRPr lang="nl-NL" sz="1800" b="1" dirty="0">
              <a:latin typeface="+mj-lt"/>
            </a:endParaRPr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r>
              <a:rPr lang="nl-NL" sz="2000" b="1" dirty="0" smtClean="0">
                <a:latin typeface="+mj-lt"/>
              </a:rPr>
              <a:t>Met </a:t>
            </a:r>
            <a:r>
              <a:rPr lang="nl-NL" sz="2000" b="1" dirty="0">
                <a:latin typeface="+mj-lt"/>
              </a:rPr>
              <a:t>ondersteuning van </a:t>
            </a:r>
            <a:r>
              <a:rPr lang="nl-NL" sz="2000" dirty="0"/>
              <a:t>de </a:t>
            </a:r>
            <a:r>
              <a:rPr lang="nl-NL" sz="2000" dirty="0" err="1"/>
              <a:t>Crohn</a:t>
            </a:r>
            <a:r>
              <a:rPr lang="nl-NL" sz="2000" dirty="0"/>
              <a:t>- en Colitis ulcerosa Vereniging (CCV</a:t>
            </a:r>
            <a:r>
              <a:rPr lang="nl-NL" sz="2000" dirty="0" smtClean="0"/>
              <a:t>)</a:t>
            </a:r>
            <a:endParaRPr lang="nl-NL" sz="2000" dirty="0"/>
          </a:p>
          <a:p>
            <a:r>
              <a:rPr lang="nl-NL" sz="2000" dirty="0"/>
              <a:t>Biedt op afstand (</a:t>
            </a:r>
            <a:r>
              <a:rPr lang="nl-NL" sz="2000" dirty="0" err="1"/>
              <a:t>tele</a:t>
            </a:r>
            <a:r>
              <a:rPr lang="nl-NL" sz="2000" dirty="0"/>
              <a:t>)werken een oplossing voor zowel werknemer als de </a:t>
            </a:r>
            <a:r>
              <a:rPr lang="nl-NL" sz="2000" dirty="0" smtClean="0"/>
              <a:t>werkgever?</a:t>
            </a:r>
            <a:endParaRPr lang="nl-NL" sz="2000" dirty="0"/>
          </a:p>
          <a:p>
            <a:endParaRPr lang="nl-NL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BE" sz="2400" dirty="0"/>
              <a:t>Pilootproject Activ84worK</a:t>
            </a:r>
            <a:endParaRPr lang="nl-BE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463" y="231949"/>
            <a:ext cx="2479882" cy="60731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086452" y="3321035"/>
            <a:ext cx="8715581" cy="441101"/>
            <a:chOff x="1059157" y="2785209"/>
            <a:chExt cx="8715581" cy="441101"/>
          </a:xfrm>
        </p:grpSpPr>
        <p:pic>
          <p:nvPicPr>
            <p:cNvPr id="9" name="Picture 8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0070" y="2843323"/>
              <a:ext cx="1374668" cy="352711"/>
            </a:xfrm>
            <a:prstGeom prst="rect">
              <a:avLst/>
            </a:prstGeom>
          </p:spPr>
        </p:pic>
        <p:pic>
          <p:nvPicPr>
            <p:cNvPr id="12" name="Picture 11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>
            <a:xfrm>
              <a:off x="1059157" y="2785209"/>
              <a:ext cx="7333859" cy="441101"/>
            </a:xfrm>
            <a:prstGeom prst="rect">
              <a:avLst/>
            </a:prstGeom>
          </p:spPr>
        </p:pic>
      </p:grp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109" y="3810857"/>
            <a:ext cx="4194069" cy="61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7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1" y="2113640"/>
            <a:ext cx="7093010" cy="3086162"/>
          </a:xfr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79D6C-A5E5-844A-ABD0-7E6D8CBC6A7F}" type="slidenum">
              <a:rPr lang="nl-NL" smtClean="0"/>
              <a:pPr/>
              <a:t>5</a:t>
            </a:fld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BE" sz="2000" b="1" dirty="0">
                <a:latin typeface="+mj-lt"/>
                <a:ea typeface="+mj-ea"/>
                <a:cs typeface="+mj-cs"/>
              </a:rPr>
              <a:t>Ziekte van </a:t>
            </a:r>
            <a:r>
              <a:rPr lang="nl-BE" sz="2000" b="1" dirty="0" err="1" smtClean="0">
                <a:latin typeface="+mj-lt"/>
                <a:ea typeface="+mj-ea"/>
                <a:cs typeface="+mj-cs"/>
              </a:rPr>
              <a:t>Crohn</a:t>
            </a:r>
            <a:r>
              <a:rPr lang="nl-BE" sz="2000" b="1" dirty="0" smtClean="0">
                <a:latin typeface="+mj-lt"/>
                <a:ea typeface="+mj-ea"/>
                <a:cs typeface="+mj-cs"/>
              </a:rPr>
              <a:t> </a:t>
            </a:r>
            <a:r>
              <a:rPr lang="nl-BE" sz="2000" b="1" dirty="0">
                <a:latin typeface="+mj-lt"/>
                <a:ea typeface="+mj-ea"/>
                <a:cs typeface="+mj-cs"/>
              </a:rPr>
              <a:t>en </a:t>
            </a:r>
            <a:r>
              <a:rPr lang="nl-BE" sz="2000" b="1" dirty="0" smtClean="0">
                <a:latin typeface="+mj-lt"/>
                <a:ea typeface="+mj-ea"/>
                <a:cs typeface="+mj-cs"/>
              </a:rPr>
              <a:t>Colitis </a:t>
            </a:r>
            <a:r>
              <a:rPr lang="nl-BE" sz="2000" b="1" dirty="0">
                <a:latin typeface="+mj-lt"/>
                <a:ea typeface="+mj-ea"/>
                <a:cs typeface="+mj-cs"/>
              </a:rPr>
              <a:t>ulcerosa</a:t>
            </a:r>
          </a:p>
          <a:p>
            <a:endParaRPr lang="nl-BE" dirty="0" smtClean="0"/>
          </a:p>
          <a:p>
            <a:r>
              <a:rPr lang="nl-BE" sz="4000" b="1" dirty="0" err="1">
                <a:latin typeface="+mj-lt"/>
                <a:ea typeface="+mj-ea"/>
                <a:cs typeface="+mj-cs"/>
              </a:rPr>
              <a:t>Facts</a:t>
            </a:r>
            <a:r>
              <a:rPr lang="nl-BE" sz="4000" b="1" dirty="0">
                <a:latin typeface="+mj-lt"/>
                <a:ea typeface="+mj-ea"/>
                <a:cs typeface="+mj-cs"/>
              </a:rPr>
              <a:t> </a:t>
            </a:r>
            <a:r>
              <a:rPr lang="nl-BE" sz="4000" b="1" dirty="0" err="1">
                <a:latin typeface="+mj-lt"/>
                <a:ea typeface="+mj-ea"/>
                <a:cs typeface="+mj-cs"/>
              </a:rPr>
              <a:t>and</a:t>
            </a:r>
            <a:r>
              <a:rPr lang="nl-BE" sz="4000" b="1" dirty="0">
                <a:latin typeface="+mj-lt"/>
                <a:ea typeface="+mj-ea"/>
                <a:cs typeface="+mj-cs"/>
              </a:rPr>
              <a:t> </a:t>
            </a:r>
            <a:r>
              <a:rPr lang="nl-BE" sz="4000" b="1" dirty="0" err="1">
                <a:latin typeface="+mj-lt"/>
                <a:ea typeface="+mj-ea"/>
                <a:cs typeface="+mj-cs"/>
              </a:rPr>
              <a:t>figures</a:t>
            </a:r>
            <a:endParaRPr lang="en-US" sz="40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2629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79D6C-A5E5-844A-ABD0-7E6D8CBC6A7F}" type="slidenum">
              <a:rPr lang="nl-NL" smtClean="0"/>
              <a:pPr/>
              <a:t>6</a:t>
            </a:fld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dirty="0" smtClean="0"/>
              <a:t>Uitgangspunt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5"/>
          </p:nvPr>
        </p:nvSpPr>
        <p:spPr>
          <a:xfrm>
            <a:off x="953999" y="1963292"/>
            <a:ext cx="7991475" cy="2817399"/>
          </a:xfrm>
        </p:spPr>
        <p:txBody>
          <a:bodyPr/>
          <a:lstStyle/>
          <a:p>
            <a:r>
              <a:rPr lang="nl-NL" sz="2000" dirty="0"/>
              <a:t>Chronisch zieken zijn </a:t>
            </a:r>
            <a:r>
              <a:rPr lang="nl-NL" sz="2000" dirty="0">
                <a:solidFill>
                  <a:srgbClr val="00B050"/>
                </a:solidFill>
              </a:rPr>
              <a:t>vaak afwezig op de werkvloer </a:t>
            </a:r>
            <a:r>
              <a:rPr lang="nl-NL" sz="2000" dirty="0"/>
              <a:t>hoewel ze zouden kunnen werken</a:t>
            </a:r>
          </a:p>
          <a:p>
            <a:pPr marL="486000" lvl="1" indent="0">
              <a:buNone/>
            </a:pPr>
            <a:endParaRPr lang="nl-NL" sz="2000" dirty="0"/>
          </a:p>
          <a:p>
            <a:r>
              <a:rPr lang="nl-NL" sz="2000" dirty="0"/>
              <a:t>Werknemers getroffen door een inflammatoire </a:t>
            </a:r>
            <a:r>
              <a:rPr lang="nl-NL" sz="2000" dirty="0">
                <a:solidFill>
                  <a:srgbClr val="00B050"/>
                </a:solidFill>
              </a:rPr>
              <a:t>darmziekte hebben nood aan meer flexibele arbeidsomstandigheden</a:t>
            </a:r>
            <a:r>
              <a:rPr lang="nl-NL" sz="2000" dirty="0"/>
              <a:t> </a:t>
            </a:r>
            <a:endParaRPr lang="nl-NL" sz="2000" dirty="0" smtClean="0"/>
          </a:p>
          <a:p>
            <a:pPr lvl="1"/>
            <a:r>
              <a:rPr lang="nl-NL" sz="2000" dirty="0" smtClean="0"/>
              <a:t>Garantie </a:t>
            </a:r>
            <a:r>
              <a:rPr lang="nl-NL" sz="2000" dirty="0"/>
              <a:t>van professionele inzetbaarheid </a:t>
            </a:r>
          </a:p>
          <a:p>
            <a:pPr lvl="1"/>
            <a:r>
              <a:rPr lang="nl-NL" sz="2000" dirty="0"/>
              <a:t>Vermindering van verzuim als gevolg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BE" sz="2400" dirty="0"/>
              <a:t>Pilootproject Activ84worK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4565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79D6C-A5E5-844A-ABD0-7E6D8CBC6A7F}" type="slidenum">
              <a:rPr lang="nl-NL" smtClean="0"/>
              <a:pPr/>
              <a:t>7</a:t>
            </a:fld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BE" dirty="0"/>
              <a:t>3 onderzoekshypothesen 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BE" sz="2400" dirty="0"/>
              <a:t>Pilootproject Activ84worK</a:t>
            </a:r>
            <a:endParaRPr lang="nl-B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4089" y="2004165"/>
            <a:ext cx="8285446" cy="299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98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79D6C-A5E5-844A-ABD0-7E6D8CBC6A7F}" type="slidenum">
              <a:rPr lang="nl-NL" smtClean="0"/>
              <a:pPr/>
              <a:t>8</a:t>
            </a:fld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BE" sz="2400" dirty="0"/>
              <a:t>Pilootproject Activ84worK</a:t>
            </a:r>
            <a:endParaRPr lang="nl-B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4088" y="1327750"/>
            <a:ext cx="7991474" cy="448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54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MKG-Diensten\Presentaties Algemeen\Pres_M-N.Schmickler\PPT Nationale dagen 2017\kunstmaan-6fee84\PPT_visuals-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8" y="0"/>
            <a:ext cx="10692096" cy="602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79D6C-A5E5-844A-ABD0-7E6D8CBC6A7F}" type="slidenum">
              <a:rPr lang="nl-NL" smtClean="0"/>
              <a:pPr/>
              <a:t>9</a:t>
            </a:fld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BE" sz="2400" dirty="0"/>
              <a:t>Pilootproject Activ84worK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3899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70628-PPT-Mensura">
  <a:themeElements>
    <a:clrScheme name="Mensura">
      <a:dk1>
        <a:srgbClr val="242B2F"/>
      </a:dk1>
      <a:lt1>
        <a:srgbClr val="FFFFFE"/>
      </a:lt1>
      <a:dk2>
        <a:srgbClr val="41A336"/>
      </a:dk2>
      <a:lt2>
        <a:srgbClr val="FFFFFE"/>
      </a:lt2>
      <a:accent1>
        <a:srgbClr val="005728"/>
      </a:accent1>
      <a:accent2>
        <a:srgbClr val="41A336"/>
      </a:accent2>
      <a:accent3>
        <a:srgbClr val="6A9E32"/>
      </a:accent3>
      <a:accent4>
        <a:srgbClr val="8EC03F"/>
      </a:accent4>
      <a:accent5>
        <a:srgbClr val="C7D739"/>
      </a:accent5>
      <a:accent6>
        <a:srgbClr val="EDEBE3"/>
      </a:accent6>
      <a:hlink>
        <a:srgbClr val="0000FF"/>
      </a:hlink>
      <a:folHlink>
        <a:srgbClr val="800080"/>
      </a:folHlink>
    </a:clrScheme>
    <a:fontScheme name="Mensura 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</TotalTime>
  <Words>975</Words>
  <Application>Microsoft Office PowerPoint</Application>
  <PresentationFormat>Custom</PresentationFormat>
  <Paragraphs>214</Paragraphs>
  <Slides>22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20170628-PPT-Mensura</vt:lpstr>
      <vt:lpstr>PowerPoint Presentation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Mensura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Calibri Bold 49pt Titel Line 2</dc:title>
  <dc:creator>Hilegems Ines</dc:creator>
  <cp:lastModifiedBy>Schmickler Marie Noelle</cp:lastModifiedBy>
  <cp:revision>31</cp:revision>
  <dcterms:created xsi:type="dcterms:W3CDTF">2017-08-02T11:37:55Z</dcterms:created>
  <dcterms:modified xsi:type="dcterms:W3CDTF">2017-10-09T07:49:00Z</dcterms:modified>
</cp:coreProperties>
</file>