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66" r:id="rId5"/>
    <p:sldId id="356" r:id="rId6"/>
    <p:sldId id="317" r:id="rId7"/>
    <p:sldId id="332" r:id="rId8"/>
    <p:sldId id="330" r:id="rId9"/>
    <p:sldId id="333" r:id="rId10"/>
    <p:sldId id="334" r:id="rId11"/>
    <p:sldId id="331" r:id="rId12"/>
    <p:sldId id="311" r:id="rId13"/>
    <p:sldId id="319" r:id="rId14"/>
    <p:sldId id="318" r:id="rId15"/>
    <p:sldId id="321" r:id="rId16"/>
    <p:sldId id="335" r:id="rId17"/>
    <p:sldId id="286" r:id="rId18"/>
    <p:sldId id="350" r:id="rId19"/>
    <p:sldId id="357" r:id="rId20"/>
    <p:sldId id="287" r:id="rId21"/>
    <p:sldId id="369" r:id="rId22"/>
    <p:sldId id="358" r:id="rId23"/>
    <p:sldId id="337" r:id="rId24"/>
    <p:sldId id="291" r:id="rId25"/>
    <p:sldId id="294" r:id="rId26"/>
    <p:sldId id="296" r:id="rId27"/>
    <p:sldId id="297" r:id="rId28"/>
    <p:sldId id="378" r:id="rId29"/>
    <p:sldId id="379" r:id="rId30"/>
    <p:sldId id="380" r:id="rId31"/>
    <p:sldId id="381" r:id="rId32"/>
    <p:sldId id="338" r:id="rId33"/>
    <p:sldId id="339" r:id="rId34"/>
    <p:sldId id="340" r:id="rId35"/>
    <p:sldId id="359" r:id="rId36"/>
    <p:sldId id="361" r:id="rId37"/>
    <p:sldId id="365" r:id="rId38"/>
    <p:sldId id="363" r:id="rId39"/>
    <p:sldId id="364" r:id="rId40"/>
    <p:sldId id="362" r:id="rId41"/>
    <p:sldId id="366" r:id="rId42"/>
    <p:sldId id="353" r:id="rId43"/>
    <p:sldId id="354" r:id="rId44"/>
    <p:sldId id="367" r:id="rId45"/>
    <p:sldId id="355" r:id="rId46"/>
    <p:sldId id="368" r:id="rId47"/>
    <p:sldId id="370" r:id="rId4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unis, Sofie" initials="theuniso" lastIdx="6" clrIdx="0">
    <p:extLst>
      <p:ext uri="{19B8F6BF-5375-455C-9EA6-DF929625EA0E}">
        <p15:presenceInfo xmlns:p15="http://schemas.microsoft.com/office/powerpoint/2012/main" userId="Theunis, Sof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5987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7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3043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Blad1!$B$1:$L$1</c:f>
              <c:strCache>
                <c:ptCount val="11"/>
                <c:pt idx="0">
                  <c:v>Limburg</c:v>
                </c:pt>
                <c:pt idx="1">
                  <c:v>Luxemburg</c:v>
                </c:pt>
                <c:pt idx="2">
                  <c:v>Namen</c:v>
                </c:pt>
                <c:pt idx="3">
                  <c:v>Oost-Vlaanderen</c:v>
                </c:pt>
                <c:pt idx="4">
                  <c:v>Vlaams-Brabant</c:v>
                </c:pt>
                <c:pt idx="5">
                  <c:v>West-Vlaanderen</c:v>
                </c:pt>
                <c:pt idx="6">
                  <c:v>Waals-Brabant</c:v>
                </c:pt>
                <c:pt idx="7">
                  <c:v>Henegouwen</c:v>
                </c:pt>
                <c:pt idx="8">
                  <c:v>Antwerpen</c:v>
                </c:pt>
                <c:pt idx="9">
                  <c:v>Luik</c:v>
                </c:pt>
                <c:pt idx="10">
                  <c:v>Brussel</c:v>
                </c:pt>
              </c:strCache>
            </c:strRef>
          </c:cat>
          <c:val>
            <c:numRef>
              <c:f>Blad1!$B$2:$L$2</c:f>
              <c:numCache>
                <c:formatCode>General</c:formatCode>
                <c:ptCount val="11"/>
                <c:pt idx="0">
                  <c:v>3.7</c:v>
                </c:pt>
                <c:pt idx="1">
                  <c:v>4.7</c:v>
                </c:pt>
                <c:pt idx="2">
                  <c:v>4.7</c:v>
                </c:pt>
                <c:pt idx="3">
                  <c:v>4.8</c:v>
                </c:pt>
                <c:pt idx="4">
                  <c:v>5.4</c:v>
                </c:pt>
                <c:pt idx="5">
                  <c:v>6</c:v>
                </c:pt>
                <c:pt idx="6">
                  <c:v>6.1</c:v>
                </c:pt>
                <c:pt idx="7">
                  <c:v>6.8</c:v>
                </c:pt>
                <c:pt idx="8">
                  <c:v>9.8000000000000007</c:v>
                </c:pt>
                <c:pt idx="9">
                  <c:v>10</c:v>
                </c:pt>
                <c:pt idx="10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F6-4735-BB8B-DB96A0844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406272"/>
        <c:axId val="244406832"/>
      </c:barChart>
      <c:catAx>
        <c:axId val="2444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4406832"/>
        <c:crosses val="autoZero"/>
        <c:auto val="1"/>
        <c:lblAlgn val="ctr"/>
        <c:lblOffset val="100"/>
        <c:noMultiLvlLbl val="0"/>
      </c:catAx>
      <c:valAx>
        <c:axId val="24440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440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4T15:11:04.929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7429-979C-4A39-AE83-94CC4563DCC5}" type="datetimeFigureOut">
              <a:rPr lang="en-GB" smtClean="0"/>
              <a:t>03/11/2016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435D-AD93-4368-8011-BD2A1FA7D43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7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8651F-2F3D-4030-BD8A-3B3E10B25AB8}" type="datetimeFigureOut">
              <a:rPr lang="en-GB" smtClean="0"/>
              <a:t>03/11/2016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60EDD-2BC4-4CC8-A405-5B04EFFBC6E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1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60EDD-2BC4-4CC8-A405-5B04EFFBC6E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8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Voorbeeld van persoon die op kaart had aangeduid 2 cm </a:t>
            </a:r>
            <a:r>
              <a:rPr lang="nl-BE" dirty="0">
                <a:sym typeface="Wingdings" panose="05000000000000000000" pitchFamily="2" charset="2"/>
              </a:rPr>
              <a:t> nieuwe THT twee maanden later</a:t>
            </a:r>
            <a:r>
              <a:rPr lang="nl-BE" baseline="0" dirty="0">
                <a:sym typeface="Wingdings" panose="05000000000000000000" pitchFamily="2" charset="2"/>
              </a:rPr>
              <a:t> volledig negatief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Voorbeeld van allochtoon werkzaam in voedingsbedrijf waar jaarlijks THT werd gezet, ontwikkelde TB en zou nooit een pos. THT hebben gehad???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60EDD-2BC4-4CC8-A405-5B04EFFBC6E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16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60EDD-2BC4-4CC8-A405-5B04EFFBC6EA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7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60EDD-2BC4-4CC8-A405-5B04EFFBC6EA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06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941168"/>
            <a:ext cx="7772400" cy="10081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996111"/>
            <a:ext cx="7781063" cy="6256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09" name="Picture 110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994822"/>
            <a:ext cx="9143245" cy="65831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994150"/>
          </a:xfrm>
          <a:solidFill>
            <a:srgbClr val="39B9BE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6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46" y="5426254"/>
            <a:ext cx="18550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83200"/>
            <a:ext cx="3960440" cy="48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932" y="1483200"/>
            <a:ext cx="3960440" cy="48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7823-5D1E-411C-A9D1-687E0F640F75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67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83200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42380"/>
            <a:ext cx="3960000" cy="4238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6124" y="1483200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124" y="2142380"/>
            <a:ext cx="3960000" cy="4238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A9A3-34C6-4C5A-8506-1FA8D582CCA7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66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7C27-B33D-46D0-825F-BBE144462DB0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8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A2E-0AD9-49C2-BE74-5A97ABE59752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27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5576" y="5517232"/>
            <a:ext cx="41764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www.zorg-en-gezondheid.be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Picture 11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4622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941168"/>
            <a:ext cx="7772400" cy="10081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996111"/>
            <a:ext cx="7781063" cy="6256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09" name="Picture 110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994822"/>
            <a:ext cx="9143245" cy="6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B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76425"/>
            <a:ext cx="7772400" cy="10081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731368"/>
            <a:ext cx="7781063" cy="6256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25288"/>
            <a:ext cx="227902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81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t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6254"/>
            <a:ext cx="18469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16632"/>
            <a:ext cx="7632848" cy="1008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84784"/>
            <a:ext cx="8064000" cy="4896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588670"/>
            <a:ext cx="1110563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39B9BE"/>
                </a:solidFill>
              </a:defRPr>
            </a:lvl1pPr>
          </a:lstStyle>
          <a:p>
            <a:fld id="{013DCB86-2962-4F10-BB63-88C0FF4C9511}" type="datetime3">
              <a:rPr lang="nl-BE" smtClean="0"/>
              <a:pPr/>
              <a:t>3.11.16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588670"/>
            <a:ext cx="4680520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39B9BE"/>
                </a:solidFill>
              </a:defRPr>
            </a:lvl1pPr>
          </a:lstStyle>
          <a:p>
            <a:r>
              <a:rPr lang="en-GB" dirty="0"/>
              <a:t>Agentschap Zorg en Gezondheid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88670"/>
            <a:ext cx="112286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39B9BE"/>
                </a:solidFill>
              </a:defRPr>
            </a:lvl1pPr>
          </a:lstStyle>
          <a:p>
            <a:fld id="{B7E07145-3DEC-4101-B6F0-96A308288BC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2352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23760" y="6464369"/>
            <a:ext cx="813690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900" dirty="0">
                <a:solidFill>
                  <a:srgbClr val="39B9BE"/>
                </a:solidFill>
              </a:rPr>
              <a:t>//////////////////////////////////////////////////////////////////////////////////////////////////////////////////////////////////////////////////////////////////////////////////////</a:t>
            </a:r>
            <a:endParaRPr lang="en-GB" sz="900" dirty="0">
              <a:solidFill>
                <a:srgbClr val="39B9B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1668" y="1143794"/>
            <a:ext cx="8136904" cy="224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900" dirty="0">
                <a:solidFill>
                  <a:srgbClr val="39B9BE"/>
                </a:solidFill>
              </a:rPr>
              <a:t>//////////////////////////////////////////////////////////////////////////////////////////////////////////////////////////////////////////////////////////////////////////////////////</a:t>
            </a:r>
            <a:endParaRPr lang="en-GB" sz="900" dirty="0">
              <a:solidFill>
                <a:srgbClr val="39B9B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519342" y="398353"/>
            <a:ext cx="261108" cy="417702"/>
            <a:chOff x="8497399" y="585620"/>
            <a:chExt cx="251065" cy="40156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587134" y="622062"/>
              <a:ext cx="161330" cy="365119"/>
            </a:xfrm>
            <a:custGeom>
              <a:avLst/>
              <a:gdLst>
                <a:gd name="T0" fmla="*/ 5 w 508"/>
                <a:gd name="T1" fmla="*/ 1 h 1151"/>
                <a:gd name="T2" fmla="*/ 22 w 508"/>
                <a:gd name="T3" fmla="*/ 16 h 1151"/>
                <a:gd name="T4" fmla="*/ 50 w 508"/>
                <a:gd name="T5" fmla="*/ 65 h 1151"/>
                <a:gd name="T6" fmla="*/ 83 w 508"/>
                <a:gd name="T7" fmla="*/ 148 h 1151"/>
                <a:gd name="T8" fmla="*/ 108 w 508"/>
                <a:gd name="T9" fmla="*/ 227 h 1151"/>
                <a:gd name="T10" fmla="*/ 146 w 508"/>
                <a:gd name="T11" fmla="*/ 378 h 1151"/>
                <a:gd name="T12" fmla="*/ 185 w 508"/>
                <a:gd name="T13" fmla="*/ 540 h 1151"/>
                <a:gd name="T14" fmla="*/ 232 w 508"/>
                <a:gd name="T15" fmla="*/ 632 h 1151"/>
                <a:gd name="T16" fmla="*/ 263 w 508"/>
                <a:gd name="T17" fmla="*/ 720 h 1151"/>
                <a:gd name="T18" fmla="*/ 299 w 508"/>
                <a:gd name="T19" fmla="*/ 766 h 1151"/>
                <a:gd name="T20" fmla="*/ 354 w 508"/>
                <a:gd name="T21" fmla="*/ 791 h 1151"/>
                <a:gd name="T22" fmla="*/ 420 w 508"/>
                <a:gd name="T23" fmla="*/ 774 h 1151"/>
                <a:gd name="T24" fmla="*/ 468 w 508"/>
                <a:gd name="T25" fmla="*/ 731 h 1151"/>
                <a:gd name="T26" fmla="*/ 477 w 508"/>
                <a:gd name="T27" fmla="*/ 691 h 1151"/>
                <a:gd name="T28" fmla="*/ 464 w 508"/>
                <a:gd name="T29" fmla="*/ 644 h 1151"/>
                <a:gd name="T30" fmla="*/ 427 w 508"/>
                <a:gd name="T31" fmla="*/ 616 h 1151"/>
                <a:gd name="T32" fmla="*/ 386 w 508"/>
                <a:gd name="T33" fmla="*/ 594 h 1151"/>
                <a:gd name="T34" fmla="*/ 360 w 508"/>
                <a:gd name="T35" fmla="*/ 568 h 1151"/>
                <a:gd name="T36" fmla="*/ 340 w 508"/>
                <a:gd name="T37" fmla="*/ 531 h 1151"/>
                <a:gd name="T38" fmla="*/ 351 w 508"/>
                <a:gd name="T39" fmla="*/ 502 h 1151"/>
                <a:gd name="T40" fmla="*/ 381 w 508"/>
                <a:gd name="T41" fmla="*/ 513 h 1151"/>
                <a:gd name="T42" fmla="*/ 415 w 508"/>
                <a:gd name="T43" fmla="*/ 533 h 1151"/>
                <a:gd name="T44" fmla="*/ 445 w 508"/>
                <a:gd name="T45" fmla="*/ 525 h 1151"/>
                <a:gd name="T46" fmla="*/ 478 w 508"/>
                <a:gd name="T47" fmla="*/ 520 h 1151"/>
                <a:gd name="T48" fmla="*/ 508 w 508"/>
                <a:gd name="T49" fmla="*/ 844 h 1151"/>
                <a:gd name="T50" fmla="*/ 456 w 508"/>
                <a:gd name="T51" fmla="*/ 837 h 1151"/>
                <a:gd name="T52" fmla="*/ 383 w 508"/>
                <a:gd name="T53" fmla="*/ 832 h 1151"/>
                <a:gd name="T54" fmla="*/ 322 w 508"/>
                <a:gd name="T55" fmla="*/ 858 h 1151"/>
                <a:gd name="T56" fmla="*/ 286 w 508"/>
                <a:gd name="T57" fmla="*/ 911 h 1151"/>
                <a:gd name="T58" fmla="*/ 276 w 508"/>
                <a:gd name="T59" fmla="*/ 952 h 1151"/>
                <a:gd name="T60" fmla="*/ 272 w 508"/>
                <a:gd name="T61" fmla="*/ 980 h 1151"/>
                <a:gd name="T62" fmla="*/ 301 w 508"/>
                <a:gd name="T63" fmla="*/ 999 h 1151"/>
                <a:gd name="T64" fmla="*/ 373 w 508"/>
                <a:gd name="T65" fmla="*/ 1030 h 1151"/>
                <a:gd name="T66" fmla="*/ 472 w 508"/>
                <a:gd name="T67" fmla="*/ 1053 h 1151"/>
                <a:gd name="T68" fmla="*/ 474 w 508"/>
                <a:gd name="T69" fmla="*/ 1147 h 1151"/>
                <a:gd name="T70" fmla="*/ 383 w 508"/>
                <a:gd name="T71" fmla="*/ 1110 h 1151"/>
                <a:gd name="T72" fmla="*/ 309 w 508"/>
                <a:gd name="T73" fmla="*/ 1051 h 1151"/>
                <a:gd name="T74" fmla="*/ 265 w 508"/>
                <a:gd name="T75" fmla="*/ 996 h 1151"/>
                <a:gd name="T76" fmla="*/ 254 w 508"/>
                <a:gd name="T77" fmla="*/ 959 h 1151"/>
                <a:gd name="T78" fmla="*/ 250 w 508"/>
                <a:gd name="T79" fmla="*/ 926 h 1151"/>
                <a:gd name="T80" fmla="*/ 242 w 508"/>
                <a:gd name="T81" fmla="*/ 830 h 1151"/>
                <a:gd name="T82" fmla="*/ 208 w 508"/>
                <a:gd name="T83" fmla="*/ 731 h 1151"/>
                <a:gd name="T84" fmla="*/ 159 w 508"/>
                <a:gd name="T85" fmla="*/ 646 h 1151"/>
                <a:gd name="T86" fmla="*/ 138 w 508"/>
                <a:gd name="T87" fmla="*/ 591 h 1151"/>
                <a:gd name="T88" fmla="*/ 122 w 508"/>
                <a:gd name="T89" fmla="*/ 536 h 1151"/>
                <a:gd name="T90" fmla="*/ 105 w 508"/>
                <a:gd name="T91" fmla="*/ 460 h 1151"/>
                <a:gd name="T92" fmla="*/ 91 w 508"/>
                <a:gd name="T93" fmla="*/ 391 h 1151"/>
                <a:gd name="T94" fmla="*/ 74 w 508"/>
                <a:gd name="T95" fmla="*/ 306 h 1151"/>
                <a:gd name="T96" fmla="*/ 42 w 508"/>
                <a:gd name="T97" fmla="*/ 162 h 1151"/>
                <a:gd name="T98" fmla="*/ 20 w 508"/>
                <a:gd name="T99" fmla="*/ 71 h 1151"/>
                <a:gd name="T100" fmla="*/ 8 w 508"/>
                <a:gd name="T101" fmla="*/ 23 h 1151"/>
                <a:gd name="T102" fmla="*/ 1 w 508"/>
                <a:gd name="T103" fmla="*/ 2 h 1151"/>
                <a:gd name="T104" fmla="*/ 0 w 508"/>
                <a:gd name="T105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8" h="1151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9" y="3"/>
                  </a:lnTo>
                  <a:lnTo>
                    <a:pt x="14" y="9"/>
                  </a:lnTo>
                  <a:lnTo>
                    <a:pt x="22" y="16"/>
                  </a:lnTo>
                  <a:lnTo>
                    <a:pt x="29" y="28"/>
                  </a:lnTo>
                  <a:lnTo>
                    <a:pt x="38" y="44"/>
                  </a:lnTo>
                  <a:lnTo>
                    <a:pt x="50" y="65"/>
                  </a:lnTo>
                  <a:lnTo>
                    <a:pt x="62" y="92"/>
                  </a:lnTo>
                  <a:lnTo>
                    <a:pt x="74" y="125"/>
                  </a:lnTo>
                  <a:lnTo>
                    <a:pt x="83" y="148"/>
                  </a:lnTo>
                  <a:lnTo>
                    <a:pt x="92" y="173"/>
                  </a:lnTo>
                  <a:lnTo>
                    <a:pt x="100" y="200"/>
                  </a:lnTo>
                  <a:lnTo>
                    <a:pt x="108" y="227"/>
                  </a:lnTo>
                  <a:lnTo>
                    <a:pt x="114" y="251"/>
                  </a:lnTo>
                  <a:lnTo>
                    <a:pt x="129" y="313"/>
                  </a:lnTo>
                  <a:lnTo>
                    <a:pt x="146" y="378"/>
                  </a:lnTo>
                  <a:lnTo>
                    <a:pt x="160" y="442"/>
                  </a:lnTo>
                  <a:lnTo>
                    <a:pt x="174" y="507"/>
                  </a:lnTo>
                  <a:lnTo>
                    <a:pt x="185" y="540"/>
                  </a:lnTo>
                  <a:lnTo>
                    <a:pt x="200" y="571"/>
                  </a:lnTo>
                  <a:lnTo>
                    <a:pt x="215" y="602"/>
                  </a:lnTo>
                  <a:lnTo>
                    <a:pt x="232" y="632"/>
                  </a:lnTo>
                  <a:lnTo>
                    <a:pt x="246" y="664"/>
                  </a:lnTo>
                  <a:lnTo>
                    <a:pt x="256" y="699"/>
                  </a:lnTo>
                  <a:lnTo>
                    <a:pt x="263" y="720"/>
                  </a:lnTo>
                  <a:lnTo>
                    <a:pt x="273" y="738"/>
                  </a:lnTo>
                  <a:lnTo>
                    <a:pt x="285" y="754"/>
                  </a:lnTo>
                  <a:lnTo>
                    <a:pt x="299" y="766"/>
                  </a:lnTo>
                  <a:lnTo>
                    <a:pt x="313" y="778"/>
                  </a:lnTo>
                  <a:lnTo>
                    <a:pt x="333" y="787"/>
                  </a:lnTo>
                  <a:lnTo>
                    <a:pt x="354" y="791"/>
                  </a:lnTo>
                  <a:lnTo>
                    <a:pt x="377" y="789"/>
                  </a:lnTo>
                  <a:lnTo>
                    <a:pt x="399" y="784"/>
                  </a:lnTo>
                  <a:lnTo>
                    <a:pt x="420" y="774"/>
                  </a:lnTo>
                  <a:lnTo>
                    <a:pt x="440" y="761"/>
                  </a:lnTo>
                  <a:lnTo>
                    <a:pt x="455" y="747"/>
                  </a:lnTo>
                  <a:lnTo>
                    <a:pt x="468" y="731"/>
                  </a:lnTo>
                  <a:lnTo>
                    <a:pt x="474" y="713"/>
                  </a:lnTo>
                  <a:lnTo>
                    <a:pt x="477" y="702"/>
                  </a:lnTo>
                  <a:lnTo>
                    <a:pt x="477" y="691"/>
                  </a:lnTo>
                  <a:lnTo>
                    <a:pt x="477" y="682"/>
                  </a:lnTo>
                  <a:lnTo>
                    <a:pt x="472" y="660"/>
                  </a:lnTo>
                  <a:lnTo>
                    <a:pt x="464" y="644"/>
                  </a:lnTo>
                  <a:lnTo>
                    <a:pt x="452" y="630"/>
                  </a:lnTo>
                  <a:lnTo>
                    <a:pt x="435" y="618"/>
                  </a:lnTo>
                  <a:lnTo>
                    <a:pt x="427" y="616"/>
                  </a:lnTo>
                  <a:lnTo>
                    <a:pt x="415" y="609"/>
                  </a:lnTo>
                  <a:lnTo>
                    <a:pt x="401" y="603"/>
                  </a:lnTo>
                  <a:lnTo>
                    <a:pt x="386" y="594"/>
                  </a:lnTo>
                  <a:lnTo>
                    <a:pt x="378" y="589"/>
                  </a:lnTo>
                  <a:lnTo>
                    <a:pt x="369" y="580"/>
                  </a:lnTo>
                  <a:lnTo>
                    <a:pt x="360" y="568"/>
                  </a:lnTo>
                  <a:lnTo>
                    <a:pt x="351" y="557"/>
                  </a:lnTo>
                  <a:lnTo>
                    <a:pt x="345" y="544"/>
                  </a:lnTo>
                  <a:lnTo>
                    <a:pt x="340" y="531"/>
                  </a:lnTo>
                  <a:lnTo>
                    <a:pt x="340" y="520"/>
                  </a:lnTo>
                  <a:lnTo>
                    <a:pt x="342" y="509"/>
                  </a:lnTo>
                  <a:lnTo>
                    <a:pt x="351" y="502"/>
                  </a:lnTo>
                  <a:lnTo>
                    <a:pt x="360" y="501"/>
                  </a:lnTo>
                  <a:lnTo>
                    <a:pt x="370" y="506"/>
                  </a:lnTo>
                  <a:lnTo>
                    <a:pt x="381" y="513"/>
                  </a:lnTo>
                  <a:lnTo>
                    <a:pt x="392" y="522"/>
                  </a:lnTo>
                  <a:lnTo>
                    <a:pt x="404" y="529"/>
                  </a:lnTo>
                  <a:lnTo>
                    <a:pt x="415" y="533"/>
                  </a:lnTo>
                  <a:lnTo>
                    <a:pt x="424" y="531"/>
                  </a:lnTo>
                  <a:lnTo>
                    <a:pt x="435" y="529"/>
                  </a:lnTo>
                  <a:lnTo>
                    <a:pt x="445" y="525"/>
                  </a:lnTo>
                  <a:lnTo>
                    <a:pt x="455" y="522"/>
                  </a:lnTo>
                  <a:lnTo>
                    <a:pt x="465" y="520"/>
                  </a:lnTo>
                  <a:lnTo>
                    <a:pt x="478" y="520"/>
                  </a:lnTo>
                  <a:lnTo>
                    <a:pt x="492" y="525"/>
                  </a:lnTo>
                  <a:lnTo>
                    <a:pt x="508" y="535"/>
                  </a:lnTo>
                  <a:lnTo>
                    <a:pt x="508" y="844"/>
                  </a:lnTo>
                  <a:lnTo>
                    <a:pt x="492" y="843"/>
                  </a:lnTo>
                  <a:lnTo>
                    <a:pt x="474" y="840"/>
                  </a:lnTo>
                  <a:lnTo>
                    <a:pt x="456" y="837"/>
                  </a:lnTo>
                  <a:lnTo>
                    <a:pt x="435" y="833"/>
                  </a:lnTo>
                  <a:lnTo>
                    <a:pt x="411" y="832"/>
                  </a:lnTo>
                  <a:lnTo>
                    <a:pt x="383" y="832"/>
                  </a:lnTo>
                  <a:lnTo>
                    <a:pt x="359" y="837"/>
                  </a:lnTo>
                  <a:lnTo>
                    <a:pt x="338" y="846"/>
                  </a:lnTo>
                  <a:lnTo>
                    <a:pt x="322" y="858"/>
                  </a:lnTo>
                  <a:lnTo>
                    <a:pt x="306" y="874"/>
                  </a:lnTo>
                  <a:lnTo>
                    <a:pt x="295" y="892"/>
                  </a:lnTo>
                  <a:lnTo>
                    <a:pt x="286" y="911"/>
                  </a:lnTo>
                  <a:lnTo>
                    <a:pt x="282" y="922"/>
                  </a:lnTo>
                  <a:lnTo>
                    <a:pt x="278" y="936"/>
                  </a:lnTo>
                  <a:lnTo>
                    <a:pt x="276" y="952"/>
                  </a:lnTo>
                  <a:lnTo>
                    <a:pt x="273" y="964"/>
                  </a:lnTo>
                  <a:lnTo>
                    <a:pt x="272" y="975"/>
                  </a:lnTo>
                  <a:lnTo>
                    <a:pt x="272" y="980"/>
                  </a:lnTo>
                  <a:lnTo>
                    <a:pt x="276" y="984"/>
                  </a:lnTo>
                  <a:lnTo>
                    <a:pt x="286" y="990"/>
                  </a:lnTo>
                  <a:lnTo>
                    <a:pt x="301" y="999"/>
                  </a:lnTo>
                  <a:lnTo>
                    <a:pt x="322" y="1009"/>
                  </a:lnTo>
                  <a:lnTo>
                    <a:pt x="346" y="1019"/>
                  </a:lnTo>
                  <a:lnTo>
                    <a:pt x="373" y="1030"/>
                  </a:lnTo>
                  <a:lnTo>
                    <a:pt x="404" y="1040"/>
                  </a:lnTo>
                  <a:lnTo>
                    <a:pt x="437" y="1048"/>
                  </a:lnTo>
                  <a:lnTo>
                    <a:pt x="472" y="1053"/>
                  </a:lnTo>
                  <a:lnTo>
                    <a:pt x="508" y="1054"/>
                  </a:lnTo>
                  <a:lnTo>
                    <a:pt x="508" y="1151"/>
                  </a:lnTo>
                  <a:lnTo>
                    <a:pt x="474" y="1147"/>
                  </a:lnTo>
                  <a:lnTo>
                    <a:pt x="443" y="1140"/>
                  </a:lnTo>
                  <a:lnTo>
                    <a:pt x="413" y="1127"/>
                  </a:lnTo>
                  <a:lnTo>
                    <a:pt x="383" y="1110"/>
                  </a:lnTo>
                  <a:lnTo>
                    <a:pt x="356" y="1092"/>
                  </a:lnTo>
                  <a:lnTo>
                    <a:pt x="331" y="1072"/>
                  </a:lnTo>
                  <a:lnTo>
                    <a:pt x="309" y="1051"/>
                  </a:lnTo>
                  <a:lnTo>
                    <a:pt x="291" y="1031"/>
                  </a:lnTo>
                  <a:lnTo>
                    <a:pt x="276" y="1013"/>
                  </a:lnTo>
                  <a:lnTo>
                    <a:pt x="265" y="996"/>
                  </a:lnTo>
                  <a:lnTo>
                    <a:pt x="259" y="984"/>
                  </a:lnTo>
                  <a:lnTo>
                    <a:pt x="256" y="972"/>
                  </a:lnTo>
                  <a:lnTo>
                    <a:pt x="254" y="959"/>
                  </a:lnTo>
                  <a:lnTo>
                    <a:pt x="251" y="945"/>
                  </a:lnTo>
                  <a:lnTo>
                    <a:pt x="250" y="934"/>
                  </a:lnTo>
                  <a:lnTo>
                    <a:pt x="250" y="926"/>
                  </a:lnTo>
                  <a:lnTo>
                    <a:pt x="247" y="897"/>
                  </a:lnTo>
                  <a:lnTo>
                    <a:pt x="245" y="865"/>
                  </a:lnTo>
                  <a:lnTo>
                    <a:pt x="242" y="830"/>
                  </a:lnTo>
                  <a:lnTo>
                    <a:pt x="236" y="797"/>
                  </a:lnTo>
                  <a:lnTo>
                    <a:pt x="223" y="764"/>
                  </a:lnTo>
                  <a:lnTo>
                    <a:pt x="208" y="731"/>
                  </a:lnTo>
                  <a:lnTo>
                    <a:pt x="190" y="700"/>
                  </a:lnTo>
                  <a:lnTo>
                    <a:pt x="172" y="672"/>
                  </a:lnTo>
                  <a:lnTo>
                    <a:pt x="159" y="646"/>
                  </a:lnTo>
                  <a:lnTo>
                    <a:pt x="153" y="631"/>
                  </a:lnTo>
                  <a:lnTo>
                    <a:pt x="146" y="610"/>
                  </a:lnTo>
                  <a:lnTo>
                    <a:pt x="138" y="591"/>
                  </a:lnTo>
                  <a:lnTo>
                    <a:pt x="133" y="576"/>
                  </a:lnTo>
                  <a:lnTo>
                    <a:pt x="128" y="558"/>
                  </a:lnTo>
                  <a:lnTo>
                    <a:pt x="122" y="536"/>
                  </a:lnTo>
                  <a:lnTo>
                    <a:pt x="115" y="512"/>
                  </a:lnTo>
                  <a:lnTo>
                    <a:pt x="110" y="485"/>
                  </a:lnTo>
                  <a:lnTo>
                    <a:pt x="105" y="460"/>
                  </a:lnTo>
                  <a:lnTo>
                    <a:pt x="100" y="433"/>
                  </a:lnTo>
                  <a:lnTo>
                    <a:pt x="95" y="410"/>
                  </a:lnTo>
                  <a:lnTo>
                    <a:pt x="91" y="391"/>
                  </a:lnTo>
                  <a:lnTo>
                    <a:pt x="88" y="377"/>
                  </a:lnTo>
                  <a:lnTo>
                    <a:pt x="87" y="369"/>
                  </a:lnTo>
                  <a:lnTo>
                    <a:pt x="74" y="306"/>
                  </a:lnTo>
                  <a:lnTo>
                    <a:pt x="63" y="251"/>
                  </a:lnTo>
                  <a:lnTo>
                    <a:pt x="51" y="203"/>
                  </a:lnTo>
                  <a:lnTo>
                    <a:pt x="42" y="162"/>
                  </a:lnTo>
                  <a:lnTo>
                    <a:pt x="35" y="126"/>
                  </a:lnTo>
                  <a:lnTo>
                    <a:pt x="27" y="95"/>
                  </a:lnTo>
                  <a:lnTo>
                    <a:pt x="20" y="71"/>
                  </a:lnTo>
                  <a:lnTo>
                    <a:pt x="15" y="51"/>
                  </a:lnTo>
                  <a:lnTo>
                    <a:pt x="10" y="34"/>
                  </a:lnTo>
                  <a:lnTo>
                    <a:pt x="8" y="23"/>
                  </a:lnTo>
                  <a:lnTo>
                    <a:pt x="4" y="12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519832" y="680926"/>
              <a:ext cx="67327" cy="205379"/>
            </a:xfrm>
            <a:custGeom>
              <a:avLst/>
              <a:gdLst>
                <a:gd name="T0" fmla="*/ 200 w 211"/>
                <a:gd name="T1" fmla="*/ 0 h 649"/>
                <a:gd name="T2" fmla="*/ 205 w 211"/>
                <a:gd name="T3" fmla="*/ 16 h 649"/>
                <a:gd name="T4" fmla="*/ 209 w 211"/>
                <a:gd name="T5" fmla="*/ 35 h 649"/>
                <a:gd name="T6" fmla="*/ 211 w 211"/>
                <a:gd name="T7" fmla="*/ 60 h 649"/>
                <a:gd name="T8" fmla="*/ 210 w 211"/>
                <a:gd name="T9" fmla="*/ 85 h 649"/>
                <a:gd name="T10" fmla="*/ 206 w 211"/>
                <a:gd name="T11" fmla="*/ 113 h 649"/>
                <a:gd name="T12" fmla="*/ 196 w 211"/>
                <a:gd name="T13" fmla="*/ 143 h 649"/>
                <a:gd name="T14" fmla="*/ 179 w 211"/>
                <a:gd name="T15" fmla="*/ 172 h 649"/>
                <a:gd name="T16" fmla="*/ 155 w 211"/>
                <a:gd name="T17" fmla="*/ 209 h 649"/>
                <a:gd name="T18" fmla="*/ 131 w 211"/>
                <a:gd name="T19" fmla="*/ 251 h 649"/>
                <a:gd name="T20" fmla="*/ 110 w 211"/>
                <a:gd name="T21" fmla="*/ 296 h 649"/>
                <a:gd name="T22" fmla="*/ 92 w 211"/>
                <a:gd name="T23" fmla="*/ 343 h 649"/>
                <a:gd name="T24" fmla="*/ 83 w 211"/>
                <a:gd name="T25" fmla="*/ 389 h 649"/>
                <a:gd name="T26" fmla="*/ 79 w 211"/>
                <a:gd name="T27" fmla="*/ 430 h 649"/>
                <a:gd name="T28" fmla="*/ 79 w 211"/>
                <a:gd name="T29" fmla="*/ 469 h 649"/>
                <a:gd name="T30" fmla="*/ 82 w 211"/>
                <a:gd name="T31" fmla="*/ 504 h 649"/>
                <a:gd name="T32" fmla="*/ 83 w 211"/>
                <a:gd name="T33" fmla="*/ 524 h 649"/>
                <a:gd name="T34" fmla="*/ 83 w 211"/>
                <a:gd name="T35" fmla="*/ 545 h 649"/>
                <a:gd name="T36" fmla="*/ 83 w 211"/>
                <a:gd name="T37" fmla="*/ 568 h 649"/>
                <a:gd name="T38" fmla="*/ 81 w 211"/>
                <a:gd name="T39" fmla="*/ 590 h 649"/>
                <a:gd name="T40" fmla="*/ 76 w 211"/>
                <a:gd name="T41" fmla="*/ 612 h 649"/>
                <a:gd name="T42" fmla="*/ 67 w 211"/>
                <a:gd name="T43" fmla="*/ 630 h 649"/>
                <a:gd name="T44" fmla="*/ 54 w 211"/>
                <a:gd name="T45" fmla="*/ 644 h 649"/>
                <a:gd name="T46" fmla="*/ 46 w 211"/>
                <a:gd name="T47" fmla="*/ 649 h 649"/>
                <a:gd name="T48" fmla="*/ 43 w 211"/>
                <a:gd name="T49" fmla="*/ 649 h 649"/>
                <a:gd name="T50" fmla="*/ 43 w 211"/>
                <a:gd name="T51" fmla="*/ 645 h 649"/>
                <a:gd name="T52" fmla="*/ 45 w 211"/>
                <a:gd name="T53" fmla="*/ 637 h 649"/>
                <a:gd name="T54" fmla="*/ 46 w 211"/>
                <a:gd name="T55" fmla="*/ 627 h 649"/>
                <a:gd name="T56" fmla="*/ 46 w 211"/>
                <a:gd name="T57" fmla="*/ 612 h 649"/>
                <a:gd name="T58" fmla="*/ 45 w 211"/>
                <a:gd name="T59" fmla="*/ 591 h 649"/>
                <a:gd name="T60" fmla="*/ 40 w 211"/>
                <a:gd name="T61" fmla="*/ 568 h 649"/>
                <a:gd name="T62" fmla="*/ 29 w 211"/>
                <a:gd name="T63" fmla="*/ 541 h 649"/>
                <a:gd name="T64" fmla="*/ 20 w 211"/>
                <a:gd name="T65" fmla="*/ 518 h 649"/>
                <a:gd name="T66" fmla="*/ 13 w 211"/>
                <a:gd name="T67" fmla="*/ 497 h 649"/>
                <a:gd name="T68" fmla="*/ 6 w 211"/>
                <a:gd name="T69" fmla="*/ 472 h 649"/>
                <a:gd name="T70" fmla="*/ 2 w 211"/>
                <a:gd name="T71" fmla="*/ 446 h 649"/>
                <a:gd name="T72" fmla="*/ 0 w 211"/>
                <a:gd name="T73" fmla="*/ 418 h 649"/>
                <a:gd name="T74" fmla="*/ 0 w 211"/>
                <a:gd name="T75" fmla="*/ 386 h 649"/>
                <a:gd name="T76" fmla="*/ 5 w 211"/>
                <a:gd name="T77" fmla="*/ 351 h 649"/>
                <a:gd name="T78" fmla="*/ 10 w 211"/>
                <a:gd name="T79" fmla="*/ 329 h 649"/>
                <a:gd name="T80" fmla="*/ 18 w 211"/>
                <a:gd name="T81" fmla="*/ 305 h 649"/>
                <a:gd name="T82" fmla="*/ 27 w 211"/>
                <a:gd name="T83" fmla="*/ 279 h 649"/>
                <a:gd name="T84" fmla="*/ 38 w 211"/>
                <a:gd name="T85" fmla="*/ 255 h 649"/>
                <a:gd name="T86" fmla="*/ 49 w 211"/>
                <a:gd name="T87" fmla="*/ 235 h 649"/>
                <a:gd name="T88" fmla="*/ 63 w 211"/>
                <a:gd name="T89" fmla="*/ 212 h 649"/>
                <a:gd name="T90" fmla="*/ 82 w 211"/>
                <a:gd name="T91" fmla="*/ 187 h 649"/>
                <a:gd name="T92" fmla="*/ 102 w 211"/>
                <a:gd name="T93" fmla="*/ 162 h 649"/>
                <a:gd name="T94" fmla="*/ 126 w 211"/>
                <a:gd name="T95" fmla="*/ 135 h 649"/>
                <a:gd name="T96" fmla="*/ 147 w 211"/>
                <a:gd name="T97" fmla="*/ 107 h 649"/>
                <a:gd name="T98" fmla="*/ 167 w 211"/>
                <a:gd name="T99" fmla="*/ 79 h 649"/>
                <a:gd name="T100" fmla="*/ 183 w 211"/>
                <a:gd name="T101" fmla="*/ 52 h 649"/>
                <a:gd name="T102" fmla="*/ 195 w 211"/>
                <a:gd name="T103" fmla="*/ 25 h 649"/>
                <a:gd name="T104" fmla="*/ 200 w 211"/>
                <a:gd name="T105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649">
                  <a:moveTo>
                    <a:pt x="200" y="0"/>
                  </a:moveTo>
                  <a:lnTo>
                    <a:pt x="205" y="16"/>
                  </a:lnTo>
                  <a:lnTo>
                    <a:pt x="209" y="35"/>
                  </a:lnTo>
                  <a:lnTo>
                    <a:pt x="211" y="60"/>
                  </a:lnTo>
                  <a:lnTo>
                    <a:pt x="210" y="85"/>
                  </a:lnTo>
                  <a:lnTo>
                    <a:pt x="206" y="113"/>
                  </a:lnTo>
                  <a:lnTo>
                    <a:pt x="196" y="143"/>
                  </a:lnTo>
                  <a:lnTo>
                    <a:pt x="179" y="172"/>
                  </a:lnTo>
                  <a:lnTo>
                    <a:pt x="155" y="209"/>
                  </a:lnTo>
                  <a:lnTo>
                    <a:pt x="131" y="251"/>
                  </a:lnTo>
                  <a:lnTo>
                    <a:pt x="110" y="296"/>
                  </a:lnTo>
                  <a:lnTo>
                    <a:pt x="92" y="343"/>
                  </a:lnTo>
                  <a:lnTo>
                    <a:pt x="83" y="389"/>
                  </a:lnTo>
                  <a:lnTo>
                    <a:pt x="79" y="430"/>
                  </a:lnTo>
                  <a:lnTo>
                    <a:pt x="79" y="469"/>
                  </a:lnTo>
                  <a:lnTo>
                    <a:pt x="82" y="504"/>
                  </a:lnTo>
                  <a:lnTo>
                    <a:pt x="83" y="524"/>
                  </a:lnTo>
                  <a:lnTo>
                    <a:pt x="83" y="545"/>
                  </a:lnTo>
                  <a:lnTo>
                    <a:pt x="83" y="568"/>
                  </a:lnTo>
                  <a:lnTo>
                    <a:pt x="81" y="590"/>
                  </a:lnTo>
                  <a:lnTo>
                    <a:pt x="76" y="612"/>
                  </a:lnTo>
                  <a:lnTo>
                    <a:pt x="67" y="630"/>
                  </a:lnTo>
                  <a:lnTo>
                    <a:pt x="54" y="644"/>
                  </a:lnTo>
                  <a:lnTo>
                    <a:pt x="46" y="649"/>
                  </a:lnTo>
                  <a:lnTo>
                    <a:pt x="43" y="649"/>
                  </a:lnTo>
                  <a:lnTo>
                    <a:pt x="43" y="645"/>
                  </a:lnTo>
                  <a:lnTo>
                    <a:pt x="45" y="637"/>
                  </a:lnTo>
                  <a:lnTo>
                    <a:pt x="46" y="627"/>
                  </a:lnTo>
                  <a:lnTo>
                    <a:pt x="46" y="612"/>
                  </a:lnTo>
                  <a:lnTo>
                    <a:pt x="45" y="591"/>
                  </a:lnTo>
                  <a:lnTo>
                    <a:pt x="40" y="568"/>
                  </a:lnTo>
                  <a:lnTo>
                    <a:pt x="29" y="541"/>
                  </a:lnTo>
                  <a:lnTo>
                    <a:pt x="20" y="518"/>
                  </a:lnTo>
                  <a:lnTo>
                    <a:pt x="13" y="497"/>
                  </a:lnTo>
                  <a:lnTo>
                    <a:pt x="6" y="472"/>
                  </a:lnTo>
                  <a:lnTo>
                    <a:pt x="2" y="446"/>
                  </a:lnTo>
                  <a:lnTo>
                    <a:pt x="0" y="418"/>
                  </a:lnTo>
                  <a:lnTo>
                    <a:pt x="0" y="386"/>
                  </a:lnTo>
                  <a:lnTo>
                    <a:pt x="5" y="351"/>
                  </a:lnTo>
                  <a:lnTo>
                    <a:pt x="10" y="329"/>
                  </a:lnTo>
                  <a:lnTo>
                    <a:pt x="18" y="305"/>
                  </a:lnTo>
                  <a:lnTo>
                    <a:pt x="27" y="279"/>
                  </a:lnTo>
                  <a:lnTo>
                    <a:pt x="38" y="255"/>
                  </a:lnTo>
                  <a:lnTo>
                    <a:pt x="49" y="235"/>
                  </a:lnTo>
                  <a:lnTo>
                    <a:pt x="63" y="212"/>
                  </a:lnTo>
                  <a:lnTo>
                    <a:pt x="82" y="187"/>
                  </a:lnTo>
                  <a:lnTo>
                    <a:pt x="102" y="162"/>
                  </a:lnTo>
                  <a:lnTo>
                    <a:pt x="126" y="135"/>
                  </a:lnTo>
                  <a:lnTo>
                    <a:pt x="147" y="107"/>
                  </a:lnTo>
                  <a:lnTo>
                    <a:pt x="167" y="79"/>
                  </a:lnTo>
                  <a:lnTo>
                    <a:pt x="183" y="52"/>
                  </a:lnTo>
                  <a:lnTo>
                    <a:pt x="195" y="2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67506" y="745399"/>
              <a:ext cx="74313" cy="226932"/>
            </a:xfrm>
            <a:custGeom>
              <a:avLst/>
              <a:gdLst>
                <a:gd name="T0" fmla="*/ 78 w 235"/>
                <a:gd name="T1" fmla="*/ 2 h 717"/>
                <a:gd name="T2" fmla="*/ 86 w 235"/>
                <a:gd name="T3" fmla="*/ 11 h 717"/>
                <a:gd name="T4" fmla="*/ 96 w 235"/>
                <a:gd name="T5" fmla="*/ 30 h 717"/>
                <a:gd name="T6" fmla="*/ 108 w 235"/>
                <a:gd name="T7" fmla="*/ 62 h 717"/>
                <a:gd name="T8" fmla="*/ 114 w 235"/>
                <a:gd name="T9" fmla="*/ 110 h 717"/>
                <a:gd name="T10" fmla="*/ 112 w 235"/>
                <a:gd name="T11" fmla="*/ 175 h 717"/>
                <a:gd name="T12" fmla="*/ 97 w 235"/>
                <a:gd name="T13" fmla="*/ 261 h 717"/>
                <a:gd name="T14" fmla="*/ 85 w 235"/>
                <a:gd name="T15" fmla="*/ 351 h 717"/>
                <a:gd name="T16" fmla="*/ 90 w 235"/>
                <a:gd name="T17" fmla="*/ 427 h 717"/>
                <a:gd name="T18" fmla="*/ 106 w 235"/>
                <a:gd name="T19" fmla="*/ 489 h 717"/>
                <a:gd name="T20" fmla="*/ 131 w 235"/>
                <a:gd name="T21" fmla="*/ 536 h 717"/>
                <a:gd name="T22" fmla="*/ 171 w 235"/>
                <a:gd name="T23" fmla="*/ 582 h 717"/>
                <a:gd name="T24" fmla="*/ 206 w 235"/>
                <a:gd name="T25" fmla="*/ 632 h 717"/>
                <a:gd name="T26" fmla="*/ 226 w 235"/>
                <a:gd name="T27" fmla="*/ 669 h 717"/>
                <a:gd name="T28" fmla="*/ 233 w 235"/>
                <a:gd name="T29" fmla="*/ 694 h 717"/>
                <a:gd name="T30" fmla="*/ 233 w 235"/>
                <a:gd name="T31" fmla="*/ 710 h 717"/>
                <a:gd name="T32" fmla="*/ 232 w 235"/>
                <a:gd name="T33" fmla="*/ 717 h 717"/>
                <a:gd name="T34" fmla="*/ 219 w 235"/>
                <a:gd name="T35" fmla="*/ 705 h 717"/>
                <a:gd name="T36" fmla="*/ 191 w 235"/>
                <a:gd name="T37" fmla="*/ 682 h 717"/>
                <a:gd name="T38" fmla="*/ 156 w 235"/>
                <a:gd name="T39" fmla="*/ 657 h 717"/>
                <a:gd name="T40" fmla="*/ 119 w 235"/>
                <a:gd name="T41" fmla="*/ 630 h 717"/>
                <a:gd name="T42" fmla="*/ 83 w 235"/>
                <a:gd name="T43" fmla="*/ 600 h 717"/>
                <a:gd name="T44" fmla="*/ 50 w 235"/>
                <a:gd name="T45" fmla="*/ 561 h 717"/>
                <a:gd name="T46" fmla="*/ 23 w 235"/>
                <a:gd name="T47" fmla="*/ 515 h 717"/>
                <a:gd name="T48" fmla="*/ 6 w 235"/>
                <a:gd name="T49" fmla="*/ 459 h 717"/>
                <a:gd name="T50" fmla="*/ 0 w 235"/>
                <a:gd name="T51" fmla="*/ 390 h 717"/>
                <a:gd name="T52" fmla="*/ 10 w 235"/>
                <a:gd name="T53" fmla="*/ 306 h 717"/>
                <a:gd name="T54" fmla="*/ 38 w 235"/>
                <a:gd name="T55" fmla="*/ 205 h 717"/>
                <a:gd name="T56" fmla="*/ 62 w 235"/>
                <a:gd name="T57" fmla="*/ 127 h 717"/>
                <a:gd name="T58" fmla="*/ 74 w 235"/>
                <a:gd name="T59" fmla="*/ 69 h 717"/>
                <a:gd name="T60" fmla="*/ 78 w 235"/>
                <a:gd name="T61" fmla="*/ 30 h 717"/>
                <a:gd name="T62" fmla="*/ 78 w 235"/>
                <a:gd name="T63" fmla="*/ 8 h 717"/>
                <a:gd name="T64" fmla="*/ 77 w 235"/>
                <a:gd name="T6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717">
                  <a:moveTo>
                    <a:pt x="77" y="0"/>
                  </a:moveTo>
                  <a:lnTo>
                    <a:pt x="78" y="2"/>
                  </a:lnTo>
                  <a:lnTo>
                    <a:pt x="81" y="4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6" y="30"/>
                  </a:lnTo>
                  <a:lnTo>
                    <a:pt x="103" y="44"/>
                  </a:lnTo>
                  <a:lnTo>
                    <a:pt x="108" y="62"/>
                  </a:lnTo>
                  <a:lnTo>
                    <a:pt x="112" y="83"/>
                  </a:lnTo>
                  <a:lnTo>
                    <a:pt x="114" y="110"/>
                  </a:lnTo>
                  <a:lnTo>
                    <a:pt x="114" y="140"/>
                  </a:lnTo>
                  <a:lnTo>
                    <a:pt x="112" y="175"/>
                  </a:lnTo>
                  <a:lnTo>
                    <a:pt x="106" y="215"/>
                  </a:lnTo>
                  <a:lnTo>
                    <a:pt x="97" y="261"/>
                  </a:lnTo>
                  <a:lnTo>
                    <a:pt x="88" y="308"/>
                  </a:lnTo>
                  <a:lnTo>
                    <a:pt x="85" y="351"/>
                  </a:lnTo>
                  <a:lnTo>
                    <a:pt x="86" y="391"/>
                  </a:lnTo>
                  <a:lnTo>
                    <a:pt x="90" y="427"/>
                  </a:lnTo>
                  <a:lnTo>
                    <a:pt x="96" y="460"/>
                  </a:lnTo>
                  <a:lnTo>
                    <a:pt x="106" y="489"/>
                  </a:lnTo>
                  <a:lnTo>
                    <a:pt x="118" y="514"/>
                  </a:lnTo>
                  <a:lnTo>
                    <a:pt x="131" y="536"/>
                  </a:lnTo>
                  <a:lnTo>
                    <a:pt x="144" y="552"/>
                  </a:lnTo>
                  <a:lnTo>
                    <a:pt x="171" y="582"/>
                  </a:lnTo>
                  <a:lnTo>
                    <a:pt x="191" y="609"/>
                  </a:lnTo>
                  <a:lnTo>
                    <a:pt x="206" y="632"/>
                  </a:lnTo>
                  <a:lnTo>
                    <a:pt x="218" y="651"/>
                  </a:lnTo>
                  <a:lnTo>
                    <a:pt x="226" y="669"/>
                  </a:lnTo>
                  <a:lnTo>
                    <a:pt x="231" y="683"/>
                  </a:lnTo>
                  <a:lnTo>
                    <a:pt x="233" y="694"/>
                  </a:lnTo>
                  <a:lnTo>
                    <a:pt x="235" y="703"/>
                  </a:lnTo>
                  <a:lnTo>
                    <a:pt x="233" y="710"/>
                  </a:lnTo>
                  <a:lnTo>
                    <a:pt x="232" y="713"/>
                  </a:lnTo>
                  <a:lnTo>
                    <a:pt x="232" y="717"/>
                  </a:lnTo>
                  <a:lnTo>
                    <a:pt x="231" y="717"/>
                  </a:lnTo>
                  <a:lnTo>
                    <a:pt x="219" y="705"/>
                  </a:lnTo>
                  <a:lnTo>
                    <a:pt x="206" y="693"/>
                  </a:lnTo>
                  <a:lnTo>
                    <a:pt x="191" y="682"/>
                  </a:lnTo>
                  <a:lnTo>
                    <a:pt x="174" y="669"/>
                  </a:lnTo>
                  <a:lnTo>
                    <a:pt x="156" y="657"/>
                  </a:lnTo>
                  <a:lnTo>
                    <a:pt x="138" y="644"/>
                  </a:lnTo>
                  <a:lnTo>
                    <a:pt x="119" y="630"/>
                  </a:lnTo>
                  <a:lnTo>
                    <a:pt x="101" y="615"/>
                  </a:lnTo>
                  <a:lnTo>
                    <a:pt x="83" y="600"/>
                  </a:lnTo>
                  <a:lnTo>
                    <a:pt x="67" y="582"/>
                  </a:lnTo>
                  <a:lnTo>
                    <a:pt x="50" y="561"/>
                  </a:lnTo>
                  <a:lnTo>
                    <a:pt x="36" y="540"/>
                  </a:lnTo>
                  <a:lnTo>
                    <a:pt x="23" y="515"/>
                  </a:lnTo>
                  <a:lnTo>
                    <a:pt x="13" y="489"/>
                  </a:lnTo>
                  <a:lnTo>
                    <a:pt x="6" y="459"/>
                  </a:lnTo>
                  <a:lnTo>
                    <a:pt x="1" y="426"/>
                  </a:lnTo>
                  <a:lnTo>
                    <a:pt x="0" y="390"/>
                  </a:lnTo>
                  <a:lnTo>
                    <a:pt x="4" y="351"/>
                  </a:lnTo>
                  <a:lnTo>
                    <a:pt x="10" y="306"/>
                  </a:lnTo>
                  <a:lnTo>
                    <a:pt x="22" y="257"/>
                  </a:lnTo>
                  <a:lnTo>
                    <a:pt x="38" y="205"/>
                  </a:lnTo>
                  <a:lnTo>
                    <a:pt x="51" y="164"/>
                  </a:lnTo>
                  <a:lnTo>
                    <a:pt x="62" y="127"/>
                  </a:lnTo>
                  <a:lnTo>
                    <a:pt x="69" y="96"/>
                  </a:lnTo>
                  <a:lnTo>
                    <a:pt x="74" y="69"/>
                  </a:lnTo>
                  <a:lnTo>
                    <a:pt x="77" y="48"/>
                  </a:lnTo>
                  <a:lnTo>
                    <a:pt x="78" y="30"/>
                  </a:lnTo>
                  <a:lnTo>
                    <a:pt x="78" y="17"/>
                  </a:lnTo>
                  <a:lnTo>
                    <a:pt x="78" y="8"/>
                  </a:lnTo>
                  <a:lnTo>
                    <a:pt x="77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508615" y="585620"/>
              <a:ext cx="50812" cy="79869"/>
            </a:xfrm>
            <a:custGeom>
              <a:avLst/>
              <a:gdLst>
                <a:gd name="T0" fmla="*/ 152 w 159"/>
                <a:gd name="T1" fmla="*/ 0 h 253"/>
                <a:gd name="T2" fmla="*/ 153 w 159"/>
                <a:gd name="T3" fmla="*/ 4 h 253"/>
                <a:gd name="T4" fmla="*/ 155 w 159"/>
                <a:gd name="T5" fmla="*/ 12 h 253"/>
                <a:gd name="T6" fmla="*/ 158 w 159"/>
                <a:gd name="T7" fmla="*/ 23 h 253"/>
                <a:gd name="T8" fmla="*/ 159 w 159"/>
                <a:gd name="T9" fmla="*/ 37 h 253"/>
                <a:gd name="T10" fmla="*/ 159 w 159"/>
                <a:gd name="T11" fmla="*/ 55 h 253"/>
                <a:gd name="T12" fmla="*/ 158 w 159"/>
                <a:gd name="T13" fmla="*/ 74 h 253"/>
                <a:gd name="T14" fmla="*/ 152 w 159"/>
                <a:gd name="T15" fmla="*/ 95 h 253"/>
                <a:gd name="T16" fmla="*/ 141 w 159"/>
                <a:gd name="T17" fmla="*/ 114 h 253"/>
                <a:gd name="T18" fmla="*/ 125 w 159"/>
                <a:gd name="T19" fmla="*/ 133 h 253"/>
                <a:gd name="T20" fmla="*/ 103 w 159"/>
                <a:gd name="T21" fmla="*/ 151 h 253"/>
                <a:gd name="T22" fmla="*/ 72 w 159"/>
                <a:gd name="T23" fmla="*/ 173 h 253"/>
                <a:gd name="T24" fmla="*/ 46 w 159"/>
                <a:gd name="T25" fmla="*/ 197 h 253"/>
                <a:gd name="T26" fmla="*/ 25 w 159"/>
                <a:gd name="T27" fmla="*/ 224 h 253"/>
                <a:gd name="T28" fmla="*/ 7 w 159"/>
                <a:gd name="T29" fmla="*/ 253 h 253"/>
                <a:gd name="T30" fmla="*/ 2 w 159"/>
                <a:gd name="T31" fmla="*/ 221 h 253"/>
                <a:gd name="T32" fmla="*/ 0 w 159"/>
                <a:gd name="T33" fmla="*/ 192 h 253"/>
                <a:gd name="T34" fmla="*/ 5 w 159"/>
                <a:gd name="T35" fmla="*/ 164 h 253"/>
                <a:gd name="T36" fmla="*/ 14 w 159"/>
                <a:gd name="T37" fmla="*/ 140 h 253"/>
                <a:gd name="T38" fmla="*/ 27 w 159"/>
                <a:gd name="T39" fmla="*/ 119 h 253"/>
                <a:gd name="T40" fmla="*/ 41 w 159"/>
                <a:gd name="T41" fmla="*/ 101 h 253"/>
                <a:gd name="T42" fmla="*/ 58 w 159"/>
                <a:gd name="T43" fmla="*/ 86 h 253"/>
                <a:gd name="T44" fmla="*/ 73 w 159"/>
                <a:gd name="T45" fmla="*/ 74 h 253"/>
                <a:gd name="T46" fmla="*/ 89 w 159"/>
                <a:gd name="T47" fmla="*/ 64 h 253"/>
                <a:gd name="T48" fmla="*/ 100 w 159"/>
                <a:gd name="T49" fmla="*/ 57 h 253"/>
                <a:gd name="T50" fmla="*/ 109 w 159"/>
                <a:gd name="T51" fmla="*/ 51 h 253"/>
                <a:gd name="T52" fmla="*/ 112 w 159"/>
                <a:gd name="T53" fmla="*/ 50 h 253"/>
                <a:gd name="T54" fmla="*/ 117 w 159"/>
                <a:gd name="T55" fmla="*/ 46 h 253"/>
                <a:gd name="T56" fmla="*/ 125 w 159"/>
                <a:gd name="T57" fmla="*/ 40 h 253"/>
                <a:gd name="T58" fmla="*/ 134 w 159"/>
                <a:gd name="T59" fmla="*/ 31 h 253"/>
                <a:gd name="T60" fmla="*/ 141 w 159"/>
                <a:gd name="T61" fmla="*/ 22 h 253"/>
                <a:gd name="T62" fmla="*/ 148 w 159"/>
                <a:gd name="T63" fmla="*/ 12 h 253"/>
                <a:gd name="T64" fmla="*/ 152 w 159"/>
                <a:gd name="T6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253">
                  <a:moveTo>
                    <a:pt x="152" y="0"/>
                  </a:moveTo>
                  <a:lnTo>
                    <a:pt x="153" y="4"/>
                  </a:lnTo>
                  <a:lnTo>
                    <a:pt x="155" y="12"/>
                  </a:lnTo>
                  <a:lnTo>
                    <a:pt x="158" y="23"/>
                  </a:lnTo>
                  <a:lnTo>
                    <a:pt x="159" y="37"/>
                  </a:lnTo>
                  <a:lnTo>
                    <a:pt x="159" y="55"/>
                  </a:lnTo>
                  <a:lnTo>
                    <a:pt x="158" y="74"/>
                  </a:lnTo>
                  <a:lnTo>
                    <a:pt x="152" y="95"/>
                  </a:lnTo>
                  <a:lnTo>
                    <a:pt x="141" y="114"/>
                  </a:lnTo>
                  <a:lnTo>
                    <a:pt x="125" y="133"/>
                  </a:lnTo>
                  <a:lnTo>
                    <a:pt x="103" y="151"/>
                  </a:lnTo>
                  <a:lnTo>
                    <a:pt x="72" y="173"/>
                  </a:lnTo>
                  <a:lnTo>
                    <a:pt x="46" y="197"/>
                  </a:lnTo>
                  <a:lnTo>
                    <a:pt x="25" y="224"/>
                  </a:lnTo>
                  <a:lnTo>
                    <a:pt x="7" y="253"/>
                  </a:lnTo>
                  <a:lnTo>
                    <a:pt x="2" y="221"/>
                  </a:lnTo>
                  <a:lnTo>
                    <a:pt x="0" y="192"/>
                  </a:lnTo>
                  <a:lnTo>
                    <a:pt x="5" y="164"/>
                  </a:lnTo>
                  <a:lnTo>
                    <a:pt x="14" y="140"/>
                  </a:lnTo>
                  <a:lnTo>
                    <a:pt x="27" y="119"/>
                  </a:lnTo>
                  <a:lnTo>
                    <a:pt x="41" y="101"/>
                  </a:lnTo>
                  <a:lnTo>
                    <a:pt x="58" y="86"/>
                  </a:lnTo>
                  <a:lnTo>
                    <a:pt x="73" y="74"/>
                  </a:lnTo>
                  <a:lnTo>
                    <a:pt x="89" y="64"/>
                  </a:lnTo>
                  <a:lnTo>
                    <a:pt x="100" y="57"/>
                  </a:lnTo>
                  <a:lnTo>
                    <a:pt x="109" y="51"/>
                  </a:lnTo>
                  <a:lnTo>
                    <a:pt x="112" y="50"/>
                  </a:lnTo>
                  <a:lnTo>
                    <a:pt x="117" y="46"/>
                  </a:lnTo>
                  <a:lnTo>
                    <a:pt x="125" y="40"/>
                  </a:lnTo>
                  <a:lnTo>
                    <a:pt x="134" y="31"/>
                  </a:lnTo>
                  <a:lnTo>
                    <a:pt x="141" y="22"/>
                  </a:lnTo>
                  <a:lnTo>
                    <a:pt x="148" y="1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497399" y="630470"/>
              <a:ext cx="83841" cy="126144"/>
            </a:xfrm>
            <a:custGeom>
              <a:avLst/>
              <a:gdLst>
                <a:gd name="T0" fmla="*/ 219 w 264"/>
                <a:gd name="T1" fmla="*/ 0 h 397"/>
                <a:gd name="T2" fmla="*/ 222 w 264"/>
                <a:gd name="T3" fmla="*/ 0 h 397"/>
                <a:gd name="T4" fmla="*/ 229 w 264"/>
                <a:gd name="T5" fmla="*/ 1 h 397"/>
                <a:gd name="T6" fmla="*/ 238 w 264"/>
                <a:gd name="T7" fmla="*/ 5 h 397"/>
                <a:gd name="T8" fmla="*/ 249 w 264"/>
                <a:gd name="T9" fmla="*/ 13 h 397"/>
                <a:gd name="T10" fmla="*/ 258 w 264"/>
                <a:gd name="T11" fmla="*/ 25 h 397"/>
                <a:gd name="T12" fmla="*/ 259 w 264"/>
                <a:gd name="T13" fmla="*/ 28 h 397"/>
                <a:gd name="T14" fmla="*/ 261 w 264"/>
                <a:gd name="T15" fmla="*/ 33 h 397"/>
                <a:gd name="T16" fmla="*/ 263 w 264"/>
                <a:gd name="T17" fmla="*/ 40 h 397"/>
                <a:gd name="T18" fmla="*/ 264 w 264"/>
                <a:gd name="T19" fmla="*/ 48 h 397"/>
                <a:gd name="T20" fmla="*/ 264 w 264"/>
                <a:gd name="T21" fmla="*/ 60 h 397"/>
                <a:gd name="T22" fmla="*/ 261 w 264"/>
                <a:gd name="T23" fmla="*/ 73 h 397"/>
                <a:gd name="T24" fmla="*/ 255 w 264"/>
                <a:gd name="T25" fmla="*/ 88 h 397"/>
                <a:gd name="T26" fmla="*/ 246 w 264"/>
                <a:gd name="T27" fmla="*/ 105 h 397"/>
                <a:gd name="T28" fmla="*/ 232 w 264"/>
                <a:gd name="T29" fmla="*/ 125 h 397"/>
                <a:gd name="T30" fmla="*/ 213 w 264"/>
                <a:gd name="T31" fmla="*/ 147 h 397"/>
                <a:gd name="T32" fmla="*/ 187 w 264"/>
                <a:gd name="T33" fmla="*/ 172 h 397"/>
                <a:gd name="T34" fmla="*/ 156 w 264"/>
                <a:gd name="T35" fmla="*/ 199 h 397"/>
                <a:gd name="T36" fmla="*/ 124 w 264"/>
                <a:gd name="T37" fmla="*/ 227 h 397"/>
                <a:gd name="T38" fmla="*/ 100 w 264"/>
                <a:gd name="T39" fmla="*/ 254 h 397"/>
                <a:gd name="T40" fmla="*/ 82 w 264"/>
                <a:gd name="T41" fmla="*/ 278 h 397"/>
                <a:gd name="T42" fmla="*/ 69 w 264"/>
                <a:gd name="T43" fmla="*/ 301 h 397"/>
                <a:gd name="T44" fmla="*/ 60 w 264"/>
                <a:gd name="T45" fmla="*/ 323 h 397"/>
                <a:gd name="T46" fmla="*/ 55 w 264"/>
                <a:gd name="T47" fmla="*/ 341 h 397"/>
                <a:gd name="T48" fmla="*/ 54 w 264"/>
                <a:gd name="T49" fmla="*/ 358 h 397"/>
                <a:gd name="T50" fmla="*/ 54 w 264"/>
                <a:gd name="T51" fmla="*/ 372 h 397"/>
                <a:gd name="T52" fmla="*/ 55 w 264"/>
                <a:gd name="T53" fmla="*/ 382 h 397"/>
                <a:gd name="T54" fmla="*/ 58 w 264"/>
                <a:gd name="T55" fmla="*/ 390 h 397"/>
                <a:gd name="T56" fmla="*/ 59 w 264"/>
                <a:gd name="T57" fmla="*/ 395 h 397"/>
                <a:gd name="T58" fmla="*/ 60 w 264"/>
                <a:gd name="T59" fmla="*/ 397 h 397"/>
                <a:gd name="T60" fmla="*/ 58 w 264"/>
                <a:gd name="T61" fmla="*/ 396 h 397"/>
                <a:gd name="T62" fmla="*/ 54 w 264"/>
                <a:gd name="T63" fmla="*/ 392 h 397"/>
                <a:gd name="T64" fmla="*/ 46 w 264"/>
                <a:gd name="T65" fmla="*/ 387 h 397"/>
                <a:gd name="T66" fmla="*/ 37 w 264"/>
                <a:gd name="T67" fmla="*/ 379 h 397"/>
                <a:gd name="T68" fmla="*/ 28 w 264"/>
                <a:gd name="T69" fmla="*/ 370 h 397"/>
                <a:gd name="T70" fmla="*/ 18 w 264"/>
                <a:gd name="T71" fmla="*/ 359 h 397"/>
                <a:gd name="T72" fmla="*/ 10 w 264"/>
                <a:gd name="T73" fmla="*/ 345 h 397"/>
                <a:gd name="T74" fmla="*/ 4 w 264"/>
                <a:gd name="T75" fmla="*/ 330 h 397"/>
                <a:gd name="T76" fmla="*/ 0 w 264"/>
                <a:gd name="T77" fmla="*/ 313 h 397"/>
                <a:gd name="T78" fmla="*/ 0 w 264"/>
                <a:gd name="T79" fmla="*/ 294 h 397"/>
                <a:gd name="T80" fmla="*/ 5 w 264"/>
                <a:gd name="T81" fmla="*/ 272 h 397"/>
                <a:gd name="T82" fmla="*/ 14 w 264"/>
                <a:gd name="T83" fmla="*/ 249 h 397"/>
                <a:gd name="T84" fmla="*/ 29 w 264"/>
                <a:gd name="T85" fmla="*/ 225 h 397"/>
                <a:gd name="T86" fmla="*/ 53 w 264"/>
                <a:gd name="T87" fmla="*/ 199 h 397"/>
                <a:gd name="T88" fmla="*/ 83 w 264"/>
                <a:gd name="T89" fmla="*/ 171 h 397"/>
                <a:gd name="T90" fmla="*/ 117 w 264"/>
                <a:gd name="T91" fmla="*/ 142 h 397"/>
                <a:gd name="T92" fmla="*/ 145 w 264"/>
                <a:gd name="T93" fmla="*/ 116 h 397"/>
                <a:gd name="T94" fmla="*/ 167 w 264"/>
                <a:gd name="T95" fmla="*/ 94 h 397"/>
                <a:gd name="T96" fmla="*/ 185 w 264"/>
                <a:gd name="T97" fmla="*/ 75 h 397"/>
                <a:gd name="T98" fmla="*/ 199 w 264"/>
                <a:gd name="T99" fmla="*/ 57 h 397"/>
                <a:gd name="T100" fmla="*/ 209 w 264"/>
                <a:gd name="T101" fmla="*/ 43 h 397"/>
                <a:gd name="T102" fmla="*/ 215 w 264"/>
                <a:gd name="T103" fmla="*/ 32 h 397"/>
                <a:gd name="T104" fmla="*/ 219 w 264"/>
                <a:gd name="T105" fmla="*/ 22 h 397"/>
                <a:gd name="T106" fmla="*/ 222 w 264"/>
                <a:gd name="T107" fmla="*/ 14 h 397"/>
                <a:gd name="T108" fmla="*/ 222 w 264"/>
                <a:gd name="T109" fmla="*/ 9 h 397"/>
                <a:gd name="T110" fmla="*/ 222 w 264"/>
                <a:gd name="T111" fmla="*/ 4 h 397"/>
                <a:gd name="T112" fmla="*/ 220 w 264"/>
                <a:gd name="T113" fmla="*/ 1 h 397"/>
                <a:gd name="T114" fmla="*/ 220 w 264"/>
                <a:gd name="T115" fmla="*/ 0 h 397"/>
                <a:gd name="T116" fmla="*/ 219 w 264"/>
                <a:gd name="T11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4" h="397">
                  <a:moveTo>
                    <a:pt x="219" y="0"/>
                  </a:moveTo>
                  <a:lnTo>
                    <a:pt x="222" y="0"/>
                  </a:lnTo>
                  <a:lnTo>
                    <a:pt x="229" y="1"/>
                  </a:lnTo>
                  <a:lnTo>
                    <a:pt x="238" y="5"/>
                  </a:lnTo>
                  <a:lnTo>
                    <a:pt x="249" y="13"/>
                  </a:lnTo>
                  <a:lnTo>
                    <a:pt x="258" y="25"/>
                  </a:lnTo>
                  <a:lnTo>
                    <a:pt x="259" y="28"/>
                  </a:lnTo>
                  <a:lnTo>
                    <a:pt x="261" y="33"/>
                  </a:lnTo>
                  <a:lnTo>
                    <a:pt x="263" y="40"/>
                  </a:lnTo>
                  <a:lnTo>
                    <a:pt x="264" y="48"/>
                  </a:lnTo>
                  <a:lnTo>
                    <a:pt x="264" y="60"/>
                  </a:lnTo>
                  <a:lnTo>
                    <a:pt x="261" y="73"/>
                  </a:lnTo>
                  <a:lnTo>
                    <a:pt x="255" y="88"/>
                  </a:lnTo>
                  <a:lnTo>
                    <a:pt x="246" y="105"/>
                  </a:lnTo>
                  <a:lnTo>
                    <a:pt x="232" y="125"/>
                  </a:lnTo>
                  <a:lnTo>
                    <a:pt x="213" y="147"/>
                  </a:lnTo>
                  <a:lnTo>
                    <a:pt x="187" y="172"/>
                  </a:lnTo>
                  <a:lnTo>
                    <a:pt x="156" y="199"/>
                  </a:lnTo>
                  <a:lnTo>
                    <a:pt x="124" y="227"/>
                  </a:lnTo>
                  <a:lnTo>
                    <a:pt x="100" y="254"/>
                  </a:lnTo>
                  <a:lnTo>
                    <a:pt x="82" y="278"/>
                  </a:lnTo>
                  <a:lnTo>
                    <a:pt x="69" y="301"/>
                  </a:lnTo>
                  <a:lnTo>
                    <a:pt x="60" y="323"/>
                  </a:lnTo>
                  <a:lnTo>
                    <a:pt x="55" y="341"/>
                  </a:lnTo>
                  <a:lnTo>
                    <a:pt x="54" y="358"/>
                  </a:lnTo>
                  <a:lnTo>
                    <a:pt x="54" y="372"/>
                  </a:lnTo>
                  <a:lnTo>
                    <a:pt x="55" y="382"/>
                  </a:lnTo>
                  <a:lnTo>
                    <a:pt x="58" y="390"/>
                  </a:lnTo>
                  <a:lnTo>
                    <a:pt x="59" y="395"/>
                  </a:lnTo>
                  <a:lnTo>
                    <a:pt x="60" y="397"/>
                  </a:lnTo>
                  <a:lnTo>
                    <a:pt x="58" y="396"/>
                  </a:lnTo>
                  <a:lnTo>
                    <a:pt x="54" y="392"/>
                  </a:lnTo>
                  <a:lnTo>
                    <a:pt x="46" y="387"/>
                  </a:lnTo>
                  <a:lnTo>
                    <a:pt x="37" y="379"/>
                  </a:lnTo>
                  <a:lnTo>
                    <a:pt x="28" y="370"/>
                  </a:lnTo>
                  <a:lnTo>
                    <a:pt x="18" y="359"/>
                  </a:lnTo>
                  <a:lnTo>
                    <a:pt x="10" y="345"/>
                  </a:lnTo>
                  <a:lnTo>
                    <a:pt x="4" y="330"/>
                  </a:lnTo>
                  <a:lnTo>
                    <a:pt x="0" y="313"/>
                  </a:lnTo>
                  <a:lnTo>
                    <a:pt x="0" y="294"/>
                  </a:lnTo>
                  <a:lnTo>
                    <a:pt x="5" y="272"/>
                  </a:lnTo>
                  <a:lnTo>
                    <a:pt x="14" y="249"/>
                  </a:lnTo>
                  <a:lnTo>
                    <a:pt x="29" y="225"/>
                  </a:lnTo>
                  <a:lnTo>
                    <a:pt x="53" y="199"/>
                  </a:lnTo>
                  <a:lnTo>
                    <a:pt x="83" y="171"/>
                  </a:lnTo>
                  <a:lnTo>
                    <a:pt x="117" y="142"/>
                  </a:lnTo>
                  <a:lnTo>
                    <a:pt x="145" y="116"/>
                  </a:lnTo>
                  <a:lnTo>
                    <a:pt x="167" y="94"/>
                  </a:lnTo>
                  <a:lnTo>
                    <a:pt x="185" y="75"/>
                  </a:lnTo>
                  <a:lnTo>
                    <a:pt x="199" y="57"/>
                  </a:lnTo>
                  <a:lnTo>
                    <a:pt x="209" y="43"/>
                  </a:lnTo>
                  <a:lnTo>
                    <a:pt x="215" y="32"/>
                  </a:lnTo>
                  <a:lnTo>
                    <a:pt x="219" y="22"/>
                  </a:lnTo>
                  <a:lnTo>
                    <a:pt x="222" y="14"/>
                  </a:lnTo>
                  <a:lnTo>
                    <a:pt x="222" y="9"/>
                  </a:lnTo>
                  <a:lnTo>
                    <a:pt x="222" y="4"/>
                  </a:lnTo>
                  <a:lnTo>
                    <a:pt x="220" y="1"/>
                  </a:lnTo>
                  <a:lnTo>
                    <a:pt x="220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634807" y="647288"/>
              <a:ext cx="67327" cy="54514"/>
            </a:xfrm>
            <a:custGeom>
              <a:avLst/>
              <a:gdLst>
                <a:gd name="T0" fmla="*/ 110 w 211"/>
                <a:gd name="T1" fmla="*/ 19 h 172"/>
                <a:gd name="T2" fmla="*/ 92 w 211"/>
                <a:gd name="T3" fmla="*/ 31 h 172"/>
                <a:gd name="T4" fmla="*/ 83 w 211"/>
                <a:gd name="T5" fmla="*/ 40 h 172"/>
                <a:gd name="T6" fmla="*/ 78 w 211"/>
                <a:gd name="T7" fmla="*/ 40 h 172"/>
                <a:gd name="T8" fmla="*/ 75 w 211"/>
                <a:gd name="T9" fmla="*/ 41 h 172"/>
                <a:gd name="T10" fmla="*/ 73 w 211"/>
                <a:gd name="T11" fmla="*/ 57 h 172"/>
                <a:gd name="T12" fmla="*/ 84 w 211"/>
                <a:gd name="T13" fmla="*/ 79 h 172"/>
                <a:gd name="T14" fmla="*/ 107 w 211"/>
                <a:gd name="T15" fmla="*/ 91 h 172"/>
                <a:gd name="T16" fmla="*/ 133 w 211"/>
                <a:gd name="T17" fmla="*/ 91 h 172"/>
                <a:gd name="T18" fmla="*/ 153 w 211"/>
                <a:gd name="T19" fmla="*/ 78 h 172"/>
                <a:gd name="T20" fmla="*/ 159 w 211"/>
                <a:gd name="T21" fmla="*/ 50 h 172"/>
                <a:gd name="T22" fmla="*/ 142 w 211"/>
                <a:gd name="T23" fmla="*/ 54 h 172"/>
                <a:gd name="T24" fmla="*/ 124 w 211"/>
                <a:gd name="T25" fmla="*/ 60 h 172"/>
                <a:gd name="T26" fmla="*/ 110 w 211"/>
                <a:gd name="T27" fmla="*/ 61 h 172"/>
                <a:gd name="T28" fmla="*/ 103 w 211"/>
                <a:gd name="T29" fmla="*/ 50 h 172"/>
                <a:gd name="T30" fmla="*/ 109 w 211"/>
                <a:gd name="T31" fmla="*/ 40 h 172"/>
                <a:gd name="T32" fmla="*/ 121 w 211"/>
                <a:gd name="T33" fmla="*/ 38 h 172"/>
                <a:gd name="T34" fmla="*/ 133 w 211"/>
                <a:gd name="T35" fmla="*/ 37 h 172"/>
                <a:gd name="T36" fmla="*/ 136 w 211"/>
                <a:gd name="T37" fmla="*/ 32 h 172"/>
                <a:gd name="T38" fmla="*/ 137 w 211"/>
                <a:gd name="T39" fmla="*/ 27 h 172"/>
                <a:gd name="T40" fmla="*/ 137 w 211"/>
                <a:gd name="T41" fmla="*/ 22 h 172"/>
                <a:gd name="T42" fmla="*/ 123 w 211"/>
                <a:gd name="T43" fmla="*/ 18 h 172"/>
                <a:gd name="T44" fmla="*/ 100 w 211"/>
                <a:gd name="T45" fmla="*/ 1 h 172"/>
                <a:gd name="T46" fmla="*/ 146 w 211"/>
                <a:gd name="T47" fmla="*/ 13 h 172"/>
                <a:gd name="T48" fmla="*/ 178 w 211"/>
                <a:gd name="T49" fmla="*/ 34 h 172"/>
                <a:gd name="T50" fmla="*/ 197 w 211"/>
                <a:gd name="T51" fmla="*/ 63 h 172"/>
                <a:gd name="T52" fmla="*/ 207 w 211"/>
                <a:gd name="T53" fmla="*/ 93 h 172"/>
                <a:gd name="T54" fmla="*/ 211 w 211"/>
                <a:gd name="T55" fmla="*/ 124 h 172"/>
                <a:gd name="T56" fmla="*/ 209 w 211"/>
                <a:gd name="T57" fmla="*/ 152 h 172"/>
                <a:gd name="T58" fmla="*/ 205 w 211"/>
                <a:gd name="T59" fmla="*/ 172 h 172"/>
                <a:gd name="T60" fmla="*/ 188 w 211"/>
                <a:gd name="T61" fmla="*/ 167 h 172"/>
                <a:gd name="T62" fmla="*/ 180 w 211"/>
                <a:gd name="T63" fmla="*/ 149 h 172"/>
                <a:gd name="T64" fmla="*/ 189 w 211"/>
                <a:gd name="T65" fmla="*/ 134 h 172"/>
                <a:gd name="T66" fmla="*/ 174 w 211"/>
                <a:gd name="T67" fmla="*/ 120 h 172"/>
                <a:gd name="T68" fmla="*/ 146 w 211"/>
                <a:gd name="T69" fmla="*/ 114 h 172"/>
                <a:gd name="T70" fmla="*/ 112 w 211"/>
                <a:gd name="T71" fmla="*/ 109 h 172"/>
                <a:gd name="T72" fmla="*/ 75 w 211"/>
                <a:gd name="T73" fmla="*/ 96 h 172"/>
                <a:gd name="T74" fmla="*/ 46 w 211"/>
                <a:gd name="T75" fmla="*/ 68 h 172"/>
                <a:gd name="T76" fmla="*/ 25 w 211"/>
                <a:gd name="T77" fmla="*/ 37 h 172"/>
                <a:gd name="T78" fmla="*/ 7 w 211"/>
                <a:gd name="T79" fmla="*/ 14 h 172"/>
                <a:gd name="T80" fmla="*/ 37 w 211"/>
                <a:gd name="T81" fmla="*/ 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172">
                  <a:moveTo>
                    <a:pt x="123" y="18"/>
                  </a:moveTo>
                  <a:lnTo>
                    <a:pt x="110" y="19"/>
                  </a:lnTo>
                  <a:lnTo>
                    <a:pt x="100" y="24"/>
                  </a:lnTo>
                  <a:lnTo>
                    <a:pt x="92" y="31"/>
                  </a:lnTo>
                  <a:lnTo>
                    <a:pt x="86" y="38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7" y="41"/>
                  </a:lnTo>
                  <a:lnTo>
                    <a:pt x="75" y="41"/>
                  </a:lnTo>
                  <a:lnTo>
                    <a:pt x="74" y="43"/>
                  </a:lnTo>
                  <a:lnTo>
                    <a:pt x="73" y="57"/>
                  </a:lnTo>
                  <a:lnTo>
                    <a:pt x="77" y="69"/>
                  </a:lnTo>
                  <a:lnTo>
                    <a:pt x="84" y="79"/>
                  </a:lnTo>
                  <a:lnTo>
                    <a:pt x="95" y="86"/>
                  </a:lnTo>
                  <a:lnTo>
                    <a:pt x="107" y="91"/>
                  </a:lnTo>
                  <a:lnTo>
                    <a:pt x="120" y="92"/>
                  </a:lnTo>
                  <a:lnTo>
                    <a:pt x="133" y="91"/>
                  </a:lnTo>
                  <a:lnTo>
                    <a:pt x="145" y="87"/>
                  </a:lnTo>
                  <a:lnTo>
                    <a:pt x="153" y="78"/>
                  </a:lnTo>
                  <a:lnTo>
                    <a:pt x="159" y="66"/>
                  </a:lnTo>
                  <a:lnTo>
                    <a:pt x="159" y="50"/>
                  </a:lnTo>
                  <a:lnTo>
                    <a:pt x="151" y="51"/>
                  </a:lnTo>
                  <a:lnTo>
                    <a:pt x="142" y="54"/>
                  </a:lnTo>
                  <a:lnTo>
                    <a:pt x="133" y="56"/>
                  </a:lnTo>
                  <a:lnTo>
                    <a:pt x="124" y="60"/>
                  </a:lnTo>
                  <a:lnTo>
                    <a:pt x="116" y="61"/>
                  </a:lnTo>
                  <a:lnTo>
                    <a:pt x="110" y="61"/>
                  </a:lnTo>
                  <a:lnTo>
                    <a:pt x="105" y="57"/>
                  </a:lnTo>
                  <a:lnTo>
                    <a:pt x="103" y="50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5" y="40"/>
                  </a:lnTo>
                  <a:lnTo>
                    <a:pt x="121" y="38"/>
                  </a:lnTo>
                  <a:lnTo>
                    <a:pt x="128" y="38"/>
                  </a:lnTo>
                  <a:lnTo>
                    <a:pt x="133" y="37"/>
                  </a:lnTo>
                  <a:lnTo>
                    <a:pt x="134" y="34"/>
                  </a:lnTo>
                  <a:lnTo>
                    <a:pt x="136" y="32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7" y="23"/>
                  </a:lnTo>
                  <a:lnTo>
                    <a:pt x="137" y="22"/>
                  </a:lnTo>
                  <a:lnTo>
                    <a:pt x="134" y="20"/>
                  </a:lnTo>
                  <a:lnTo>
                    <a:pt x="123" y="18"/>
                  </a:lnTo>
                  <a:close/>
                  <a:moveTo>
                    <a:pt x="70" y="0"/>
                  </a:moveTo>
                  <a:lnTo>
                    <a:pt x="100" y="1"/>
                  </a:lnTo>
                  <a:lnTo>
                    <a:pt x="124" y="5"/>
                  </a:lnTo>
                  <a:lnTo>
                    <a:pt x="146" y="13"/>
                  </a:lnTo>
                  <a:lnTo>
                    <a:pt x="162" y="23"/>
                  </a:lnTo>
                  <a:lnTo>
                    <a:pt x="178" y="34"/>
                  </a:lnTo>
                  <a:lnTo>
                    <a:pt x="188" y="47"/>
                  </a:lnTo>
                  <a:lnTo>
                    <a:pt x="197" y="63"/>
                  </a:lnTo>
                  <a:lnTo>
                    <a:pt x="203" y="78"/>
                  </a:lnTo>
                  <a:lnTo>
                    <a:pt x="207" y="93"/>
                  </a:lnTo>
                  <a:lnTo>
                    <a:pt x="210" y="110"/>
                  </a:lnTo>
                  <a:lnTo>
                    <a:pt x="211" y="124"/>
                  </a:lnTo>
                  <a:lnTo>
                    <a:pt x="211" y="139"/>
                  </a:lnTo>
                  <a:lnTo>
                    <a:pt x="209" y="152"/>
                  </a:lnTo>
                  <a:lnTo>
                    <a:pt x="207" y="164"/>
                  </a:lnTo>
                  <a:lnTo>
                    <a:pt x="205" y="172"/>
                  </a:lnTo>
                  <a:lnTo>
                    <a:pt x="196" y="171"/>
                  </a:lnTo>
                  <a:lnTo>
                    <a:pt x="188" y="167"/>
                  </a:lnTo>
                  <a:lnTo>
                    <a:pt x="183" y="158"/>
                  </a:lnTo>
                  <a:lnTo>
                    <a:pt x="180" y="149"/>
                  </a:lnTo>
                  <a:lnTo>
                    <a:pt x="183" y="141"/>
                  </a:lnTo>
                  <a:lnTo>
                    <a:pt x="189" y="134"/>
                  </a:lnTo>
                  <a:lnTo>
                    <a:pt x="183" y="125"/>
                  </a:lnTo>
                  <a:lnTo>
                    <a:pt x="174" y="120"/>
                  </a:lnTo>
                  <a:lnTo>
                    <a:pt x="161" y="116"/>
                  </a:lnTo>
                  <a:lnTo>
                    <a:pt x="146" y="114"/>
                  </a:lnTo>
                  <a:lnTo>
                    <a:pt x="129" y="111"/>
                  </a:lnTo>
                  <a:lnTo>
                    <a:pt x="112" y="109"/>
                  </a:lnTo>
                  <a:lnTo>
                    <a:pt x="95" y="103"/>
                  </a:lnTo>
                  <a:lnTo>
                    <a:pt x="75" y="96"/>
                  </a:lnTo>
                  <a:lnTo>
                    <a:pt x="60" y="83"/>
                  </a:lnTo>
                  <a:lnTo>
                    <a:pt x="46" y="68"/>
                  </a:lnTo>
                  <a:lnTo>
                    <a:pt x="36" y="52"/>
                  </a:lnTo>
                  <a:lnTo>
                    <a:pt x="25" y="37"/>
                  </a:lnTo>
                  <a:lnTo>
                    <a:pt x="16" y="23"/>
                  </a:lnTo>
                  <a:lnTo>
                    <a:pt x="7" y="14"/>
                  </a:lnTo>
                  <a:lnTo>
                    <a:pt x="0" y="9"/>
                  </a:lnTo>
                  <a:lnTo>
                    <a:pt x="37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14717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169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50" r:id="rId4"/>
    <p:sldLayoutId id="2147483651" r:id="rId5"/>
    <p:sldLayoutId id="2147483661" r:id="rId6"/>
    <p:sldLayoutId id="2147483662" r:id="rId7"/>
    <p:sldLayoutId id="2147483666" r:id="rId8"/>
    <p:sldLayoutId id="2147483667" r:id="rId9"/>
    <p:sldLayoutId id="2147483668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63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rgbClr val="39B9BE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rgbClr val="39B9BE"/>
        </a:buClr>
        <a:buFont typeface="Calibri" panose="020F0502020204030204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spcBef>
          <a:spcPct val="20000"/>
        </a:spcBef>
        <a:buClr>
          <a:srgbClr val="39B9B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spcBef>
          <a:spcPct val="20000"/>
        </a:spcBef>
        <a:buClr>
          <a:srgbClr val="39B9BE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39B9BE"/>
        </a:buClr>
        <a:buFont typeface="Calibri" panose="020F050202020403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80975" algn="l" defTabSz="914400" rtl="0" eaLnBrk="1" latinLnBrk="0" hangingPunct="1">
        <a:spcBef>
          <a:spcPct val="20000"/>
        </a:spcBef>
        <a:buClr>
          <a:srgbClr val="39B9B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es.be/" TargetMode="External"/><Relationship Id="rId2" Type="http://schemas.openxmlformats.org/officeDocument/2006/relationships/hyperlink" Target="http://www.vrgt.b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gatlas.org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rg-en-gezondheid.be/sites/default/files/atoms/files/Tuberculose%20(FR).pdf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aintb.org/app-2/?lang=e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rg-en-gezondheid.be/een-meldingsplichtige-infectieziekte-aangeve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rveillance.sante@aviq.be" TargetMode="External"/><Relationship Id="rId2" Type="http://schemas.openxmlformats.org/officeDocument/2006/relationships/hyperlink" Target="https://www.wiv-isp.be/matra/CF/connexion.aspx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c-ggc.irisnet.be/fr/institutions-agreees/politique-de-la-sante" TargetMode="External"/><Relationship Id="rId2" Type="http://schemas.openxmlformats.org/officeDocument/2006/relationships/hyperlink" Target="https://www.wiv-isp.be/Matra/cf/connexion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653136"/>
            <a:ext cx="8280920" cy="1342975"/>
          </a:xfrm>
        </p:spPr>
        <p:txBody>
          <a:bodyPr>
            <a:normAutofit fontScale="90000"/>
          </a:bodyPr>
          <a:lstStyle/>
          <a:p>
            <a:r>
              <a:rPr lang="fr-BE" dirty="0"/>
              <a:t>Dépistage  des contacts autour de  patients tuberculeux contagieux dans le milieu du travail : directives pratiques.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Dr Annemie Forier</a:t>
            </a:r>
          </a:p>
          <a:p>
            <a:r>
              <a:rPr lang="fr-BE" dirty="0"/>
              <a:t>Médecin responsable de la lutte contre les maladies infectieuses</a:t>
            </a:r>
          </a:p>
          <a:p>
            <a:r>
              <a:rPr lang="fr-BE" dirty="0"/>
              <a:t>Journées nationales 2016 Médecine du travail</a:t>
            </a:r>
          </a:p>
          <a:p>
            <a:endParaRPr lang="fr-BE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4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13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Évolution de l’incidence en Belgique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10</a:t>
            </a:fld>
            <a:endParaRPr lang="en-GB" dirty="0"/>
          </a:p>
        </p:txBody>
      </p:sp>
      <p:pic>
        <p:nvPicPr>
          <p:cNvPr id="8" name="Tijdelijke aanduiding voor inhoud 7" descr="verhusltn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620" y="2060531"/>
            <a:ext cx="5117123" cy="37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26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Évolution dans les trois régions belges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Tijdelijke aanduiding voor inhoud 6" descr="evol_regn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620" y="1967663"/>
            <a:ext cx="5117123" cy="37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7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Incidence auprès des belges et non belges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19672" y="1387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18110" y="59596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dirty="0"/>
          </a:p>
        </p:txBody>
      </p:sp>
      <p:pic>
        <p:nvPicPr>
          <p:cNvPr id="9" name="Afbeelding 8" descr="evol_natn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1555750"/>
            <a:ext cx="51181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95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/>
                </a:solidFill>
              </a:rPr>
              <a:t>Incidence Brute TB par province 2014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247558"/>
              </p:ext>
            </p:extLst>
          </p:nvPr>
        </p:nvGraphicFramePr>
        <p:xfrm>
          <a:off x="720725" y="1484313"/>
          <a:ext cx="8062913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000" dirty="0">
                <a:solidFill>
                  <a:schemeClr val="tx1"/>
                </a:solidFill>
              </a:rPr>
              <a:t>Marche à suivre après une notification TB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dirty="0"/>
              <a:t>Vérifier diagnostic</a:t>
            </a:r>
          </a:p>
          <a:p>
            <a:pPr>
              <a:lnSpc>
                <a:spcPct val="90000"/>
              </a:lnSpc>
            </a:pPr>
            <a:r>
              <a:rPr lang="fr-BE" dirty="0"/>
              <a:t>Évaluer contagiosité</a:t>
            </a:r>
          </a:p>
          <a:p>
            <a:pPr lvl="1"/>
            <a:r>
              <a:rPr lang="fr-BE" dirty="0"/>
              <a:t>L’étendue des lésions dans les poumons</a:t>
            </a:r>
          </a:p>
          <a:p>
            <a:pPr lvl="1"/>
            <a:r>
              <a:rPr lang="fr-BE" dirty="0"/>
              <a:t>La quantité de bacilles tuberculeux dans les expectorations = secrétions respiratoires </a:t>
            </a:r>
            <a:r>
              <a:rPr lang="fr-BE" dirty="0">
                <a:sym typeface="Wingdings" panose="05000000000000000000" pitchFamily="2" charset="2"/>
              </a:rPr>
              <a:t> examen direct (ED) : coloration de Ziehl-Neelsen ou à l’Auramine positive  uniquement à culture positive</a:t>
            </a:r>
            <a:endParaRPr lang="fr-BE" dirty="0"/>
          </a:p>
          <a:p>
            <a:pPr lvl="1"/>
            <a:r>
              <a:rPr lang="fr-BE" dirty="0"/>
              <a:t>La gravité de la toux</a:t>
            </a:r>
          </a:p>
          <a:p>
            <a:pPr lvl="1"/>
            <a:r>
              <a:rPr lang="fr-BE" dirty="0"/>
              <a:t>L’hygiène de la toux du patient</a:t>
            </a:r>
          </a:p>
          <a:p>
            <a:pPr>
              <a:lnSpc>
                <a:spcPct val="90000"/>
              </a:lnSpc>
            </a:pPr>
            <a:r>
              <a:rPr lang="fr-BE" dirty="0"/>
              <a:t>Établir une liste de contacts avec le patient</a:t>
            </a:r>
          </a:p>
          <a:p>
            <a:pPr>
              <a:lnSpc>
                <a:spcPct val="90000"/>
              </a:lnSpc>
            </a:pPr>
            <a:r>
              <a:rPr lang="fr-BE" dirty="0"/>
              <a:t>Coordonner examen de la source et des contacts</a:t>
            </a:r>
          </a:p>
          <a:p>
            <a:pPr lvl="1">
              <a:lnSpc>
                <a:spcPct val="90000"/>
              </a:lnSpc>
            </a:pPr>
            <a:r>
              <a:rPr lang="fr-BE" dirty="0"/>
              <a:t>famille</a:t>
            </a:r>
          </a:p>
          <a:p>
            <a:pPr lvl="1">
              <a:lnSpc>
                <a:spcPct val="90000"/>
              </a:lnSpc>
            </a:pPr>
            <a:r>
              <a:rPr lang="fr-BE" dirty="0"/>
              <a:t>loisirs</a:t>
            </a:r>
          </a:p>
          <a:p>
            <a:pPr lvl="1">
              <a:lnSpc>
                <a:spcPct val="90000"/>
              </a:lnSpc>
            </a:pPr>
            <a:r>
              <a:rPr lang="fr-BE" dirty="0"/>
              <a:t>travail-école</a:t>
            </a:r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6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000" dirty="0">
                <a:solidFill>
                  <a:srgbClr val="2F2F2F"/>
                </a:solidFill>
              </a:rPr>
              <a:t>Marche à suivre après une notification TB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Période contagieuse</a:t>
            </a:r>
          </a:p>
          <a:p>
            <a:pPr marL="0" indent="0">
              <a:buNone/>
            </a:pPr>
            <a:endParaRPr lang="fr-BE" dirty="0">
              <a:solidFill>
                <a:srgbClr val="FF0000"/>
              </a:solidFill>
            </a:endParaRPr>
          </a:p>
          <a:p>
            <a:r>
              <a:rPr lang="fr-BE" dirty="0"/>
              <a:t>Dès le début de la toux</a:t>
            </a:r>
          </a:p>
          <a:p>
            <a:r>
              <a:rPr lang="fr-BE" dirty="0"/>
              <a:t>Date début de la toux inconnue </a:t>
            </a:r>
            <a:r>
              <a:rPr lang="fr-BE" dirty="0">
                <a:sym typeface="Wingdings" panose="05000000000000000000" pitchFamily="2" charset="2"/>
              </a:rPr>
              <a:t> trois mois avant le début du traitement</a:t>
            </a:r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15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000" dirty="0">
                <a:solidFill>
                  <a:srgbClr val="2F2F2F"/>
                </a:solidFill>
              </a:rPr>
              <a:t>Marche à suivre après une notification TB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dirty="0"/>
              <a:t>Coordination examen de la source et des contacts</a:t>
            </a:r>
          </a:p>
          <a:p>
            <a:r>
              <a:rPr lang="fr-BE" dirty="0"/>
              <a:t>Communauté flamande</a:t>
            </a:r>
          </a:p>
          <a:p>
            <a:pPr lvl="1"/>
            <a:r>
              <a:rPr lang="fr-BE" dirty="0"/>
              <a:t>Équipe lutte contre les maladies infectieuses de l’Agence flamande « Vlaamse Agentschap Zorg en Gezondheid »</a:t>
            </a:r>
          </a:p>
          <a:p>
            <a:pPr lvl="1"/>
            <a:r>
              <a:rPr lang="fr-BE" dirty="0"/>
              <a:t>Contrat de gestion avec l’Association flamande « Vlaamse Vereniging voor Respiratoire Gezondheidszorg en Tuberculose » (VRGT) </a:t>
            </a:r>
            <a:r>
              <a:rPr lang="fr-BE" dirty="0">
                <a:hlinkClick r:id="rId2"/>
              </a:rPr>
              <a:t>www.vrgt.be</a:t>
            </a:r>
            <a:endParaRPr lang="fr-BE" dirty="0"/>
          </a:p>
          <a:p>
            <a:r>
              <a:rPr lang="fr-BE" dirty="0"/>
              <a:t>Communauté française</a:t>
            </a:r>
          </a:p>
          <a:p>
            <a:pPr lvl="1"/>
            <a:r>
              <a:rPr lang="fr-BE" dirty="0"/>
              <a:t>Fonds des Affections Respiratoires (FARES) </a:t>
            </a:r>
            <a:r>
              <a:rPr lang="fr-BE" dirty="0">
                <a:hlinkClick r:id="rId3"/>
              </a:rPr>
              <a:t>www.fares.be</a:t>
            </a:r>
            <a:endParaRPr lang="fr-BE" dirty="0"/>
          </a:p>
          <a:p>
            <a:pPr lvl="1"/>
            <a:r>
              <a:rPr lang="fr-BE" dirty="0"/>
              <a:t>Arrêté de la Communauté française de 2013 : présentation d’un plan opérationnel sur trois ans par le FARES</a:t>
            </a:r>
          </a:p>
          <a:p>
            <a:r>
              <a:rPr lang="fr-BE" dirty="0"/>
              <a:t>Bruxelles</a:t>
            </a:r>
          </a:p>
          <a:p>
            <a:pPr lvl="1"/>
            <a:r>
              <a:rPr lang="fr-BE" dirty="0"/>
              <a:t>FARES et VRGT</a:t>
            </a:r>
          </a:p>
          <a:p>
            <a:pPr lvl="1"/>
            <a:r>
              <a:rPr lang="fr-BE" dirty="0"/>
              <a:t>Accord entre FARES et Commission communautaire française</a:t>
            </a:r>
          </a:p>
          <a:p>
            <a:pPr lvl="1"/>
            <a:r>
              <a:rPr lang="fr-BE" dirty="0"/>
              <a:t>Accord entre VRGT et Commission communautaire commune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8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000" dirty="0">
                <a:solidFill>
                  <a:srgbClr val="2F2F2F"/>
                </a:solidFill>
              </a:rPr>
              <a:t>Marche à suivre après une notification TB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Examen de la source et des contacts selon le principe </a:t>
            </a:r>
          </a:p>
          <a:p>
            <a:pPr marL="0" indent="0">
              <a:buNone/>
            </a:pPr>
            <a:r>
              <a:rPr lang="fr-BE" dirty="0"/>
              <a:t>des cercles : </a:t>
            </a:r>
          </a:p>
          <a:p>
            <a:pPr marL="0" indent="0">
              <a:buNone/>
            </a:pPr>
            <a:endParaRPr lang="fr-BE" dirty="0">
              <a:solidFill>
                <a:srgbClr val="FF0000"/>
              </a:solidFill>
            </a:endParaRPr>
          </a:p>
          <a:p>
            <a:r>
              <a:rPr lang="fr-BE" dirty="0"/>
              <a:t>Premier cercle : personnes avec contacts étroits </a:t>
            </a:r>
            <a:r>
              <a:rPr lang="fr-BE" b="1" u="sng" dirty="0"/>
              <a:t>et</a:t>
            </a:r>
            <a:r>
              <a:rPr lang="fr-BE" dirty="0"/>
              <a:t> de longue durée, contacts documentés avec le patient infecté</a:t>
            </a:r>
          </a:p>
          <a:p>
            <a:r>
              <a:rPr lang="fr-BE" dirty="0"/>
              <a:t>Deuxième cercle : personnes avec contacts étroits </a:t>
            </a:r>
            <a:r>
              <a:rPr lang="fr-BE" b="1" u="sng" dirty="0"/>
              <a:t>ou</a:t>
            </a:r>
            <a:r>
              <a:rPr lang="fr-BE" dirty="0"/>
              <a:t> de longue durée, contacts documentés avec le patient infecté</a:t>
            </a:r>
          </a:p>
          <a:p>
            <a:r>
              <a:rPr lang="fr-BE" dirty="0"/>
              <a:t>Troisième cercle : personnes avec des contacts moins étroits ou de moins longue durée, contacts souvent documentés avec le patient infecté</a:t>
            </a:r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7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18"/>
          <p:cNvSpPr>
            <a:spLocks noChangeArrowheads="1"/>
          </p:cNvSpPr>
          <p:nvPr/>
        </p:nvSpPr>
        <p:spPr bwMode="auto">
          <a:xfrm>
            <a:off x="1073150" y="1091427"/>
            <a:ext cx="6033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28600"/>
            <a:r>
              <a:rPr lang="fr-BE" sz="1200" dirty="0">
                <a:cs typeface="Times New Roman" pitchFamily="18" charset="0"/>
              </a:rPr>
              <a:t>Le schéma suivant est utilisé </a:t>
            </a:r>
            <a:r>
              <a:rPr lang="fr-BE" sz="1200" baseline="30000" dirty="0">
                <a:cs typeface="Times New Roman" pitchFamily="18" charset="0"/>
                <a:hlinkClick r:id="" action="ppaction://noaction"/>
              </a:rPr>
              <a:t>[1]</a:t>
            </a:r>
            <a:r>
              <a:rPr lang="fr-BE" sz="1200" dirty="0">
                <a:cs typeface="Times New Roman" pitchFamily="18" charset="0"/>
              </a:rPr>
              <a:t> pour classer les contacts selon leur intensité et leur durée.</a:t>
            </a:r>
            <a:endParaRPr lang="fr-BE" sz="900" dirty="0"/>
          </a:p>
          <a:p>
            <a:pPr indent="228600" eaLnBrk="0" hangingPunct="0"/>
            <a:endParaRPr lang="fr-BE" dirty="0"/>
          </a:p>
        </p:txBody>
      </p:sp>
      <p:graphicFrame>
        <p:nvGraphicFramePr>
          <p:cNvPr id="4522" name="Group 4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13192"/>
              </p:ext>
            </p:extLst>
          </p:nvPr>
        </p:nvGraphicFramePr>
        <p:xfrm>
          <a:off x="1073150" y="1643063"/>
          <a:ext cx="6883400" cy="3298826"/>
        </p:xfrm>
        <a:graphic>
          <a:graphicData uri="http://schemas.openxmlformats.org/drawingml/2006/table">
            <a:tbl>
              <a:tblPr/>
              <a:tblGrid>
                <a:gridCol w="649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96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 taille de l’espace où a eu lieu l’exposition est </a:t>
                      </a: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comparable </a:t>
                      </a: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à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durée des contacts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longue durée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moins longue durée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taille de l’espace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journaliers ou &gt;48h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hebdomadaires ou 6-48 heures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occasionnels ou 1-6 heures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sporadiques ou &lt;1 heure 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étroit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&lt;5 m³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ou 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chambre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10-30m³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ou 3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3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moins étroit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classe/espace de bureau*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100-200 m³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ou 3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80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Espace fermé, plus grand qu’une maison*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&gt;200 m³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ou plus</a:t>
                      </a:r>
                      <a:endParaRPr kumimoji="0" lang="fr-B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589" name="Rectangle 423"/>
          <p:cNvSpPr>
            <a:spLocks noChangeArrowheads="1"/>
          </p:cNvSpPr>
          <p:nvPr/>
        </p:nvSpPr>
        <p:spPr bwMode="auto">
          <a:xfrm>
            <a:off x="1042988" y="5159707"/>
            <a:ext cx="67153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fr-BE" sz="1000" dirty="0">
                <a:cs typeface="Times New Roman" pitchFamily="18" charset="0"/>
              </a:rPr>
              <a:t>* si la distance du patient au sein de cet espace est &lt;1-2 mètres, le contact est considéré avoir eu lieu dans une « chambre »</a:t>
            </a:r>
          </a:p>
          <a:p>
            <a:endParaRPr lang="fr-BE" sz="900" dirty="0"/>
          </a:p>
          <a:p>
            <a:pPr eaLnBrk="0" hangingPunct="0"/>
            <a:r>
              <a:rPr lang="nl-BE" sz="1000" baseline="30000" dirty="0">
                <a:cs typeface="Times New Roman" pitchFamily="18" charset="0"/>
              </a:rPr>
              <a:t>[1]</a:t>
            </a:r>
            <a:r>
              <a:rPr lang="nl-BE" sz="1000" dirty="0">
                <a:cs typeface="Times New Roman" pitchFamily="18" charset="0"/>
              </a:rPr>
              <a:t> Het contactonderzoek. Pijler in de tuberculosebestrijding.2003. KNCV Tuberculosefonds</a:t>
            </a:r>
            <a:endParaRPr lang="nl-BE" sz="900" dirty="0"/>
          </a:p>
          <a:p>
            <a:pPr eaLnBrk="0" hangingPunct="0"/>
            <a:r>
              <a:rPr lang="nl-BE" sz="1000" baseline="30000" dirty="0">
                <a:cs typeface="Times New Roman" pitchFamily="18" charset="0"/>
              </a:rPr>
              <a:t>[1]</a:t>
            </a:r>
            <a:r>
              <a:rPr lang="nl-BE" sz="1000" dirty="0">
                <a:cs typeface="Times New Roman" pitchFamily="18" charset="0"/>
              </a:rPr>
              <a:t> Handboek tbc-bestrijding Nederland. Juli 2008. KNCV Tuberculosefonds</a:t>
            </a:r>
            <a:endParaRPr lang="nl-BE" sz="1000" dirty="0"/>
          </a:p>
          <a:p>
            <a:pPr eaLnBrk="0" hangingPunct="0"/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3201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000" dirty="0">
                <a:solidFill>
                  <a:srgbClr val="2F2F2F"/>
                </a:solidFill>
              </a:rPr>
              <a:t>Marche à suivre après une notification TB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BE" dirty="0"/>
              <a:t>Examen des contacts en fonction de la contagiosité du patient</a:t>
            </a:r>
          </a:p>
          <a:p>
            <a:pPr marL="0" indent="0">
              <a:lnSpc>
                <a:spcPct val="90000"/>
              </a:lnSpc>
              <a:buNone/>
            </a:pPr>
            <a:endParaRPr lang="fr-B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fr-BE" dirty="0"/>
              <a:t>Patient sécrétions respiratoires positives à l’Examen direct (ED) </a:t>
            </a:r>
          </a:p>
          <a:p>
            <a:pPr lvl="1">
              <a:lnSpc>
                <a:spcPct val="90000"/>
              </a:lnSpc>
            </a:pPr>
            <a:r>
              <a:rPr lang="fr-BE" dirty="0"/>
              <a:t>Examen des premier et deuxième cercles</a:t>
            </a:r>
          </a:p>
          <a:p>
            <a:pPr lvl="1">
              <a:lnSpc>
                <a:spcPct val="90000"/>
              </a:lnSpc>
            </a:pPr>
            <a:r>
              <a:rPr lang="fr-BE" dirty="0"/>
              <a:t>Si contagions dans le deuxième cercle </a:t>
            </a:r>
            <a:r>
              <a:rPr lang="fr-BE" dirty="0">
                <a:sym typeface="Wingdings" pitchFamily="2" charset="2"/>
              </a:rPr>
              <a:t> examen du troisième cercle</a:t>
            </a:r>
          </a:p>
          <a:p>
            <a:pPr>
              <a:lnSpc>
                <a:spcPct val="90000"/>
              </a:lnSpc>
            </a:pPr>
            <a:r>
              <a:rPr lang="fr-BE" dirty="0">
                <a:sym typeface="Wingdings" pitchFamily="2" charset="2"/>
              </a:rPr>
              <a:t>Patient sécrétions respiratoires uniquement positives à la culture</a:t>
            </a:r>
          </a:p>
          <a:p>
            <a:pPr lvl="1">
              <a:lnSpc>
                <a:spcPct val="90000"/>
              </a:lnSpc>
            </a:pPr>
            <a:r>
              <a:rPr lang="fr-BE" dirty="0">
                <a:sym typeface="Wingdings" pitchFamily="2" charset="2"/>
              </a:rPr>
              <a:t>Examen du premier cercle</a:t>
            </a:r>
          </a:p>
          <a:p>
            <a:pPr lvl="1">
              <a:lnSpc>
                <a:spcPct val="90000"/>
              </a:lnSpc>
            </a:pPr>
            <a:r>
              <a:rPr lang="fr-BE" dirty="0">
                <a:sym typeface="Wingdings" pitchFamily="2" charset="2"/>
              </a:rPr>
              <a:t>Si contagions dans le premier cercle  examen du deuxième cercle et si également contagions, examen du troisième cercle</a:t>
            </a:r>
          </a:p>
          <a:p>
            <a:pPr>
              <a:lnSpc>
                <a:spcPct val="90000"/>
              </a:lnSpc>
            </a:pPr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contenu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Obligation de notification</a:t>
            </a:r>
          </a:p>
          <a:p>
            <a:r>
              <a:rPr lang="fr-BE" dirty="0"/>
              <a:t>Chiffres</a:t>
            </a:r>
          </a:p>
          <a:p>
            <a:r>
              <a:rPr lang="fr-BE" dirty="0"/>
              <a:t>Méthode de travail après une notification TB</a:t>
            </a:r>
          </a:p>
          <a:p>
            <a:r>
              <a:rPr lang="fr-BE" dirty="0"/>
              <a:t>Méthode de test lors de l’examen de la source et des contacts</a:t>
            </a:r>
          </a:p>
          <a:p>
            <a:r>
              <a:rPr lang="fr-BE" dirty="0"/>
              <a:t>Suivi d’un TCT positif</a:t>
            </a:r>
          </a:p>
          <a:p>
            <a:r>
              <a:rPr lang="fr-BE" dirty="0"/>
              <a:t>IGRA</a:t>
            </a:r>
            <a:r>
              <a:rPr lang="fr-BE" dirty="0">
                <a:solidFill>
                  <a:srgbClr val="FF0000"/>
                </a:solidFill>
              </a:rPr>
              <a:t> </a:t>
            </a:r>
          </a:p>
          <a:p>
            <a:r>
              <a:rPr lang="fr-BE" dirty="0"/>
              <a:t>Suivi du personnel porteur d’une infection tuberculeuse latente (LTBI) </a:t>
            </a:r>
          </a:p>
          <a:p>
            <a:r>
              <a:rPr lang="fr-BE" dirty="0"/>
              <a:t>Suivi des vaccinés BCG et immuno-compromis</a:t>
            </a:r>
          </a:p>
          <a:p>
            <a:r>
              <a:rPr lang="fr-BE" dirty="0"/>
              <a:t>Dépistage TB dans le milieu du travail par SEPP</a:t>
            </a:r>
          </a:p>
          <a:p>
            <a:r>
              <a:rPr lang="fr-BE" dirty="0"/>
              <a:t>Brochures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5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000" dirty="0">
                <a:solidFill>
                  <a:srgbClr val="2F2F2F"/>
                </a:solidFill>
              </a:rPr>
              <a:t>Marche à suivre après une notification TB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Qui réalise l’examen des contacts dans le milieu du travail ?</a:t>
            </a:r>
            <a:r>
              <a:rPr lang="fr-BE" dirty="0">
                <a:solidFill>
                  <a:srgbClr val="FF0000"/>
                </a:solidFill>
              </a:rPr>
              <a:t/>
            </a:r>
            <a:br>
              <a:rPr lang="fr-BE" dirty="0">
                <a:solidFill>
                  <a:srgbClr val="FF0000"/>
                </a:solidFill>
              </a:rPr>
            </a:br>
            <a:endParaRPr lang="fr-B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En concertation entre médecin du travail et service de coordination (équipe de lutte contre les maladies infectieuses, FARES, VRGT)</a:t>
            </a:r>
          </a:p>
          <a:p>
            <a:r>
              <a:rPr lang="fr-BE" dirty="0"/>
              <a:t>Exception en Flandre</a:t>
            </a:r>
          </a:p>
          <a:p>
            <a:pPr lvl="1"/>
            <a:r>
              <a:rPr lang="fr-BE" dirty="0"/>
              <a:t>Si analyse de risque signale risque TB </a:t>
            </a:r>
            <a:r>
              <a:rPr lang="fr-BE" dirty="0">
                <a:sym typeface="Wingdings" panose="05000000000000000000" pitchFamily="2" charset="2"/>
              </a:rPr>
              <a:t> médecin du travail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Dans tous les autres cas  en concertation avec médecin du travail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538162" lvl="2" indent="0">
              <a:buNone/>
            </a:pP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2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méthode de TEST examen de la source et des contacts</a:t>
            </a:r>
            <a:endParaRPr lang="fr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Test cutané tuberculinique (TCT)</a:t>
            </a:r>
          </a:p>
          <a:p>
            <a:pPr>
              <a:buClr>
                <a:srgbClr val="666633"/>
              </a:buClr>
            </a:pPr>
            <a:r>
              <a:rPr lang="fr-BE" dirty="0"/>
              <a:t>Tuberculine PPD RT 23 SSI </a:t>
            </a:r>
          </a:p>
          <a:p>
            <a:pPr marL="0" indent="0">
              <a:buClr>
                <a:srgbClr val="666633"/>
              </a:buClr>
              <a:buNone/>
            </a:pPr>
            <a:r>
              <a:rPr lang="fr-BE" dirty="0"/>
              <a:t>    du Statens Serum Institut </a:t>
            </a:r>
          </a:p>
          <a:p>
            <a:pPr marL="0" indent="0">
              <a:buClr>
                <a:srgbClr val="666633"/>
              </a:buClr>
              <a:buNone/>
            </a:pPr>
            <a:r>
              <a:rPr lang="fr-BE" dirty="0"/>
              <a:t>    Copenhague</a:t>
            </a:r>
          </a:p>
          <a:p>
            <a:pPr>
              <a:buClr>
                <a:srgbClr val="666633"/>
              </a:buClr>
            </a:pPr>
            <a:r>
              <a:rPr lang="fr-BE" dirty="0"/>
              <a:t>Injection en intradermique</a:t>
            </a:r>
          </a:p>
          <a:p>
            <a:pPr marL="0" indent="0">
              <a:buClr>
                <a:srgbClr val="666633"/>
              </a:buClr>
              <a:buNone/>
            </a:pPr>
            <a:r>
              <a:rPr lang="fr-BE" dirty="0"/>
              <a:t>    sur la partie externe de </a:t>
            </a:r>
          </a:p>
          <a:p>
            <a:pPr marL="0" indent="0">
              <a:buClr>
                <a:srgbClr val="666633"/>
              </a:buClr>
              <a:buNone/>
            </a:pPr>
            <a:r>
              <a:rPr lang="fr-BE" dirty="0"/>
              <a:t>    l’avant-bras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21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3153045"/>
              </p:ext>
            </p:extLst>
          </p:nvPr>
        </p:nvGraphicFramePr>
        <p:xfrm>
          <a:off x="4598625" y="1915343"/>
          <a:ext cx="4192587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Photo Editor-foto" r:id="rId3" imgW="4819048" imgH="4638095" progId="MSPhotoEd.3">
                  <p:embed/>
                </p:oleObj>
              </mc:Choice>
              <mc:Fallback>
                <p:oleObj name="Photo Editor-foto" r:id="rId3" imgW="4819048" imgH="4638095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625" y="1915343"/>
                        <a:ext cx="4192587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76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méthode de TEST examen de la source et des contacts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r-BE" dirty="0"/>
              <a:t>Résultat Test cutané tuberculine : </a:t>
            </a:r>
          </a:p>
          <a:p>
            <a:pPr>
              <a:lnSpc>
                <a:spcPct val="80000"/>
              </a:lnSpc>
              <a:buNone/>
            </a:pPr>
            <a:endParaRPr lang="fr-BE" dirty="0"/>
          </a:p>
          <a:p>
            <a:pPr>
              <a:lnSpc>
                <a:spcPct val="80000"/>
              </a:lnSpc>
            </a:pPr>
            <a:r>
              <a:rPr lang="fr-BE" dirty="0"/>
              <a:t>Lecture après min. 3 et max. 5 jours</a:t>
            </a:r>
          </a:p>
          <a:p>
            <a:pPr marL="0" indent="0">
              <a:lnSpc>
                <a:spcPct val="80000"/>
              </a:lnSpc>
              <a:buNone/>
            </a:pPr>
            <a:endParaRPr lang="fr-BE" dirty="0"/>
          </a:p>
          <a:p>
            <a:pPr>
              <a:lnSpc>
                <a:spcPct val="80000"/>
              </a:lnSpc>
            </a:pPr>
            <a:r>
              <a:rPr lang="fr-BE" sz="4000" dirty="0"/>
              <a:t>Par infirmier ayant le savoir-faire nécessaire</a:t>
            </a:r>
          </a:p>
          <a:p>
            <a:pPr marL="0" indent="0">
              <a:lnSpc>
                <a:spcPct val="80000"/>
              </a:lnSpc>
              <a:buNone/>
            </a:pPr>
            <a:endParaRPr lang="fr-BE" sz="4000" dirty="0"/>
          </a:p>
          <a:p>
            <a:pPr>
              <a:lnSpc>
                <a:spcPct val="80000"/>
              </a:lnSpc>
            </a:pPr>
            <a:r>
              <a:rPr lang="fr-BE" dirty="0"/>
              <a:t>Le diamètre le plus grand possible est mesuré</a:t>
            </a:r>
          </a:p>
          <a:p>
            <a:pPr>
              <a:lnSpc>
                <a:spcPct val="80000"/>
              </a:lnSpc>
            </a:pPr>
            <a:r>
              <a:rPr lang="fr-BE" dirty="0"/>
              <a:t>La dureté de l’épaississement est évaluée (I, II, III, IV)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1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méthode de TEST examen de la source et des contacts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7212" y="1710100"/>
            <a:ext cx="8064000" cy="4896544"/>
          </a:xfrm>
        </p:spPr>
        <p:txBody>
          <a:bodyPr>
            <a:normAutofit fontScale="85000" lnSpcReduction="20000"/>
          </a:bodyPr>
          <a:lstStyle/>
          <a:p>
            <a:r>
              <a:rPr lang="fr-BE" b="1" dirty="0"/>
              <a:t>&lt; 5 mm</a:t>
            </a:r>
            <a:r>
              <a:rPr lang="fr-BE" dirty="0"/>
              <a:t>	</a:t>
            </a:r>
            <a:r>
              <a:rPr lang="fr-BE" b="1" dirty="0"/>
              <a:t>négatif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b="1" dirty="0"/>
              <a:t>5 – 9 mm</a:t>
            </a:r>
            <a:r>
              <a:rPr lang="fr-BE" dirty="0"/>
              <a:t>	généralement </a:t>
            </a:r>
            <a:r>
              <a:rPr lang="fr-BE" b="1" dirty="0"/>
              <a:t>négatif</a:t>
            </a:r>
            <a:endParaRPr lang="fr-BE" dirty="0"/>
          </a:p>
          <a:p>
            <a:pPr lvl="1"/>
            <a:r>
              <a:rPr lang="fr-BE" b="1" dirty="0"/>
              <a:t>Positif </a:t>
            </a:r>
            <a:r>
              <a:rPr lang="fr-BE" dirty="0"/>
              <a:t>: en cas d’infection VIH ou de déficience immunitaire grave</a:t>
            </a:r>
          </a:p>
          <a:p>
            <a:pPr lvl="1"/>
            <a:r>
              <a:rPr lang="fr-BE" b="1" dirty="0"/>
              <a:t>douteux </a:t>
            </a:r>
            <a:r>
              <a:rPr lang="fr-BE" dirty="0"/>
              <a:t>: dans le cas de contacts étroits avec un patient tuberculeux contagieux (expectorations positives à l’examen microscopique direct ou à la culture) et dans le cas de jeunes enfants (≤ 5 ans) et de personnes âgées (≥ 65 ans)</a:t>
            </a:r>
          </a:p>
          <a:p>
            <a:pPr marL="269875" lvl="1" indent="0">
              <a:buNone/>
            </a:pPr>
            <a:endParaRPr lang="fr-BE" dirty="0"/>
          </a:p>
          <a:p>
            <a:r>
              <a:rPr lang="fr-BE" b="1" dirty="0"/>
              <a:t>10 – 17 mm</a:t>
            </a:r>
            <a:r>
              <a:rPr lang="fr-BE" dirty="0"/>
              <a:t>	</a:t>
            </a:r>
            <a:r>
              <a:rPr lang="fr-BE" b="1" dirty="0"/>
              <a:t>positif </a:t>
            </a:r>
            <a:r>
              <a:rPr lang="fr-BE" dirty="0"/>
              <a:t>: dans le cas de contacts étroits avec un patient 			tuberculeux contagieux et/ou si risque accru 			d’infection tuberculeuse ou de tuberculose</a:t>
            </a:r>
          </a:p>
          <a:p>
            <a:pPr marL="0" indent="0">
              <a:buNone/>
            </a:pPr>
            <a:r>
              <a:rPr lang="fr-BE" dirty="0"/>
              <a:t>		</a:t>
            </a:r>
            <a:r>
              <a:rPr lang="fr-BE" b="1" dirty="0"/>
              <a:t>douteux </a:t>
            </a:r>
            <a:r>
              <a:rPr lang="fr-BE" dirty="0"/>
              <a:t>: dans le cas d’absence de risque et/ou si 			antécédents de vaccination BCG récente (moins de 5 ans)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b="1" dirty="0"/>
              <a:t>≥ 18 mm</a:t>
            </a:r>
            <a:r>
              <a:rPr lang="fr-BE" dirty="0"/>
              <a:t>	</a:t>
            </a:r>
            <a:r>
              <a:rPr lang="fr-BE" b="1" dirty="0"/>
              <a:t>positif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r>
              <a:rPr lang="fr-BE" b="1" dirty="0"/>
              <a:t>Pour les réactions douteuses, il faut tenir compte du type de dureté de l’induration, certainement dans le cas d’une vaccination BCG récente.</a:t>
            </a: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720000" y="13407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Interprétation d’un TCT</a:t>
            </a:r>
          </a:p>
        </p:txBody>
      </p:sp>
    </p:spTree>
    <p:extLst>
      <p:ext uri="{BB962C8B-B14F-4D97-AF65-F5344CB8AC3E}">
        <p14:creationId xmlns:p14="http://schemas.microsoft.com/office/powerpoint/2010/main" val="145047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méthode de TEST examen de la source et des contacts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Interprétation induration</a:t>
            </a:r>
          </a:p>
          <a:p>
            <a:endParaRPr lang="fr-BE" dirty="0"/>
          </a:p>
          <a:p>
            <a:r>
              <a:rPr lang="fr-BE" dirty="0"/>
              <a:t>I: très dure ou en forme de croissant</a:t>
            </a:r>
          </a:p>
          <a:p>
            <a:r>
              <a:rPr lang="fr-BE" dirty="0"/>
              <a:t>II: dure</a:t>
            </a:r>
          </a:p>
          <a:p>
            <a:r>
              <a:rPr lang="fr-BE" dirty="0"/>
              <a:t>III: molle/dure</a:t>
            </a:r>
          </a:p>
          <a:p>
            <a:r>
              <a:rPr lang="fr-BE" dirty="0"/>
              <a:t>IV: molle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0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A2E-0AD9-49C2-BE74-5A97ABE59752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25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8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A2E-0AD9-49C2-BE74-5A97ABE59752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26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8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A2E-0AD9-49C2-BE74-5A97ABE59752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27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1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7A2E-0AD9-49C2-BE74-5A97ABE59752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28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Méthode de TEST examen de la source et des contacts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/>
              <a:t>Examen des contacts &lt; 2 mois après le dernier contact avec malade</a:t>
            </a:r>
          </a:p>
          <a:p>
            <a:r>
              <a:rPr lang="fr-BE" dirty="0"/>
              <a:t>TCT positif sans test précédent : contagion récente ou infection ancienne ?</a:t>
            </a:r>
          </a:p>
          <a:p>
            <a:pPr lvl="1"/>
            <a:r>
              <a:rPr lang="fr-BE" dirty="0"/>
              <a:t>RX thorax : normal </a:t>
            </a:r>
            <a:r>
              <a:rPr lang="fr-BE" dirty="0">
                <a:sym typeface="Wingdings" panose="05000000000000000000" pitchFamily="2" charset="2"/>
              </a:rPr>
              <a:t> renvoi chez médecin de famille avec infos sur le traitement  d’une Infection Tuberculeuse Latente (LTBI) 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RX thorax : anormal  renvoi pour diagnostic plus approfondi et traitement évtl</a:t>
            </a:r>
          </a:p>
          <a:p>
            <a:r>
              <a:rPr lang="fr-BE" dirty="0">
                <a:sym typeface="Wingdings" panose="05000000000000000000" pitchFamily="2" charset="2"/>
              </a:rPr>
              <a:t>TCT positif après test précédent négatif : virage ou brusque réaction tuberculinique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RX thorax : normal  renvoi chez médecin de famille avec forte recommandation débuter traitement LTBI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RX thorax : anormal  renvoi pour diagnostic plus approfondi et traitement évtl</a:t>
            </a:r>
          </a:p>
          <a:p>
            <a:r>
              <a:rPr lang="fr-BE" dirty="0">
                <a:sym typeface="Wingdings" panose="05000000000000000000" pitchFamily="2" charset="2"/>
              </a:rPr>
              <a:t>TCT négatif : répéter TCT 2 mois plus tard</a:t>
            </a:r>
          </a:p>
          <a:p>
            <a:r>
              <a:rPr lang="fr-BE" dirty="0">
                <a:sym typeface="Wingdings" panose="05000000000000000000" pitchFamily="2" charset="2"/>
              </a:rPr>
              <a:t>TCT douteux : répéter TCT 2 mois plus tard ou IGRA si BCG ou immuno-compromis</a:t>
            </a:r>
          </a:p>
          <a:p>
            <a:pPr marL="0" indent="0">
              <a:buNone/>
            </a:pPr>
            <a:endParaRPr lang="fr-BE" dirty="0"/>
          </a:p>
          <a:p>
            <a:pPr marL="269875" lvl="1" indent="0">
              <a:buNone/>
            </a:pP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/>
              <a:t>Obligation de notification tuberculose</a:t>
            </a:r>
            <a:endParaRPr lang="fr-BE" strike="sngStrik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À qui ?</a:t>
            </a:r>
          </a:p>
          <a:p>
            <a:r>
              <a:rPr lang="fr-BE" dirty="0"/>
              <a:t>Communauté flamande</a:t>
            </a:r>
          </a:p>
          <a:p>
            <a:pPr lvl="1"/>
            <a:r>
              <a:rPr lang="fr-BE" dirty="0"/>
              <a:t>Au médecin responsable de la lutte contre les maladies infectieuses</a:t>
            </a:r>
          </a:p>
          <a:p>
            <a:pPr lvl="1"/>
            <a:r>
              <a:rPr lang="fr-BE" dirty="0"/>
              <a:t>Dans les 24 heures qui suivent le diagnostic</a:t>
            </a:r>
          </a:p>
          <a:p>
            <a:r>
              <a:rPr lang="fr-BE" dirty="0"/>
              <a:t>Bruxelles</a:t>
            </a:r>
          </a:p>
          <a:p>
            <a:pPr lvl="1"/>
            <a:r>
              <a:rPr lang="fr-BE" dirty="0"/>
              <a:t>Inspecteur d’hygiène de la Commission communautaire commune</a:t>
            </a:r>
          </a:p>
          <a:p>
            <a:r>
              <a:rPr lang="fr-BE" dirty="0"/>
              <a:t>Communauté française</a:t>
            </a:r>
          </a:p>
          <a:p>
            <a:pPr lvl="1"/>
            <a:r>
              <a:rPr lang="fr-BE" dirty="0"/>
              <a:t>À la « Cellule de surveillance des maladies infectieuses » de l’AVIQ (Agence pour une  vie de Qualité-Région wallonne)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633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méthode de TEST examen de la source et des contacts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Examen des contacts &gt; 2 mois après le dernier contact avec malade</a:t>
            </a:r>
          </a:p>
          <a:p>
            <a:r>
              <a:rPr lang="fr-BE" dirty="0"/>
              <a:t>TCT positif sans test précédent : contagion récente ou infection ancienne ?</a:t>
            </a:r>
          </a:p>
          <a:p>
            <a:pPr lvl="1"/>
            <a:r>
              <a:rPr lang="fr-BE" dirty="0"/>
              <a:t>RX thorax : normal </a:t>
            </a:r>
            <a:r>
              <a:rPr lang="fr-BE" dirty="0">
                <a:sym typeface="Wingdings" panose="05000000000000000000" pitchFamily="2" charset="2"/>
              </a:rPr>
              <a:t> renvoi chez médecin de famille avec infos sur LTBI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RX thorax : anormal  renvoi pour diagnostic plus approfondi et traitement évtl</a:t>
            </a:r>
          </a:p>
          <a:p>
            <a:r>
              <a:rPr lang="fr-BE" dirty="0"/>
              <a:t>TCT positif et test précédent ou 1er TCT négatif ou douteux </a:t>
            </a:r>
            <a:r>
              <a:rPr lang="fr-BE" dirty="0">
                <a:sym typeface="Wingdings" panose="05000000000000000000" pitchFamily="2" charset="2"/>
              </a:rPr>
              <a:t> virage</a:t>
            </a:r>
            <a:endParaRPr lang="fr-BE" dirty="0"/>
          </a:p>
          <a:p>
            <a:pPr lvl="1"/>
            <a:r>
              <a:rPr lang="fr-BE" dirty="0">
                <a:sym typeface="Wingdings" panose="05000000000000000000" pitchFamily="2" charset="2"/>
              </a:rPr>
              <a:t>RX thorax : normal  renvoi chez médecin de famille avec forte recommandation débuter traitement LTBI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RX thorax : anormal  renvoi pour diagnostic plus approfondi et traitement évtl</a:t>
            </a:r>
          </a:p>
          <a:p>
            <a:pPr marL="269875" lvl="1" indent="0">
              <a:buNone/>
            </a:pP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007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Suivi TCT positif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BE" dirty="0"/>
              <a:t>Virage récent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traitement LTBI entamé</a:t>
            </a:r>
            <a:r>
              <a:rPr lang="fr-BE" dirty="0">
                <a:sym typeface="Wingdings" panose="05000000000000000000" pitchFamily="2" charset="2"/>
              </a:rPr>
              <a:t>  RX thorax après fin thérapie, plus rapidement si troubles suspects</a:t>
            </a:r>
            <a:endParaRPr lang="fr-BE" dirty="0"/>
          </a:p>
          <a:p>
            <a:pPr lvl="0"/>
            <a:r>
              <a:rPr lang="fr-BE" dirty="0"/>
              <a:t>Virage récent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pas de traitement entamé</a:t>
            </a:r>
            <a:r>
              <a:rPr lang="fr-BE" dirty="0">
                <a:sym typeface="Wingdings" panose="05000000000000000000" pitchFamily="2" charset="2"/>
              </a:rPr>
              <a:t>  </a:t>
            </a:r>
            <a:r>
              <a:rPr lang="fr-BE" dirty="0"/>
              <a:t>RX thorax semestriel pendant 2 ans. Conseil au patient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consulter médecin de famille en cas de troubles suspects quelle que soit la date de la dernière radio du thorax.</a:t>
            </a:r>
          </a:p>
          <a:p>
            <a:pPr lvl="0"/>
            <a:r>
              <a:rPr lang="fr-BE" dirty="0"/>
              <a:t>Présomption LTBI depuis plus de deux ans et pas de traitement entamé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nouveau RX thorax après 1 an ou plus tôt si troubles suspects. Conseil au patient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/>
              <a:t> consulter médecin de famille en cas de troubles suspects.</a:t>
            </a:r>
          </a:p>
          <a:p>
            <a:r>
              <a:rPr lang="fr-BE" dirty="0"/>
              <a:t>Traitement préventif après une contagion récente </a:t>
            </a:r>
            <a:r>
              <a:rPr lang="fr-BE" dirty="0">
                <a:sym typeface="Wingdings" panose="05000000000000000000" pitchFamily="2" charset="2"/>
              </a:rPr>
              <a:t> risque d’une </a:t>
            </a:r>
            <a:r>
              <a:rPr lang="fr-BE" dirty="0"/>
              <a:t>TBC active diminue de 70 à 90%</a:t>
            </a:r>
          </a:p>
          <a:p>
            <a:pPr lvl="0"/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66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igra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Test sérologique – Interferon Gamma Release Assay (IGRA) : test sanguin réalisé in vitro </a:t>
            </a:r>
            <a:r>
              <a:rPr lang="fr-BE" dirty="0">
                <a:sym typeface="Wingdings" panose="05000000000000000000" pitchFamily="2" charset="2"/>
              </a:rPr>
              <a:t> mesure la production de gamma interféron par les lymphocytes après stimulation par des antigènes spécifiques du bacille tuberculeux</a:t>
            </a:r>
          </a:p>
          <a:p>
            <a:r>
              <a:rPr lang="fr-BE" dirty="0">
                <a:sym typeface="Wingdings" panose="05000000000000000000" pitchFamily="2" charset="2"/>
              </a:rPr>
              <a:t>Antigènes non présents dans la souche BCG et la plupart des mycobactéries atypiques, à l’exception de </a:t>
            </a:r>
            <a:r>
              <a:rPr lang="fr-BE" i="1" dirty="0">
                <a:sym typeface="Wingdings" panose="05000000000000000000" pitchFamily="2" charset="2"/>
              </a:rPr>
              <a:t>M. </a:t>
            </a:r>
            <a:r>
              <a:rPr lang="fr-BE" dirty="0">
                <a:sym typeface="Wingdings" panose="05000000000000000000" pitchFamily="2" charset="2"/>
              </a:rPr>
              <a:t>kansassii</a:t>
            </a:r>
            <a:r>
              <a:rPr lang="fr-BE" i="1" dirty="0">
                <a:sym typeface="Wingdings" panose="05000000000000000000" pitchFamily="2" charset="2"/>
              </a:rPr>
              <a:t>, M. marinum, M. szulgai</a:t>
            </a:r>
          </a:p>
          <a:p>
            <a:r>
              <a:rPr lang="fr-BE" dirty="0">
                <a:sym typeface="Wingdings" panose="05000000000000000000" pitchFamily="2" charset="2"/>
              </a:rPr>
              <a:t>Deux firmes :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Qiagen :</a:t>
            </a:r>
          </a:p>
          <a:p>
            <a:pPr lvl="2"/>
            <a:r>
              <a:rPr lang="fr-BE" dirty="0">
                <a:sym typeface="Wingdings" panose="05000000000000000000" pitchFamily="2" charset="2"/>
              </a:rPr>
              <a:t>QuantiFERON-TB Gold (QFT-G) et QuantiFERON-TB Gold In-Tube (QFT-GIT), et plus récent QuantiFERON-TB Gold Plus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Oxford Immunotec :</a:t>
            </a:r>
          </a:p>
          <a:p>
            <a:pPr lvl="2"/>
            <a:r>
              <a:rPr lang="fr-BE" dirty="0">
                <a:sym typeface="Wingdings" panose="05000000000000000000" pitchFamily="2" charset="2"/>
              </a:rPr>
              <a:t>TB SPOT.TB</a:t>
            </a:r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938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IGRA</a:t>
            </a:r>
            <a:endParaRPr lang="nl-B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99" y="1340768"/>
            <a:ext cx="8062913" cy="478407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33</a:t>
            </a:fld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728299" y="6165304"/>
            <a:ext cx="806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Source : présentation Dr van Bleyenbergh UZ Leuven 10/03/2013</a:t>
            </a:r>
          </a:p>
        </p:txBody>
      </p:sp>
    </p:spTree>
    <p:extLst>
      <p:ext uri="{BB962C8B-B14F-4D97-AF65-F5344CB8AC3E}">
        <p14:creationId xmlns:p14="http://schemas.microsoft.com/office/powerpoint/2010/main" val="54872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IGRA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317873"/>
              </p:ext>
            </p:extLst>
          </p:nvPr>
        </p:nvGraphicFramePr>
        <p:xfrm>
          <a:off x="719999" y="2132855"/>
          <a:ext cx="806364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158">
                <a:tc>
                  <a:txBody>
                    <a:bodyPr/>
                    <a:lstStyle/>
                    <a:p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TCT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IGRA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r>
                        <a:rPr lang="fr-BE" noProof="0" dirty="0"/>
                        <a:t>Réaction croisée avec BCG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r>
                        <a:rPr lang="fr-BE" noProof="0" dirty="0"/>
                        <a:t>Réaction croisée avec </a:t>
                      </a:r>
                      <a:r>
                        <a:rPr lang="fr-BE" baseline="0" noProof="0" dirty="0"/>
                        <a:t>NTM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improbable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r>
                        <a:rPr lang="fr-BE" noProof="0" dirty="0"/>
                        <a:t>Contrôle négatif/positif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r>
                        <a:rPr lang="fr-BE" noProof="0" dirty="0"/>
                        <a:t>Effet amplificateur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noProof="0" dirty="0"/>
                        <a:t>Nombres contacts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noProof="0" dirty="0"/>
                        <a:t>Nécessité personnel formé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noProof="0" dirty="0"/>
                        <a:t>Nécessité labo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r>
                        <a:rPr lang="fr-BE" noProof="0" dirty="0"/>
                        <a:t>Temps nécessaire pour résultat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3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1-2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158">
                <a:tc>
                  <a:txBody>
                    <a:bodyPr/>
                    <a:lstStyle/>
                    <a:p>
                      <a:r>
                        <a:rPr lang="fr-BE" noProof="0" dirty="0"/>
                        <a:t>Coût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faible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moyen à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34</a:t>
            </a:fld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719999" y="1340768"/>
            <a:ext cx="807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Avantages et inconvénients TCT versus IGRA</a:t>
            </a:r>
          </a:p>
        </p:txBody>
      </p:sp>
    </p:spTree>
    <p:extLst>
      <p:ext uri="{BB962C8B-B14F-4D97-AF65-F5344CB8AC3E}">
        <p14:creationId xmlns:p14="http://schemas.microsoft.com/office/powerpoint/2010/main" val="2241062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igra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Utilisation IGRA en Belgique</a:t>
            </a:r>
            <a:endParaRPr lang="fr-BE" b="1" dirty="0"/>
          </a:p>
          <a:p>
            <a:r>
              <a:rPr lang="fr-BE" dirty="0"/>
              <a:t>Pour le moment, uniquement une approche à deux niveaux dans certains groupes-cibles (vaccinés BCG, immuno-compromis)</a:t>
            </a:r>
          </a:p>
          <a:p>
            <a:pPr lvl="1"/>
            <a:r>
              <a:rPr lang="fr-BE" dirty="0">
                <a:hlinkClick r:id="rId2"/>
              </a:rPr>
              <a:t>http://www.bcgatlas.org/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atlas BCG pour 180 pays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Éventuellement utiliser IGRA lors du dépistage d’embauche chez les vaccinés BCG ou les immuno-compromis</a:t>
            </a:r>
          </a:p>
          <a:p>
            <a:pPr lvl="2"/>
            <a:r>
              <a:rPr lang="fr-BE" dirty="0">
                <a:sym typeface="Wingdings" panose="05000000000000000000" pitchFamily="2" charset="2"/>
              </a:rPr>
              <a:t>Si négatif  à renouveler uniquement en cas de contacts prouvés avec un patient TB contagieux</a:t>
            </a:r>
          </a:p>
          <a:p>
            <a:pPr lvl="2"/>
            <a:r>
              <a:rPr lang="fr-BE" dirty="0">
                <a:sym typeface="Wingdings" panose="05000000000000000000" pitchFamily="2" charset="2"/>
              </a:rPr>
              <a:t>Si positif et RX normal  uniquement nouveau RX 1 an après le contact prouvé avec un patient TB contagieux ou plus tôt si symptômes suspects</a:t>
            </a:r>
            <a:endParaRPr lang="fr-BE" dirty="0"/>
          </a:p>
          <a:p>
            <a:r>
              <a:rPr lang="fr-BE" dirty="0"/>
              <a:t>En raison de l’effet amplificateur d’un TCT </a:t>
            </a:r>
            <a:r>
              <a:rPr lang="fr-BE" dirty="0">
                <a:sym typeface="Wingdings" panose="05000000000000000000" pitchFamily="2" charset="2"/>
              </a:rPr>
              <a:t> IGRA au plus tard 72 heures après TCT. Dans certains pays, marge de 2 à 3 semaines.</a:t>
            </a:r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649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IGRA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Directive belge IGRA</a:t>
            </a:r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r>
              <a:rPr lang="fr-BE" dirty="0"/>
              <a:t>http://www.vrgt.be/tuberculose/documentatiecentrum/richtlijnen</a:t>
            </a:r>
          </a:p>
          <a:p>
            <a:r>
              <a:rPr lang="fr-BE" dirty="0"/>
              <a:t>http://www.fares.be/fr/tbc-infos-pour-professionnels/</a:t>
            </a:r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790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Suivi du personnel porteur d’une LTBI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Pas de RX thorax annuel</a:t>
            </a:r>
          </a:p>
          <a:p>
            <a:r>
              <a:rPr lang="fr-BE" dirty="0"/>
              <a:t>Info sur le risque de réactivation de la LTBI</a:t>
            </a:r>
          </a:p>
          <a:p>
            <a:r>
              <a:rPr lang="fr-BE" dirty="0"/>
              <a:t>Info troubles suspects</a:t>
            </a:r>
          </a:p>
          <a:p>
            <a:r>
              <a:rPr lang="fr-BE" dirty="0"/>
              <a:t>Uniquement RX thorax 1 an après le dernier contact prouvé avec le patient TB contagieux ou plus tôt si troubles suspects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18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Suivi des vaccinés BCG et immuno-compromis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Nécessité d’un examen d’embauche : IGRA</a:t>
            </a:r>
          </a:p>
          <a:p>
            <a:r>
              <a:rPr lang="fr-BE" dirty="0"/>
              <a:t>Pas de nécessité d’un examen d’embauche et contact avec un patient TB contagieux : IGRA</a:t>
            </a:r>
          </a:p>
          <a:p>
            <a:r>
              <a:rPr lang="fr-BE" dirty="0"/>
              <a:t>IGRA négatif : non contaminé ; lors du contact suivant avec patient TB contagieux, renouveler IGRA</a:t>
            </a:r>
          </a:p>
          <a:p>
            <a:r>
              <a:rPr lang="fr-BE" dirty="0"/>
              <a:t>IGRA positif sans test précédent : contaminé (antérieur ou actuel ?) </a:t>
            </a:r>
            <a:r>
              <a:rPr lang="fr-BE" dirty="0">
                <a:sym typeface="Wingdings" panose="05000000000000000000" pitchFamily="2" charset="2"/>
              </a:rPr>
              <a:t> RX thorax normal  éventuellement traitement LTBI et suivi</a:t>
            </a:r>
            <a:endParaRPr lang="fr-BE" dirty="0"/>
          </a:p>
          <a:p>
            <a:r>
              <a:rPr lang="fr-BE" dirty="0"/>
              <a:t>Si IGRA positif et test précédent négatif : infection récente </a:t>
            </a:r>
            <a:r>
              <a:rPr lang="fr-BE" dirty="0">
                <a:sym typeface="Wingdings" panose="05000000000000000000" pitchFamily="2" charset="2"/>
              </a:rPr>
              <a:t>RX thorax normal  traitement LTBI et suivi</a:t>
            </a:r>
            <a:endParaRPr lang="fr-BE" dirty="0"/>
          </a:p>
          <a:p>
            <a:r>
              <a:rPr lang="fr-BE" dirty="0"/>
              <a:t>Suivi IGRA positif :</a:t>
            </a:r>
          </a:p>
          <a:p>
            <a:pPr lvl="1"/>
            <a:r>
              <a:rPr lang="fr-BE" dirty="0"/>
              <a:t>Pas de RX thorax annuel</a:t>
            </a:r>
          </a:p>
          <a:p>
            <a:pPr lvl="1"/>
            <a:r>
              <a:rPr lang="fr-BE" dirty="0"/>
              <a:t>Info sur risque de réactivation de la LTBI et troubles suspects</a:t>
            </a:r>
          </a:p>
          <a:p>
            <a:pPr lvl="1"/>
            <a:r>
              <a:rPr lang="fr-BE" dirty="0"/>
              <a:t>Uniquement RX thorax 1 an après dernier contact prouvé avec patient TB contagieux ou plus tôt </a:t>
            </a:r>
            <a:r>
              <a:rPr lang="fr-BE" dirty="0">
                <a:sym typeface="Wingdings" panose="05000000000000000000" pitchFamily="2" charset="2"/>
              </a:rPr>
              <a:t>si troubles suspects</a:t>
            </a: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3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Dépistage TB dans le milieu du travail par SEPP</a:t>
            </a:r>
            <a:endParaRPr lang="fr-BE" strike="sngStrike" dirty="0">
              <a:solidFill>
                <a:schemeClr val="tx1"/>
              </a:solidFill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816085"/>
              </p:ext>
            </p:extLst>
          </p:nvPr>
        </p:nvGraphicFramePr>
        <p:xfrm>
          <a:off x="733849" y="1668978"/>
          <a:ext cx="806291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72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sz="16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sz="1600" noProof="0" dirty="0"/>
                        <a:t>Région flamande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sz="1600" noProof="0" dirty="0"/>
                        <a:t>Région bruxelloise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sz="1600" noProof="0" dirty="0"/>
                        <a:t>Région wallonne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sz="1600" noProof="0" dirty="0"/>
                        <a:t>Belgique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Détenus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Demandeurs d’asile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12,0%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5,9%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Personnes sans papiers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Personnes sans abris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Personnes en contact avec patient </a:t>
                      </a:r>
                      <a:r>
                        <a:rPr lang="fr-BE" sz="1600" baseline="0" noProof="0" dirty="0"/>
                        <a:t>TB contagieux</a:t>
                      </a:r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10,2%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Travailleurs de la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5,0%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Personnes qui travaillent</a:t>
                      </a:r>
                      <a:r>
                        <a:rPr lang="fr-BE" sz="1600" baseline="0" noProof="0" dirty="0"/>
                        <a:t> avec des groupes à risque</a:t>
                      </a:r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0,9%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Total nombre de notifications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375756" y="6562896"/>
            <a:ext cx="4680520" cy="268139"/>
          </a:xfrm>
        </p:spPr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39</a:t>
            </a:fld>
            <a:endParaRPr lang="en-GB" dirty="0"/>
          </a:p>
        </p:txBody>
      </p:sp>
      <p:sp>
        <p:nvSpPr>
          <p:cNvPr id="8" name="Tekstvak 7"/>
          <p:cNvSpPr txBox="1"/>
          <p:nvPr/>
        </p:nvSpPr>
        <p:spPr>
          <a:xfrm>
            <a:off x="827584" y="5648359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*Un même patient peut appartenir à plusieurs groupes à risque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Source registre TB Belgique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3" name="Tekstvak 2"/>
          <p:cNvSpPr txBox="1"/>
          <p:nvPr/>
        </p:nvSpPr>
        <p:spPr>
          <a:xfrm>
            <a:off x="827584" y="12687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Groupes à risque pour la tuberculose 2014*</a:t>
            </a:r>
          </a:p>
        </p:txBody>
      </p:sp>
    </p:spTree>
    <p:extLst>
      <p:ext uri="{BB962C8B-B14F-4D97-AF65-F5344CB8AC3E}">
        <p14:creationId xmlns:p14="http://schemas.microsoft.com/office/powerpoint/2010/main" val="352903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Obligation de notification tuberculose</a:t>
            </a:r>
            <a:endParaRPr lang="nl-BE" strike="sngStrik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800" dirty="0"/>
              <a:t>Par qui ?</a:t>
            </a:r>
          </a:p>
          <a:p>
            <a:r>
              <a:rPr lang="fr-BE" sz="2800" dirty="0"/>
              <a:t>Le médecin traitant</a:t>
            </a:r>
          </a:p>
          <a:p>
            <a:r>
              <a:rPr lang="fr-BE" sz="2800" dirty="0"/>
              <a:t>Le chef d’un labo de biologie clinique</a:t>
            </a:r>
          </a:p>
          <a:p>
            <a:r>
              <a:rPr lang="fr-BE" sz="2800" dirty="0"/>
              <a:t>Un médecin chargé du contrôle médical dans les écoles, entreprises, structures où résident des enfants et des jeunes, maisons de repos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393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Dépistage TB dans le milieu du travail par SEPP</a:t>
            </a:r>
            <a:endParaRPr lang="nl-BE" strike="sngStrik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Qui vaut-il mieux examiner systématiquement ? 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Canada : personnel soumis systématiquement à un dépistage de la LTBI quand l’index tuberculinique &gt; 5% et/ou le taux de virage du test tuberculinique &gt; 0,5%</a:t>
            </a:r>
          </a:p>
          <a:p>
            <a:r>
              <a:rPr lang="fr-BE" dirty="0"/>
              <a:t>La Belgique ne dispose pas de données concernant le risque d’infection tuberculeuse dans le milieu du travail</a:t>
            </a:r>
          </a:p>
          <a:p>
            <a:r>
              <a:rPr lang="fr-BE" dirty="0"/>
              <a:t>Ce qui explique la répartition arbitraire des travailleurs dans des groupes qui présentent un risque différent d’infection</a:t>
            </a:r>
          </a:p>
          <a:p>
            <a:r>
              <a:rPr lang="fr-BE" dirty="0"/>
              <a:t>L’analyse du risque d’infection tuberculinique est un processus dynamique qui doit être régulièrement évalué :</a:t>
            </a:r>
          </a:p>
          <a:p>
            <a:pPr lvl="1"/>
            <a:r>
              <a:rPr lang="fr-BE" dirty="0"/>
              <a:t>Risque d’infection augmente </a:t>
            </a:r>
            <a:r>
              <a:rPr lang="fr-BE" dirty="0">
                <a:sym typeface="Wingdings" panose="05000000000000000000" pitchFamily="2" charset="2"/>
              </a:rPr>
              <a:t> augmenter fréquence du dépistage</a:t>
            </a:r>
          </a:p>
          <a:p>
            <a:pPr lvl="1"/>
            <a:r>
              <a:rPr lang="fr-BE" dirty="0"/>
              <a:t>Risque d’infection diminue</a:t>
            </a:r>
            <a:r>
              <a:rPr lang="fr-BE" dirty="0">
                <a:sym typeface="Wingdings" panose="05000000000000000000" pitchFamily="2" charset="2"/>
              </a:rPr>
              <a:t>  réduire fréquence du dépistage</a:t>
            </a:r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354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/>
              <a:t>Nombre de TCT dans le milieu du travail en Flandre pour 2012</a:t>
            </a:r>
            <a:br>
              <a:rPr lang="fr-BE" dirty="0"/>
            </a:br>
            <a:r>
              <a:rPr lang="fr-BE" sz="1200" dirty="0"/>
              <a:t>source : demandes d’agréments</a:t>
            </a:r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41</a:t>
            </a:fld>
            <a:endParaRPr lang="en-GB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251062"/>
              </p:ext>
            </p:extLst>
          </p:nvPr>
        </p:nvGraphicFramePr>
        <p:xfrm>
          <a:off x="720000" y="1261739"/>
          <a:ext cx="806291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3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SEPP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Nombre de TCT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Nombre</a:t>
                      </a:r>
                      <a:r>
                        <a:rPr lang="fr-BE" baseline="0" noProof="0" dirty="0"/>
                        <a:t> de travailleurs sous surveillance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Nombre de virages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2.842 (3,5%)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80.349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36.158 (11,4%)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317.083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684 (0,4%)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177.680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1.717 (2,6%)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66.484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18.276 (13,7%)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133.833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98.144 (18,7%)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524.805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9.785 (2,8%)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346.479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 (0.01%)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17.304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2.011 (3,2%)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63.004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13.882 (6,9%)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202.316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K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419 (3,7%)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11.216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L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noProof="0" dirty="0"/>
                        <a:t>1.354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22.668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185.273 (9,4%)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1.963.221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37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63289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fr-BE" dirty="0"/>
              <a:t/>
            </a:r>
            <a:br>
              <a:rPr lang="fr-BE" dirty="0"/>
            </a:br>
            <a:r>
              <a:rPr lang="fr-BE" dirty="0"/>
              <a:t>Répartition par groupe en fonction du risque de contamination TB - sources : WHO et VRGT</a:t>
            </a:r>
            <a:br>
              <a:rPr lang="fr-BE" dirty="0"/>
            </a:br>
            <a:endParaRPr lang="fr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786171"/>
              </p:ext>
            </p:extLst>
          </p:nvPr>
        </p:nvGraphicFramePr>
        <p:xfrm>
          <a:off x="720000" y="1340768"/>
          <a:ext cx="8126245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2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Contacts avec</a:t>
                      </a:r>
                      <a:r>
                        <a:rPr lang="fr-BE" sz="1600" baseline="0" noProof="0" dirty="0"/>
                        <a:t> sources d’infection potentielle</a:t>
                      </a:r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Exemples de membres du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Risque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Détection LTBI :</a:t>
                      </a:r>
                      <a:r>
                        <a:rPr lang="fr-BE" sz="1600" baseline="0" noProof="0" dirty="0"/>
                        <a:t> recommandation</a:t>
                      </a:r>
                      <a:endParaRPr lang="fr-BE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Réguliers et étroits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urgences, soins intensifs,</a:t>
                      </a:r>
                      <a:r>
                        <a:rPr lang="fr-BE" sz="1600" baseline="0" noProof="0" dirty="0"/>
                        <a:t> pneumo, bronchoscopie, aérosolthérapie,</a:t>
                      </a:r>
                    </a:p>
                    <a:p>
                      <a:r>
                        <a:rPr lang="fr-BE" sz="1600" baseline="0" noProof="0" dirty="0"/>
                        <a:t>labo microbiologie, autopsie, personnel pénitentiaire,</a:t>
                      </a:r>
                    </a:p>
                    <a:p>
                      <a:r>
                        <a:rPr lang="fr-BE" sz="1600" baseline="0" noProof="0" dirty="0"/>
                        <a:t>personnes qui travaillent avec des groupes à risque</a:t>
                      </a:r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Élevé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Au recrutement</a:t>
                      </a:r>
                    </a:p>
                    <a:p>
                      <a:r>
                        <a:rPr lang="fr-BE" sz="1600" noProof="0" dirty="0"/>
                        <a:t>+</a:t>
                      </a:r>
                    </a:p>
                    <a:p>
                      <a:r>
                        <a:rPr lang="fr-BE" sz="1600" noProof="0" dirty="0"/>
                        <a:t>Semestrielle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Sporadiques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Autres services hospitaliers, maisons de repos et de soins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Modéré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Au recrutement</a:t>
                      </a:r>
                    </a:p>
                    <a:p>
                      <a:r>
                        <a:rPr lang="fr-BE" sz="1600" noProof="0" dirty="0"/>
                        <a:t>+</a:t>
                      </a:r>
                    </a:p>
                    <a:p>
                      <a:r>
                        <a:rPr lang="fr-BE" sz="1600" noProof="0" dirty="0"/>
                        <a:t>Annuelle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Néant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Certains services administratifs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Équivalent à celui de la population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Néant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Facteurs de risques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Individuel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Surveillance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986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Brochures</a:t>
            </a:r>
            <a:endParaRPr lang="fr-BE" strike="sngStrik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Disponibles sur le site internet de Zorg-en-Gezondheid, actuellement dans les langues suivantes :</a:t>
            </a:r>
          </a:p>
          <a:p>
            <a:pPr lvl="1"/>
            <a:r>
              <a:rPr lang="fr-BE" dirty="0"/>
              <a:t>Néerlandais</a:t>
            </a:r>
          </a:p>
          <a:p>
            <a:pPr lvl="1"/>
            <a:r>
              <a:rPr lang="fr-BE" dirty="0" smtClean="0">
                <a:hlinkClick r:id="rId2"/>
              </a:rPr>
              <a:t>Français</a:t>
            </a:r>
            <a:r>
              <a:rPr lang="fr-BE" dirty="0"/>
              <a:t>: </a:t>
            </a:r>
            <a:endParaRPr lang="fr-BE" dirty="0" smtClean="0"/>
          </a:p>
          <a:p>
            <a:pPr marL="269875" lvl="1" indent="0">
              <a:buNone/>
            </a:pPr>
            <a:r>
              <a:rPr lang="fr-BE" dirty="0" smtClean="0">
                <a:hlinkClick r:id="rId2"/>
              </a:rPr>
              <a:t>https</a:t>
            </a:r>
            <a:r>
              <a:rPr lang="fr-BE" dirty="0">
                <a:hlinkClick r:id="rId2"/>
              </a:rPr>
              <a:t>://</a:t>
            </a:r>
            <a:r>
              <a:rPr lang="fr-BE" dirty="0" smtClean="0">
                <a:hlinkClick r:id="rId2"/>
              </a:rPr>
              <a:t>www.zorg-en-gezondheid.be/sites/default/files/atoms/files/Tuberculose%20%28FR%29.pdf</a:t>
            </a:r>
            <a:endParaRPr lang="fr-BE" dirty="0" smtClean="0"/>
          </a:p>
          <a:p>
            <a:pPr lvl="1"/>
            <a:r>
              <a:rPr lang="fr-BE" dirty="0" smtClean="0"/>
              <a:t>Allemand</a:t>
            </a:r>
            <a:endParaRPr lang="fr-BE" dirty="0"/>
          </a:p>
          <a:p>
            <a:pPr lvl="1"/>
            <a:r>
              <a:rPr lang="fr-BE" dirty="0"/>
              <a:t>Anglais</a:t>
            </a:r>
          </a:p>
          <a:p>
            <a:pPr lvl="1"/>
            <a:r>
              <a:rPr lang="fr-BE" dirty="0"/>
              <a:t>Espagnol</a:t>
            </a:r>
          </a:p>
          <a:p>
            <a:pPr lvl="1"/>
            <a:r>
              <a:rPr lang="fr-BE" dirty="0"/>
              <a:t>Portugais</a:t>
            </a:r>
          </a:p>
          <a:p>
            <a:pPr lvl="1"/>
            <a:r>
              <a:rPr lang="fr-BE" dirty="0"/>
              <a:t>Polonais</a:t>
            </a:r>
          </a:p>
          <a:p>
            <a:pPr lvl="1"/>
            <a:r>
              <a:rPr lang="fr-BE" dirty="0"/>
              <a:t>Turque</a:t>
            </a:r>
          </a:p>
          <a:p>
            <a:pPr lvl="1"/>
            <a:r>
              <a:rPr lang="fr-BE" dirty="0"/>
              <a:t>Marocain</a:t>
            </a:r>
          </a:p>
          <a:p>
            <a:pPr lvl="1"/>
            <a:r>
              <a:rPr lang="fr-BE" dirty="0"/>
              <a:t>Arabe</a:t>
            </a:r>
          </a:p>
          <a:p>
            <a:pPr lvl="1"/>
            <a:r>
              <a:rPr lang="fr-BE" dirty="0"/>
              <a:t>Russe</a:t>
            </a:r>
          </a:p>
          <a:p>
            <a:pPr lvl="1"/>
            <a:r>
              <a:rPr lang="fr-BE" dirty="0"/>
              <a:t>Népalais</a:t>
            </a:r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835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BE" dirty="0"/>
              <a:t>App gratuite pour IPhone et Android avec informations orales sur la tuberculose dans 38 langues via le site internet suivant :</a:t>
            </a:r>
          </a:p>
          <a:p>
            <a:r>
              <a:rPr lang="fr-BE" dirty="0">
                <a:hlinkClick r:id="rId2"/>
              </a:rPr>
              <a:t>http://www.explaintb.org/app-2/?lang=en</a:t>
            </a: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65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Obligation de notification tuberculose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3200" dirty="0"/>
              <a:t>Comment ? </a:t>
            </a:r>
          </a:p>
          <a:p>
            <a:r>
              <a:rPr lang="fr-BE" sz="3200" dirty="0"/>
              <a:t>Communauté flamande</a:t>
            </a:r>
          </a:p>
          <a:p>
            <a:pPr lvl="1"/>
            <a:r>
              <a:rPr lang="fr-BE" sz="2800" dirty="0"/>
              <a:t>Téléphone</a:t>
            </a:r>
          </a:p>
          <a:p>
            <a:pPr lvl="2"/>
            <a:r>
              <a:rPr lang="fr-BE" sz="2600" dirty="0"/>
              <a:t>Pendant les heures de bureau Tél. de la province concernée</a:t>
            </a:r>
          </a:p>
          <a:p>
            <a:pPr lvl="2"/>
            <a:r>
              <a:rPr lang="fr-BE" sz="2600" dirty="0"/>
              <a:t>En dehors des heures de bureau : 02/512 93 89 (24 heures sur 24)</a:t>
            </a:r>
          </a:p>
          <a:p>
            <a:pPr lvl="1"/>
            <a:r>
              <a:rPr lang="fr-BE" sz="2800" dirty="0"/>
              <a:t>Formulaire de notification à télécharger sur le site internet</a:t>
            </a:r>
          </a:p>
          <a:p>
            <a:pPr lvl="2"/>
            <a:r>
              <a:rPr lang="fr-BE" sz="2600" dirty="0"/>
              <a:t>Fax, e-mail, poste</a:t>
            </a:r>
          </a:p>
          <a:p>
            <a:r>
              <a:rPr lang="fr-BE" sz="3200" dirty="0"/>
              <a:t>Site internet avec toutes les informations utiles :</a:t>
            </a:r>
          </a:p>
          <a:p>
            <a:pPr lvl="1"/>
            <a:r>
              <a:rPr lang="fr-BE" sz="2800" dirty="0"/>
              <a:t> </a:t>
            </a:r>
            <a:r>
              <a:rPr lang="fr-BE" sz="2800" dirty="0">
                <a:hlinkClick r:id="rId2"/>
              </a:rPr>
              <a:t>https://www.zorg-en-gezondheid.be/een-meldingsplichtige-infectieziekte-aangeven</a:t>
            </a:r>
            <a:endParaRPr lang="fr-BE" sz="2800" dirty="0"/>
          </a:p>
          <a:p>
            <a:pPr lvl="1"/>
            <a:endParaRPr lang="fr-BE" sz="2800" dirty="0"/>
          </a:p>
          <a:p>
            <a:pPr marL="0" indent="0">
              <a:buNone/>
            </a:pPr>
            <a:endParaRPr lang="fr-BE" sz="3200" dirty="0"/>
          </a:p>
          <a:p>
            <a:endParaRPr lang="fr-BE" sz="3200" dirty="0"/>
          </a:p>
          <a:p>
            <a:endParaRPr lang="fr-BE" sz="3200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44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Obligation de notification tuberculose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3200" dirty="0"/>
              <a:t>Communauté française</a:t>
            </a:r>
          </a:p>
          <a:p>
            <a:pPr lvl="1"/>
            <a:r>
              <a:rPr lang="fr-BE" sz="2800" dirty="0"/>
              <a:t>Téléphone : 071/205 105</a:t>
            </a:r>
          </a:p>
          <a:p>
            <a:pPr lvl="1"/>
            <a:r>
              <a:rPr lang="fr-BE" sz="2800" dirty="0">
                <a:hlinkClick r:id="rId2"/>
              </a:rPr>
              <a:t>https://www.wiv-isp.be/matra/CF/connexion.aspx</a:t>
            </a:r>
            <a:endParaRPr lang="fr-BE" sz="2800" dirty="0"/>
          </a:p>
          <a:p>
            <a:pPr lvl="2"/>
            <a:r>
              <a:rPr lang="fr-BE" sz="3000" dirty="0"/>
              <a:t>SMS à l’inspecteur de garde</a:t>
            </a:r>
          </a:p>
          <a:p>
            <a:pPr lvl="1"/>
            <a:r>
              <a:rPr lang="fr-BE" sz="3200" dirty="0"/>
              <a:t>E-mail : </a:t>
            </a:r>
            <a:r>
              <a:rPr lang="fr-BE" sz="3200" dirty="0">
                <a:hlinkClick r:id="rId3"/>
              </a:rPr>
              <a:t>surveillance.sante@aviq.be</a:t>
            </a:r>
            <a:endParaRPr lang="fr-BE" sz="3200" dirty="0"/>
          </a:p>
          <a:p>
            <a:pPr lvl="1"/>
            <a:r>
              <a:rPr lang="fr-BE" sz="3200" dirty="0"/>
              <a:t>Fax : 071/205 107</a:t>
            </a:r>
          </a:p>
          <a:p>
            <a:pPr lvl="1"/>
            <a:endParaRPr lang="fr-BE" sz="3200" dirty="0"/>
          </a:p>
          <a:p>
            <a:pPr marL="0" indent="0">
              <a:buNone/>
            </a:pPr>
            <a:endParaRPr lang="fr-BE" sz="3200" dirty="0"/>
          </a:p>
          <a:p>
            <a:endParaRPr lang="fr-BE" sz="3200" dirty="0"/>
          </a:p>
          <a:p>
            <a:endParaRPr lang="fr-BE" sz="3200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13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Obligation de notification tuberculose</a:t>
            </a:r>
            <a:endParaRPr lang="nl-BE" strike="sngStrik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3200" dirty="0"/>
          </a:p>
          <a:p>
            <a:r>
              <a:rPr lang="fr-BE" sz="3200" dirty="0"/>
              <a:t>Bruxelles</a:t>
            </a:r>
          </a:p>
          <a:p>
            <a:pPr lvl="1"/>
            <a:r>
              <a:rPr lang="fr-BE" sz="2800" dirty="0"/>
              <a:t>Tél. : 02/552 01 67 ou 0478/77 77 08</a:t>
            </a:r>
          </a:p>
          <a:p>
            <a:pPr lvl="1"/>
            <a:r>
              <a:rPr lang="fr-BE" sz="2800" dirty="0"/>
              <a:t>Internet : </a:t>
            </a:r>
            <a:r>
              <a:rPr lang="fr-BE" sz="2800" dirty="0">
                <a:hlinkClick r:id="rId2"/>
              </a:rPr>
              <a:t>https://www.wiv-isp.be/Matra/cf/connexion.aspx</a:t>
            </a:r>
            <a:endParaRPr lang="fr-BE" sz="2800" dirty="0"/>
          </a:p>
          <a:p>
            <a:r>
              <a:rPr lang="fr-BE" sz="3200" dirty="0"/>
              <a:t>Site internet avec toutes les informations utiles </a:t>
            </a:r>
          </a:p>
          <a:p>
            <a:pPr lvl="1"/>
            <a:r>
              <a:rPr lang="fr-BE" sz="2800" dirty="0">
                <a:hlinkClick r:id="rId3"/>
              </a:rPr>
              <a:t>http://www.ccc-ggc.irisnet.be/fr/institutions-agreees/politique-de-la-sante</a:t>
            </a:r>
            <a:endParaRPr lang="fr-BE" sz="2800" dirty="0"/>
          </a:p>
          <a:p>
            <a:pPr lvl="1"/>
            <a:endParaRPr lang="fr-BE" sz="2800" dirty="0"/>
          </a:p>
          <a:p>
            <a:pPr lvl="1"/>
            <a:endParaRPr lang="fr-BE" sz="2800" dirty="0"/>
          </a:p>
          <a:p>
            <a:endParaRPr lang="fr-BE" sz="3200" dirty="0"/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64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Qui nous avertit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dirty="0"/>
              <a:t>labo</a:t>
            </a:r>
          </a:p>
          <a:p>
            <a:r>
              <a:rPr lang="fr-BE" altLang="nl-BE" dirty="0"/>
              <a:t>médecin traitant</a:t>
            </a:r>
          </a:p>
          <a:p>
            <a:r>
              <a:rPr lang="fr-BE" dirty="0"/>
              <a:t>médecin Services PSE (Promotion de la Santé à l’École)</a:t>
            </a:r>
            <a:endParaRPr lang="fr-BE" altLang="nl-BE" dirty="0"/>
          </a:p>
          <a:p>
            <a:r>
              <a:rPr lang="fr-BE" altLang="nl-BE" dirty="0"/>
              <a:t>médecin du travail</a:t>
            </a:r>
          </a:p>
          <a:p>
            <a:r>
              <a:rPr lang="fr-BE" altLang="nl-BE" dirty="0"/>
              <a:t>MCC (médecin coordinateur et conseiller)</a:t>
            </a:r>
          </a:p>
          <a:p>
            <a:r>
              <a:rPr lang="fr-BE" altLang="nl-BE" dirty="0"/>
              <a:t>médecin de famille</a:t>
            </a:r>
          </a:p>
          <a:p>
            <a:r>
              <a:rPr lang="fr-BE" altLang="nl-BE" dirty="0"/>
              <a:t>membre de la famille</a:t>
            </a:r>
          </a:p>
          <a:p>
            <a:r>
              <a:rPr lang="fr-BE" altLang="nl-BE" dirty="0"/>
              <a:t>personne de contact</a:t>
            </a:r>
          </a:p>
          <a:p>
            <a:r>
              <a:rPr lang="fr-BE" altLang="nl-BE" dirty="0"/>
              <a:t>médias</a:t>
            </a:r>
          </a:p>
          <a:p>
            <a:endParaRPr lang="fr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0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La Tuberculose dans le monde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2108-348F-48F3-8EC3-5B21A1596D99}" type="datetime3">
              <a:rPr lang="nl-BE" smtClean="0"/>
              <a:t>3.11.16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Agentschap Zorg en Gezondheid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7145-3DEC-4101-B6F0-96A308288BCA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74" y="1484313"/>
            <a:ext cx="505561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274287" y="1772816"/>
            <a:ext cx="28616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2000" b="1" dirty="0"/>
              <a:t>Population mondiale :</a:t>
            </a:r>
          </a:p>
          <a:p>
            <a:pPr algn="ctr" eaLnBrk="1" hangingPunct="1"/>
            <a:r>
              <a:rPr lang="fr-BE" sz="2000" b="1" dirty="0"/>
              <a:t>7,39 milliards</a:t>
            </a:r>
            <a:endParaRPr lang="nl-NL" sz="2000" b="1" dirty="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411759" y="2656998"/>
            <a:ext cx="2857500" cy="2770188"/>
          </a:xfrm>
          <a:prstGeom prst="ellipse">
            <a:avLst/>
          </a:prstGeom>
          <a:solidFill>
            <a:srgbClr val="F2E35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dirty="0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699792" y="3397567"/>
            <a:ext cx="1328738" cy="1289050"/>
          </a:xfrm>
          <a:prstGeom prst="ellipse">
            <a:avLst/>
          </a:prstGeom>
          <a:solidFill>
            <a:srgbClr val="FDFFB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BE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2820987" y="3789040"/>
            <a:ext cx="665163" cy="644525"/>
          </a:xfrm>
          <a:prstGeom prst="ellipse">
            <a:avLst/>
          </a:prstGeom>
          <a:solidFill>
            <a:srgbClr val="6666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663123" y="5301208"/>
            <a:ext cx="18053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sz="2000" b="1" dirty="0"/>
              <a:t>Décès TBC :</a:t>
            </a:r>
          </a:p>
          <a:p>
            <a:pPr eaLnBrk="1" hangingPunct="1"/>
            <a:r>
              <a:rPr lang="fr-BE" sz="2000" b="1" dirty="0"/>
              <a:t>1,5 million/an</a:t>
            </a:r>
            <a:endParaRPr lang="nl-NL" sz="2000" b="1" dirty="0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109466" y="4243387"/>
            <a:ext cx="1462087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258466" y="3535501"/>
            <a:ext cx="32207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sz="2000" b="1" dirty="0"/>
              <a:t>Nouveaux patients TBC :</a:t>
            </a:r>
          </a:p>
          <a:p>
            <a:pPr eaLnBrk="1" hangingPunct="1"/>
            <a:r>
              <a:rPr lang="fr-BE" sz="2000" b="1" dirty="0"/>
              <a:t>9,6 millions/an</a:t>
            </a:r>
            <a:endParaRPr lang="nl-NL" sz="2000" b="1" dirty="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552340" y="3705076"/>
            <a:ext cx="66357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765536" y="2708920"/>
            <a:ext cx="2149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2000" b="1" dirty="0"/>
              <a:t>Infections TBC :</a:t>
            </a:r>
          </a:p>
          <a:p>
            <a:pPr algn="ctr" eaLnBrk="1" hangingPunct="1"/>
            <a:r>
              <a:rPr lang="fr-BE" sz="2000" b="1" dirty="0"/>
              <a:t>2,5 milliards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39613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ZG new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82956DA385145A466D10B349CD462" ma:contentTypeVersion="0" ma:contentTypeDescription="Een nieuw document maken." ma:contentTypeScope="" ma:versionID="f4ae10e1147aa7c7bf8d68c98e3e84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767d8517f6d526c1ae4e30ebb4daf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93D911-3FFC-4382-98A9-3E939F8ED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7E2BD-EF86-422C-BE9F-448DEC09D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994885-EF4D-457D-99D1-920612ED7BA8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4804</TotalTime>
  <Words>2598</Words>
  <Application>Microsoft Office PowerPoint</Application>
  <PresentationFormat>Diavoorstelling (4:3)</PresentationFormat>
  <Paragraphs>637</Paragraphs>
  <Slides>44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Photo Editor-foto</vt:lpstr>
      <vt:lpstr>Dépistage  des contacts autour de  patients tuberculeux contagieux dans le milieu du travail : directives pratiques.</vt:lpstr>
      <vt:lpstr>contenu</vt:lpstr>
      <vt:lpstr>Obligation de notification tuberculose</vt:lpstr>
      <vt:lpstr>Obligation de notification tuberculose</vt:lpstr>
      <vt:lpstr>Obligation de notification tuberculose</vt:lpstr>
      <vt:lpstr>Obligation de notification tuberculose</vt:lpstr>
      <vt:lpstr>Obligation de notification tuberculose</vt:lpstr>
      <vt:lpstr>Qui nous avertit</vt:lpstr>
      <vt:lpstr>La Tuberculose dans le monde</vt:lpstr>
      <vt:lpstr>Évolution de l’incidence en Belgique</vt:lpstr>
      <vt:lpstr>Évolution dans les trois régions belges</vt:lpstr>
      <vt:lpstr>Incidence auprès des belges et non belges</vt:lpstr>
      <vt:lpstr>Incidence Brute TB par province 2014</vt:lpstr>
      <vt:lpstr>Marche à suivre après une notification TB</vt:lpstr>
      <vt:lpstr>Marche à suivre après une notification TB</vt:lpstr>
      <vt:lpstr>Marche à suivre après une notification TB</vt:lpstr>
      <vt:lpstr>Marche à suivre après une notification TB</vt:lpstr>
      <vt:lpstr>PowerPoint-presentatie</vt:lpstr>
      <vt:lpstr>Marche à suivre après une notification TB</vt:lpstr>
      <vt:lpstr>Marche à suivre après une notification TB</vt:lpstr>
      <vt:lpstr>méthode de TEST examen de la source et des contacts</vt:lpstr>
      <vt:lpstr>méthode de TEST examen de la source et des contacts</vt:lpstr>
      <vt:lpstr>méthode de TEST examen de la source et des contacts</vt:lpstr>
      <vt:lpstr>méthode de TEST examen de la source et des contacts</vt:lpstr>
      <vt:lpstr>PowerPoint-presentatie</vt:lpstr>
      <vt:lpstr>PowerPoint-presentatie</vt:lpstr>
      <vt:lpstr>PowerPoint-presentatie</vt:lpstr>
      <vt:lpstr>PowerPoint-presentatie</vt:lpstr>
      <vt:lpstr>Méthode de TEST examen de la source et des contacts</vt:lpstr>
      <vt:lpstr>méthode de TEST examen de la source et des contacts</vt:lpstr>
      <vt:lpstr>Suivi TCT positif</vt:lpstr>
      <vt:lpstr>igra</vt:lpstr>
      <vt:lpstr>IGRA</vt:lpstr>
      <vt:lpstr>IGRA</vt:lpstr>
      <vt:lpstr>igra</vt:lpstr>
      <vt:lpstr>IGRA</vt:lpstr>
      <vt:lpstr>Suivi du personnel porteur d’une LTBI</vt:lpstr>
      <vt:lpstr>Suivi des vaccinés BCG et immuno-compromis</vt:lpstr>
      <vt:lpstr>Dépistage TB dans le milieu du travail par SEPP</vt:lpstr>
      <vt:lpstr>Dépistage TB dans le milieu du travail par SEPP</vt:lpstr>
      <vt:lpstr>Nombre de TCT dans le milieu du travail en Flandre pour 2012 source : demandes d’agréments</vt:lpstr>
      <vt:lpstr> Répartition par groupe en fonction du risque de contamination TB - sources : WHO et VRGT </vt:lpstr>
      <vt:lpstr>Brochures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Lemento</dc:creator>
  <cp:lastModifiedBy>Joke</cp:lastModifiedBy>
  <cp:revision>337</cp:revision>
  <cp:lastPrinted>2016-10-11T08:44:12Z</cp:lastPrinted>
  <dcterms:created xsi:type="dcterms:W3CDTF">2014-04-16T22:59:24Z</dcterms:created>
  <dcterms:modified xsi:type="dcterms:W3CDTF">2016-11-03T07:32:26Z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0x010100AD782956DA385145A466D10B349CD462</vt:lpwstr>
  </property>
</Properties>
</file>