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476" r:id="rId3"/>
    <p:sldId id="477" r:id="rId4"/>
    <p:sldId id="448" r:id="rId5"/>
    <p:sldId id="490" r:id="rId6"/>
    <p:sldId id="491" r:id="rId7"/>
    <p:sldId id="492" r:id="rId8"/>
    <p:sldId id="478" r:id="rId9"/>
    <p:sldId id="493" r:id="rId10"/>
    <p:sldId id="494" r:id="rId11"/>
    <p:sldId id="495" r:id="rId12"/>
    <p:sldId id="496" r:id="rId13"/>
    <p:sldId id="497" r:id="rId14"/>
    <p:sldId id="500" r:id="rId15"/>
    <p:sldId id="501" r:id="rId16"/>
    <p:sldId id="502" r:id="rId17"/>
    <p:sldId id="505" r:id="rId18"/>
    <p:sldId id="479" r:id="rId19"/>
    <p:sldId id="503" r:id="rId20"/>
    <p:sldId id="504" r:id="rId21"/>
    <p:sldId id="506" r:id="rId22"/>
  </p:sldIdLst>
  <p:sldSz cx="9144000" cy="6858000" type="screen4x3"/>
  <p:notesSz cx="6797675" cy="9926638"/>
  <p:defaultTextStyle>
    <a:defPPr>
      <a:defRPr lang="fr-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F4FFF"/>
    <a:srgbClr val="003300"/>
    <a:srgbClr val="006600"/>
    <a:srgbClr val="FFFFCC"/>
    <a:srgbClr val="7575FF"/>
    <a:srgbClr val="A50021"/>
    <a:srgbClr val="663300"/>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88953" autoAdjust="0"/>
  </p:normalViewPr>
  <p:slideViewPr>
    <p:cSldViewPr snapToGrid="0">
      <p:cViewPr varScale="1">
        <p:scale>
          <a:sx n="94" d="100"/>
          <a:sy n="94" d="100"/>
        </p:scale>
        <p:origin x="152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584"/>
    </p:cViewPr>
  </p:sorterViewPr>
  <p:notesViewPr>
    <p:cSldViewPr snapToGrid="0">
      <p:cViewPr varScale="1">
        <p:scale>
          <a:sx n="81" d="100"/>
          <a:sy n="81" d="100"/>
        </p:scale>
        <p:origin x="-315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BE" dirty="0"/>
          </a:p>
        </p:txBody>
      </p:sp>
      <p:sp>
        <p:nvSpPr>
          <p:cNvPr id="71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BE" dirty="0"/>
          </a:p>
        </p:txBody>
      </p:sp>
      <p:sp>
        <p:nvSpPr>
          <p:cNvPr id="717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BE" dirty="0"/>
          </a:p>
        </p:txBody>
      </p:sp>
      <p:sp>
        <p:nvSpPr>
          <p:cNvPr id="717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61BFD8-FBF5-4C0D-B975-B402E8ADCD27}" type="slidenum">
              <a:rPr lang="nl-BE"/>
              <a:pPr/>
              <a:t>‹N°›</a:t>
            </a:fld>
            <a:endParaRPr lang="nl-BE" dirty="0"/>
          </a:p>
        </p:txBody>
      </p:sp>
    </p:spTree>
    <p:extLst>
      <p:ext uri="{BB962C8B-B14F-4D97-AF65-F5344CB8AC3E}">
        <p14:creationId xmlns:p14="http://schemas.microsoft.com/office/powerpoint/2010/main" val="3738713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BE" dirty="0"/>
          </a:p>
        </p:txBody>
      </p:sp>
      <p:sp>
        <p:nvSpPr>
          <p:cNvPr id="1126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BE"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p>
        </p:txBody>
      </p:sp>
      <p:sp>
        <p:nvSpPr>
          <p:cNvPr id="1127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BE" dirty="0"/>
          </a:p>
        </p:txBody>
      </p:sp>
      <p:sp>
        <p:nvSpPr>
          <p:cNvPr id="1127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FA222C-5D41-4261-A71A-2FADC85A1A8C}" type="slidenum">
              <a:rPr lang="nl-BE"/>
              <a:pPr/>
              <a:t>‹N°›</a:t>
            </a:fld>
            <a:endParaRPr lang="nl-BE" dirty="0"/>
          </a:p>
        </p:txBody>
      </p:sp>
    </p:spTree>
    <p:extLst>
      <p:ext uri="{BB962C8B-B14F-4D97-AF65-F5344CB8AC3E}">
        <p14:creationId xmlns:p14="http://schemas.microsoft.com/office/powerpoint/2010/main" val="1956250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a:t>
            </a:fld>
            <a:endParaRPr lang="nl-BE" dirty="0"/>
          </a:p>
        </p:txBody>
      </p:sp>
    </p:spTree>
    <p:extLst>
      <p:ext uri="{BB962C8B-B14F-4D97-AF65-F5344CB8AC3E}">
        <p14:creationId xmlns:p14="http://schemas.microsoft.com/office/powerpoint/2010/main" val="299432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11</a:t>
            </a:fld>
            <a:endParaRPr lang="nl-BE" dirty="0"/>
          </a:p>
        </p:txBody>
      </p:sp>
    </p:spTree>
    <p:extLst>
      <p:ext uri="{BB962C8B-B14F-4D97-AF65-F5344CB8AC3E}">
        <p14:creationId xmlns:p14="http://schemas.microsoft.com/office/powerpoint/2010/main" val="428408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12</a:t>
            </a:fld>
            <a:endParaRPr lang="nl-BE" dirty="0"/>
          </a:p>
        </p:txBody>
      </p:sp>
    </p:spTree>
    <p:extLst>
      <p:ext uri="{BB962C8B-B14F-4D97-AF65-F5344CB8AC3E}">
        <p14:creationId xmlns:p14="http://schemas.microsoft.com/office/powerpoint/2010/main" val="357166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13</a:t>
            </a:fld>
            <a:endParaRPr lang="nl-BE" dirty="0"/>
          </a:p>
        </p:txBody>
      </p:sp>
    </p:spTree>
    <p:extLst>
      <p:ext uri="{BB962C8B-B14F-4D97-AF65-F5344CB8AC3E}">
        <p14:creationId xmlns:p14="http://schemas.microsoft.com/office/powerpoint/2010/main" val="1581484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14</a:t>
            </a:fld>
            <a:endParaRPr lang="nl-BE" dirty="0"/>
          </a:p>
        </p:txBody>
      </p:sp>
    </p:spTree>
    <p:extLst>
      <p:ext uri="{BB962C8B-B14F-4D97-AF65-F5344CB8AC3E}">
        <p14:creationId xmlns:p14="http://schemas.microsoft.com/office/powerpoint/2010/main" val="363963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15</a:t>
            </a:fld>
            <a:endParaRPr lang="nl-BE" dirty="0"/>
          </a:p>
        </p:txBody>
      </p:sp>
    </p:spTree>
    <p:extLst>
      <p:ext uri="{BB962C8B-B14F-4D97-AF65-F5344CB8AC3E}">
        <p14:creationId xmlns:p14="http://schemas.microsoft.com/office/powerpoint/2010/main" val="221467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16</a:t>
            </a:fld>
            <a:endParaRPr lang="nl-BE" dirty="0"/>
          </a:p>
        </p:txBody>
      </p:sp>
    </p:spTree>
    <p:extLst>
      <p:ext uri="{BB962C8B-B14F-4D97-AF65-F5344CB8AC3E}">
        <p14:creationId xmlns:p14="http://schemas.microsoft.com/office/powerpoint/2010/main" val="420538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17</a:t>
            </a:fld>
            <a:endParaRPr lang="nl-BE" dirty="0"/>
          </a:p>
        </p:txBody>
      </p:sp>
    </p:spTree>
    <p:extLst>
      <p:ext uri="{BB962C8B-B14F-4D97-AF65-F5344CB8AC3E}">
        <p14:creationId xmlns:p14="http://schemas.microsoft.com/office/powerpoint/2010/main" val="480510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18</a:t>
            </a:fld>
            <a:endParaRPr lang="nl-BE" dirty="0"/>
          </a:p>
        </p:txBody>
      </p:sp>
    </p:spTree>
    <p:extLst>
      <p:ext uri="{BB962C8B-B14F-4D97-AF65-F5344CB8AC3E}">
        <p14:creationId xmlns:p14="http://schemas.microsoft.com/office/powerpoint/2010/main" val="125259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19</a:t>
            </a:fld>
            <a:endParaRPr lang="nl-BE" dirty="0"/>
          </a:p>
        </p:txBody>
      </p:sp>
    </p:spTree>
    <p:extLst>
      <p:ext uri="{BB962C8B-B14F-4D97-AF65-F5344CB8AC3E}">
        <p14:creationId xmlns:p14="http://schemas.microsoft.com/office/powerpoint/2010/main" val="196356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20</a:t>
            </a:fld>
            <a:endParaRPr lang="nl-BE" dirty="0"/>
          </a:p>
        </p:txBody>
      </p:sp>
    </p:spTree>
    <p:extLst>
      <p:ext uri="{BB962C8B-B14F-4D97-AF65-F5344CB8AC3E}">
        <p14:creationId xmlns:p14="http://schemas.microsoft.com/office/powerpoint/2010/main" val="402856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3</a:t>
            </a:fld>
            <a:endParaRPr lang="nl-BE" dirty="0"/>
          </a:p>
        </p:txBody>
      </p:sp>
    </p:spTree>
    <p:extLst>
      <p:ext uri="{BB962C8B-B14F-4D97-AF65-F5344CB8AC3E}">
        <p14:creationId xmlns:p14="http://schemas.microsoft.com/office/powerpoint/2010/main" val="101635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21</a:t>
            </a:fld>
            <a:endParaRPr lang="nl-BE" dirty="0"/>
          </a:p>
        </p:txBody>
      </p:sp>
    </p:spTree>
    <p:extLst>
      <p:ext uri="{BB962C8B-B14F-4D97-AF65-F5344CB8AC3E}">
        <p14:creationId xmlns:p14="http://schemas.microsoft.com/office/powerpoint/2010/main" val="82240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4</a:t>
            </a:fld>
            <a:endParaRPr lang="nl-BE" dirty="0"/>
          </a:p>
        </p:txBody>
      </p:sp>
    </p:spTree>
    <p:extLst>
      <p:ext uri="{BB962C8B-B14F-4D97-AF65-F5344CB8AC3E}">
        <p14:creationId xmlns:p14="http://schemas.microsoft.com/office/powerpoint/2010/main" val="395879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5</a:t>
            </a:fld>
            <a:endParaRPr lang="nl-BE" dirty="0"/>
          </a:p>
        </p:txBody>
      </p:sp>
    </p:spTree>
    <p:extLst>
      <p:ext uri="{BB962C8B-B14F-4D97-AF65-F5344CB8AC3E}">
        <p14:creationId xmlns:p14="http://schemas.microsoft.com/office/powerpoint/2010/main" val="328312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6</a:t>
            </a:fld>
            <a:endParaRPr lang="nl-BE" dirty="0"/>
          </a:p>
        </p:txBody>
      </p:sp>
    </p:spTree>
    <p:extLst>
      <p:ext uri="{BB962C8B-B14F-4D97-AF65-F5344CB8AC3E}">
        <p14:creationId xmlns:p14="http://schemas.microsoft.com/office/powerpoint/2010/main" val="110334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7</a:t>
            </a:fld>
            <a:endParaRPr lang="nl-BE" dirty="0"/>
          </a:p>
        </p:txBody>
      </p:sp>
    </p:spTree>
    <p:extLst>
      <p:ext uri="{BB962C8B-B14F-4D97-AF65-F5344CB8AC3E}">
        <p14:creationId xmlns:p14="http://schemas.microsoft.com/office/powerpoint/2010/main" val="227602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8</a:t>
            </a:fld>
            <a:endParaRPr lang="nl-BE" dirty="0"/>
          </a:p>
        </p:txBody>
      </p:sp>
    </p:spTree>
    <p:extLst>
      <p:ext uri="{BB962C8B-B14F-4D97-AF65-F5344CB8AC3E}">
        <p14:creationId xmlns:p14="http://schemas.microsoft.com/office/powerpoint/2010/main" val="289689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9</a:t>
            </a:fld>
            <a:endParaRPr lang="nl-BE" dirty="0"/>
          </a:p>
        </p:txBody>
      </p:sp>
    </p:spTree>
    <p:extLst>
      <p:ext uri="{BB962C8B-B14F-4D97-AF65-F5344CB8AC3E}">
        <p14:creationId xmlns:p14="http://schemas.microsoft.com/office/powerpoint/2010/main" val="416024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CCFA222C-5D41-4261-A71A-2FADC85A1A8C}" type="slidenum">
              <a:rPr lang="nl-BE" smtClean="0"/>
              <a:pPr/>
              <a:t>10</a:t>
            </a:fld>
            <a:endParaRPr lang="nl-BE" dirty="0"/>
          </a:p>
        </p:txBody>
      </p:sp>
    </p:spTree>
    <p:extLst>
      <p:ext uri="{BB962C8B-B14F-4D97-AF65-F5344CB8AC3E}">
        <p14:creationId xmlns:p14="http://schemas.microsoft.com/office/powerpoint/2010/main" val="58905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989138"/>
            <a:ext cx="7772400" cy="1470025"/>
          </a:xfrm>
        </p:spPr>
        <p:txBody>
          <a:bodyPr/>
          <a:lstStyle>
            <a:lvl1pPr>
              <a:defRPr/>
            </a:lvl1pPr>
          </a:lstStyle>
          <a:p>
            <a:r>
              <a:rPr lang="nl-NL"/>
              <a:t>Klik om de stijl te bewerken</a:t>
            </a:r>
            <a:endParaRPr lang="fr-BE" dirty="0"/>
          </a:p>
        </p:txBody>
      </p:sp>
      <p:sp>
        <p:nvSpPr>
          <p:cNvPr id="5123" name="Rectangle 3"/>
          <p:cNvSpPr>
            <a:spLocks noGrp="1" noChangeArrowheads="1"/>
          </p:cNvSpPr>
          <p:nvPr>
            <p:ph type="subTitle" idx="1"/>
          </p:nvPr>
        </p:nvSpPr>
        <p:spPr>
          <a:xfrm>
            <a:off x="690563" y="4052888"/>
            <a:ext cx="7751762" cy="1752600"/>
          </a:xfrm>
        </p:spPr>
        <p:txBody>
          <a:bodyPr/>
          <a:lstStyle>
            <a:lvl1pPr marL="0" indent="0">
              <a:buFont typeface="Wingdings 2" pitchFamily="18" charset="2"/>
              <a:buNone/>
              <a:defRPr sz="2400" baseline="0"/>
            </a:lvl1pPr>
          </a:lstStyle>
          <a:p>
            <a:r>
              <a:rPr lang="nl-NL"/>
              <a:t>Klik om het opmaakprofiel van de modelondertitel te bewerken</a:t>
            </a:r>
            <a:endParaRPr lang="fr-BE" dirty="0"/>
          </a:p>
        </p:txBody>
      </p:sp>
      <p:pic>
        <p:nvPicPr>
          <p:cNvPr id="5127" name="Picture 7" descr="FmpLogo2C"/>
          <p:cNvPicPr>
            <a:picLocks noChangeAspect="1" noChangeArrowheads="1"/>
          </p:cNvPicPr>
          <p:nvPr userDrawn="1"/>
        </p:nvPicPr>
        <p:blipFill>
          <a:blip r:embed="rId2" cstate="print"/>
          <a:srcRect/>
          <a:stretch>
            <a:fillRect/>
          </a:stretch>
        </p:blipFill>
        <p:spPr bwMode="auto">
          <a:xfrm>
            <a:off x="606425" y="260350"/>
            <a:ext cx="1584325" cy="14128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E695DAEF-EDA4-4418-9B2C-1F6FA3B5C2BC}" type="slidenum">
              <a:rPr lang="fr-BE"/>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96850"/>
            <a:ext cx="2057400" cy="5973763"/>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196850"/>
            <a:ext cx="6019800" cy="59737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62941E20-C9E7-45EA-92B8-B3C44174CC20}" type="slidenum">
              <a:rPr lang="fr-BE"/>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ianummer 3"/>
          <p:cNvSpPr>
            <a:spLocks noGrp="1"/>
          </p:cNvSpPr>
          <p:nvPr>
            <p:ph type="sldNum" sz="quarter" idx="10"/>
          </p:nvPr>
        </p:nvSpPr>
        <p:spPr/>
        <p:txBody>
          <a:bodyPr/>
          <a:lstStyle>
            <a:lvl1pPr>
              <a:defRPr/>
            </a:lvl1pPr>
          </a:lstStyle>
          <a:p>
            <a:fld id="{2551B254-9059-4433-89E5-96BA0DD134BE}" type="slidenum">
              <a:rPr lang="fr-BE"/>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349E9B43-42DB-4E07-A64F-7ADEF1CC4236}" type="slidenum">
              <a:rPr lang="fr-BE"/>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4"/>
          <p:cNvSpPr>
            <a:spLocks noGrp="1"/>
          </p:cNvSpPr>
          <p:nvPr>
            <p:ph type="sldNum" sz="quarter" idx="10"/>
          </p:nvPr>
        </p:nvSpPr>
        <p:spPr/>
        <p:txBody>
          <a:bodyPr/>
          <a:lstStyle>
            <a:lvl1pPr>
              <a:defRPr/>
            </a:lvl1pPr>
          </a:lstStyle>
          <a:p>
            <a:fld id="{39F37E31-7A4A-4848-BC67-7C0735C9664C}" type="slidenum">
              <a:rPr lang="fr-BE"/>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0"/>
          </p:nvPr>
        </p:nvSpPr>
        <p:spPr/>
        <p:txBody>
          <a:bodyPr/>
          <a:lstStyle>
            <a:lvl1pPr>
              <a:defRPr/>
            </a:lvl1pPr>
          </a:lstStyle>
          <a:p>
            <a:fld id="{C7537B2F-7044-47A7-B109-D2E943404AF7}" type="slidenum">
              <a:rPr lang="fr-BE"/>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ianummer 2"/>
          <p:cNvSpPr>
            <a:spLocks noGrp="1"/>
          </p:cNvSpPr>
          <p:nvPr>
            <p:ph type="sldNum" sz="quarter" idx="10"/>
          </p:nvPr>
        </p:nvSpPr>
        <p:spPr/>
        <p:txBody>
          <a:bodyPr/>
          <a:lstStyle>
            <a:lvl1pPr>
              <a:defRPr/>
            </a:lvl1pPr>
          </a:lstStyle>
          <a:p>
            <a:fld id="{D8F8F176-ADC7-4D12-A3C1-76C27F659D3C}" type="slidenum">
              <a:rPr lang="fr-BE"/>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179062FA-C034-4C4D-A11C-401DB1E304F0}" type="slidenum">
              <a:rPr lang="fr-BE"/>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5871587-4348-4579-9F77-D404B2C56917}" type="slidenum">
              <a:rPr lang="fr-BE"/>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nl-BE"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6636B9B-A381-4761-870D-8344962FD01A}" type="slidenum">
              <a:rPr lang="fr-BE"/>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2554"/>
            <a:ext cx="702505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BE" dirty="0" err="1"/>
              <a:t>Klik</a:t>
            </a:r>
            <a:r>
              <a:rPr lang="fr-BE" dirty="0"/>
              <a:t> om </a:t>
            </a:r>
            <a:r>
              <a:rPr lang="fr-BE" dirty="0" err="1"/>
              <a:t>het</a:t>
            </a:r>
            <a:r>
              <a:rPr lang="fr-BE" dirty="0"/>
              <a:t> </a:t>
            </a:r>
            <a:r>
              <a:rPr lang="fr-BE" dirty="0" err="1"/>
              <a:t>opmaakprofiel</a:t>
            </a:r>
            <a:r>
              <a:rPr lang="fr-BE" dirty="0"/>
              <a:t> te </a:t>
            </a:r>
            <a:r>
              <a:rPr lang="fr-BE" dirty="0" err="1"/>
              <a:t>bewerken</a:t>
            </a:r>
            <a:endParaRPr lang="fr-BE" dirty="0"/>
          </a:p>
        </p:txBody>
      </p:sp>
      <p:sp>
        <p:nvSpPr>
          <p:cNvPr id="1027" name="Rectangle 3"/>
          <p:cNvSpPr>
            <a:spLocks noGrp="1" noChangeArrowheads="1"/>
          </p:cNvSpPr>
          <p:nvPr>
            <p:ph type="body" idx="1"/>
          </p:nvPr>
        </p:nvSpPr>
        <p:spPr bwMode="auto">
          <a:xfrm>
            <a:off x="457199" y="1503485"/>
            <a:ext cx="8440615" cy="4747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dirty="0" err="1"/>
              <a:t>Klik</a:t>
            </a:r>
            <a:r>
              <a:rPr lang="fr-BE" dirty="0"/>
              <a:t> om de </a:t>
            </a:r>
            <a:r>
              <a:rPr lang="fr-BE" dirty="0" err="1"/>
              <a:t>opmaakprofielen</a:t>
            </a:r>
            <a:r>
              <a:rPr lang="fr-BE" dirty="0"/>
              <a:t> van de </a:t>
            </a:r>
            <a:r>
              <a:rPr lang="fr-BE" dirty="0" err="1"/>
              <a:t>modeltekst</a:t>
            </a:r>
            <a:r>
              <a:rPr lang="fr-BE" dirty="0"/>
              <a:t> te </a:t>
            </a:r>
            <a:r>
              <a:rPr lang="fr-BE" dirty="0" err="1"/>
              <a:t>bewerken</a:t>
            </a:r>
            <a:endParaRPr lang="fr-BE" dirty="0"/>
          </a:p>
          <a:p>
            <a:pPr lvl="1"/>
            <a:r>
              <a:rPr lang="fr-BE" dirty="0" err="1"/>
              <a:t>Tweede</a:t>
            </a:r>
            <a:r>
              <a:rPr lang="fr-BE" dirty="0"/>
              <a:t> niveau</a:t>
            </a:r>
          </a:p>
          <a:p>
            <a:pPr lvl="2"/>
            <a:r>
              <a:rPr lang="fr-BE" dirty="0" err="1"/>
              <a:t>Derde</a:t>
            </a:r>
            <a:r>
              <a:rPr lang="fr-BE" dirty="0"/>
              <a:t> niveau</a:t>
            </a:r>
          </a:p>
          <a:p>
            <a:pPr lvl="3"/>
            <a:r>
              <a:rPr lang="fr-BE" dirty="0" err="1"/>
              <a:t>Vierde</a:t>
            </a:r>
            <a:r>
              <a:rPr lang="fr-BE" dirty="0"/>
              <a:t> niveau</a:t>
            </a:r>
          </a:p>
          <a:p>
            <a:pPr lvl="4"/>
            <a:r>
              <a:rPr lang="fr-BE" dirty="0" err="1"/>
              <a:t>Vijfde</a:t>
            </a:r>
            <a:r>
              <a:rPr lang="fr-BE" dirty="0"/>
              <a:t> niveau</a:t>
            </a:r>
          </a:p>
        </p:txBody>
      </p:sp>
      <p:sp>
        <p:nvSpPr>
          <p:cNvPr id="1030" name="Rectangle 6"/>
          <p:cNvSpPr>
            <a:spLocks noGrp="1" noChangeArrowheads="1"/>
          </p:cNvSpPr>
          <p:nvPr>
            <p:ph type="sldNum" sz="quarter" idx="4"/>
          </p:nvPr>
        </p:nvSpPr>
        <p:spPr bwMode="auto">
          <a:xfrm>
            <a:off x="7524750" y="6435969"/>
            <a:ext cx="1150938" cy="2966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aseline="0">
                <a:solidFill>
                  <a:srgbClr val="000099"/>
                </a:solidFill>
              </a:defRPr>
            </a:lvl1pPr>
          </a:lstStyle>
          <a:p>
            <a:fld id="{8B1819F9-C61A-4809-91C9-115AFB39C482}" type="slidenum">
              <a:rPr lang="fr-BE" smtClean="0"/>
              <a:pPr/>
              <a:t>‹N°›</a:t>
            </a:fld>
            <a:endParaRPr lang="fr-BE" dirty="0"/>
          </a:p>
        </p:txBody>
      </p:sp>
      <p:pic>
        <p:nvPicPr>
          <p:cNvPr id="1031" name="Picture 7" descr="FmpLogo2C"/>
          <p:cNvPicPr>
            <a:picLocks noChangeAspect="1" noChangeArrowheads="1"/>
          </p:cNvPicPr>
          <p:nvPr/>
        </p:nvPicPr>
        <p:blipFill>
          <a:blip r:embed="rId13" cstate="print"/>
          <a:srcRect/>
          <a:stretch>
            <a:fillRect/>
          </a:stretch>
        </p:blipFill>
        <p:spPr bwMode="auto">
          <a:xfrm>
            <a:off x="7604238" y="82920"/>
            <a:ext cx="1277456" cy="1139214"/>
          </a:xfrm>
          <a:prstGeom prst="rect">
            <a:avLst/>
          </a:prstGeom>
          <a:noFill/>
        </p:spPr>
      </p:pic>
      <p:sp>
        <p:nvSpPr>
          <p:cNvPr id="1036" name="Rectangle 12"/>
          <p:cNvSpPr>
            <a:spLocks noChangeArrowheads="1"/>
          </p:cNvSpPr>
          <p:nvPr/>
        </p:nvSpPr>
        <p:spPr bwMode="auto">
          <a:xfrm>
            <a:off x="0" y="1308104"/>
            <a:ext cx="3624263" cy="66675"/>
          </a:xfrm>
          <a:prstGeom prst="rect">
            <a:avLst/>
          </a:prstGeom>
          <a:gradFill rotWithShape="1">
            <a:gsLst>
              <a:gs pos="0">
                <a:srgbClr val="CC3300">
                  <a:alpha val="50999"/>
                </a:srgbClr>
              </a:gs>
              <a:gs pos="100000">
                <a:srgbClr val="CC3300">
                  <a:gamma/>
                  <a:shade val="86275"/>
                  <a:invGamma/>
                </a:srgbClr>
              </a:gs>
            </a:gsLst>
            <a:lin ang="0" scaled="1"/>
          </a:gradFill>
          <a:ln w="9525">
            <a:noFill/>
            <a:miter lim="800000"/>
            <a:headEnd/>
            <a:tailEnd/>
          </a:ln>
          <a:effectLst/>
        </p:spPr>
        <p:txBody>
          <a:bodyPr wrap="none" anchor="ctr"/>
          <a:lstStyle/>
          <a:p>
            <a:endParaRPr lang="nl-BE" dirty="0"/>
          </a:p>
        </p:txBody>
      </p:sp>
      <p:sp>
        <p:nvSpPr>
          <p:cNvPr id="1037" name="Rectangle 13"/>
          <p:cNvSpPr>
            <a:spLocks noChangeArrowheads="1"/>
          </p:cNvSpPr>
          <p:nvPr/>
        </p:nvSpPr>
        <p:spPr bwMode="auto">
          <a:xfrm>
            <a:off x="5589588" y="6343160"/>
            <a:ext cx="3557587" cy="55563"/>
          </a:xfrm>
          <a:prstGeom prst="rect">
            <a:avLst/>
          </a:prstGeom>
          <a:gradFill rotWithShape="1">
            <a:gsLst>
              <a:gs pos="0">
                <a:srgbClr val="CC3300">
                  <a:alpha val="50999"/>
                </a:srgbClr>
              </a:gs>
              <a:gs pos="100000">
                <a:srgbClr val="CC3300">
                  <a:gamma/>
                  <a:shade val="86275"/>
                  <a:invGamma/>
                </a:srgbClr>
              </a:gs>
            </a:gsLst>
            <a:lin ang="0" scaled="1"/>
          </a:gradFill>
          <a:ln w="9525">
            <a:noFill/>
            <a:miter lim="800000"/>
            <a:headEnd/>
            <a:tailEnd/>
          </a:ln>
          <a:effectLst/>
        </p:spPr>
        <p:txBody>
          <a:bodyPr wrap="none" anchor="ctr"/>
          <a:lstStyle/>
          <a:p>
            <a:endParaRPr lang="nl-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b="1" baseline="0">
          <a:solidFill>
            <a:srgbClr val="CC3300"/>
          </a:solidFill>
          <a:latin typeface="+mj-lt"/>
          <a:ea typeface="+mj-ea"/>
          <a:cs typeface="+mj-cs"/>
        </a:defRPr>
      </a:lvl1pPr>
      <a:lvl2pPr algn="l" rtl="0" eaLnBrk="1" fontAlgn="base" hangingPunct="1">
        <a:spcBef>
          <a:spcPct val="0"/>
        </a:spcBef>
        <a:spcAft>
          <a:spcPct val="0"/>
        </a:spcAft>
        <a:defRPr sz="4000" b="1">
          <a:solidFill>
            <a:srgbClr val="CC3300"/>
          </a:solidFill>
          <a:latin typeface="Arial" charset="0"/>
        </a:defRPr>
      </a:lvl2pPr>
      <a:lvl3pPr algn="l" rtl="0" eaLnBrk="1" fontAlgn="base" hangingPunct="1">
        <a:spcBef>
          <a:spcPct val="0"/>
        </a:spcBef>
        <a:spcAft>
          <a:spcPct val="0"/>
        </a:spcAft>
        <a:defRPr sz="4000" b="1">
          <a:solidFill>
            <a:srgbClr val="CC3300"/>
          </a:solidFill>
          <a:latin typeface="Arial" charset="0"/>
        </a:defRPr>
      </a:lvl3pPr>
      <a:lvl4pPr algn="l" rtl="0" eaLnBrk="1" fontAlgn="base" hangingPunct="1">
        <a:spcBef>
          <a:spcPct val="0"/>
        </a:spcBef>
        <a:spcAft>
          <a:spcPct val="0"/>
        </a:spcAft>
        <a:defRPr sz="4000" b="1">
          <a:solidFill>
            <a:srgbClr val="CC3300"/>
          </a:solidFill>
          <a:latin typeface="Arial" charset="0"/>
        </a:defRPr>
      </a:lvl4pPr>
      <a:lvl5pPr algn="l" rtl="0" eaLnBrk="1" fontAlgn="base" hangingPunct="1">
        <a:spcBef>
          <a:spcPct val="0"/>
        </a:spcBef>
        <a:spcAft>
          <a:spcPct val="0"/>
        </a:spcAft>
        <a:defRPr sz="4000" b="1">
          <a:solidFill>
            <a:srgbClr val="CC3300"/>
          </a:solidFill>
          <a:latin typeface="Arial" charset="0"/>
        </a:defRPr>
      </a:lvl5pPr>
      <a:lvl6pPr marL="457200" algn="l" rtl="0" eaLnBrk="1" fontAlgn="base" hangingPunct="1">
        <a:spcBef>
          <a:spcPct val="0"/>
        </a:spcBef>
        <a:spcAft>
          <a:spcPct val="0"/>
        </a:spcAft>
        <a:defRPr sz="4000" b="1">
          <a:solidFill>
            <a:srgbClr val="CC3300"/>
          </a:solidFill>
          <a:latin typeface="Arial" charset="0"/>
        </a:defRPr>
      </a:lvl6pPr>
      <a:lvl7pPr marL="914400" algn="l" rtl="0" eaLnBrk="1" fontAlgn="base" hangingPunct="1">
        <a:spcBef>
          <a:spcPct val="0"/>
        </a:spcBef>
        <a:spcAft>
          <a:spcPct val="0"/>
        </a:spcAft>
        <a:defRPr sz="4000" b="1">
          <a:solidFill>
            <a:srgbClr val="CC3300"/>
          </a:solidFill>
          <a:latin typeface="Arial" charset="0"/>
        </a:defRPr>
      </a:lvl7pPr>
      <a:lvl8pPr marL="1371600" algn="l" rtl="0" eaLnBrk="1" fontAlgn="base" hangingPunct="1">
        <a:spcBef>
          <a:spcPct val="0"/>
        </a:spcBef>
        <a:spcAft>
          <a:spcPct val="0"/>
        </a:spcAft>
        <a:defRPr sz="4000" b="1">
          <a:solidFill>
            <a:srgbClr val="CC3300"/>
          </a:solidFill>
          <a:latin typeface="Arial" charset="0"/>
        </a:defRPr>
      </a:lvl8pPr>
      <a:lvl9pPr marL="1828800" algn="l" rtl="0" eaLnBrk="1" fontAlgn="base" hangingPunct="1">
        <a:spcBef>
          <a:spcPct val="0"/>
        </a:spcBef>
        <a:spcAft>
          <a:spcPct val="0"/>
        </a:spcAft>
        <a:defRPr sz="4000" b="1">
          <a:solidFill>
            <a:srgbClr val="CC3300"/>
          </a:solidFill>
          <a:latin typeface="Arial" charset="0"/>
        </a:defRPr>
      </a:lvl9pPr>
    </p:titleStyle>
    <p:body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08415"/>
            <a:ext cx="9143999" cy="2922196"/>
          </a:xfrm>
        </p:spPr>
        <p:txBody>
          <a:bodyPr/>
          <a:lstStyle/>
          <a:p>
            <a:pPr algn="ctr"/>
            <a:r>
              <a:rPr lang="fr-BE" sz="3600" dirty="0"/>
              <a:t>Cancer de la peau causé par un </a:t>
            </a:r>
            <a:br>
              <a:rPr lang="fr-BE" sz="3600" dirty="0"/>
            </a:br>
            <a:r>
              <a:rPr lang="fr-BE" sz="3600" dirty="0"/>
              <a:t>rayonnement </a:t>
            </a:r>
            <a:br>
              <a:rPr lang="fr-BE" sz="3600" dirty="0"/>
            </a:br>
            <a:r>
              <a:rPr lang="fr-BE" sz="3600" dirty="0"/>
              <a:t>ultraviolet naturel</a:t>
            </a:r>
            <a:br>
              <a:rPr lang="fr-BE" sz="3600" dirty="0"/>
            </a:br>
            <a:br>
              <a:rPr lang="fr-BE" sz="3600" dirty="0"/>
            </a:br>
            <a:r>
              <a:rPr lang="fr-BE" sz="2400" dirty="0"/>
              <a:t>dr G. Verrijdt </a:t>
            </a:r>
          </a:p>
        </p:txBody>
      </p:sp>
      <p:sp>
        <p:nvSpPr>
          <p:cNvPr id="2051" name="Rectangle 3"/>
          <p:cNvSpPr>
            <a:spLocks noGrp="1" noChangeArrowheads="1"/>
          </p:cNvSpPr>
          <p:nvPr>
            <p:ph type="subTitle" idx="1"/>
          </p:nvPr>
        </p:nvSpPr>
        <p:spPr>
          <a:xfrm>
            <a:off x="574947" y="6023578"/>
            <a:ext cx="8363779" cy="661001"/>
          </a:xfrm>
        </p:spPr>
        <p:txBody>
          <a:bodyPr/>
          <a:lstStyle/>
          <a:p>
            <a:r>
              <a:rPr lang="fr-BE" sz="1800" dirty="0"/>
              <a:t>Journées nationales Médecine du travail, 17 et 18 Novembre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Effets nocifs de la lumière du soleil au niveau de la peau</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10</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indent="-457200">
              <a:spcAft>
                <a:spcPts val="1200"/>
              </a:spcAft>
              <a:buFont typeface="+mj-lt"/>
              <a:buAutoNum type="arabicPeriod"/>
            </a:pPr>
            <a:r>
              <a:rPr lang="fr-BE" kern="0" dirty="0"/>
              <a:t>Brûlure : érythème, douleur, formation d’ampoules, …</a:t>
            </a:r>
            <a:br>
              <a:rPr lang="fr-BE" kern="0" dirty="0"/>
            </a:br>
            <a:br>
              <a:rPr lang="fr-BE" kern="0" dirty="0"/>
            </a:br>
            <a:endParaRPr lang="fr-BE" kern="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444" y="2822967"/>
            <a:ext cx="3114675" cy="2619375"/>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630" y="3037279"/>
            <a:ext cx="3257550" cy="2190750"/>
          </a:xfrm>
          <a:prstGeom prst="rect">
            <a:avLst/>
          </a:prstGeom>
        </p:spPr>
      </p:pic>
    </p:spTree>
    <p:extLst>
      <p:ext uri="{BB962C8B-B14F-4D97-AF65-F5344CB8AC3E}">
        <p14:creationId xmlns:p14="http://schemas.microsoft.com/office/powerpoint/2010/main" val="324361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Effets nocifs de la lumière du soleil au niveau de la peau</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11</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indent="-457200">
              <a:spcAft>
                <a:spcPts val="1200"/>
              </a:spcAft>
              <a:buFont typeface="+mj-lt"/>
              <a:buAutoNum type="arabicPeriod" startAt="2"/>
            </a:pPr>
            <a:r>
              <a:rPr lang="fr-BE" kern="0" dirty="0"/>
              <a:t>Vieillissement prématuré</a:t>
            </a:r>
            <a:br>
              <a:rPr lang="fr-BE" kern="0" dirty="0"/>
            </a:br>
            <a:endParaRPr lang="fr-BE" kern="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995" y="2590150"/>
            <a:ext cx="3175000" cy="2381250"/>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474" y="2133989"/>
            <a:ext cx="3783214" cy="2837411"/>
          </a:xfrm>
          <a:prstGeom prst="rect">
            <a:avLst/>
          </a:prstGeom>
        </p:spPr>
      </p:pic>
      <p:sp>
        <p:nvSpPr>
          <p:cNvPr id="12" name="Tekstvak 11"/>
          <p:cNvSpPr txBox="1"/>
          <p:nvPr/>
        </p:nvSpPr>
        <p:spPr>
          <a:xfrm>
            <a:off x="1135995" y="5162615"/>
            <a:ext cx="2903359" cy="369332"/>
          </a:xfrm>
          <a:prstGeom prst="rect">
            <a:avLst/>
          </a:prstGeom>
          <a:noFill/>
        </p:spPr>
        <p:txBody>
          <a:bodyPr wrap="none" rtlCol="0">
            <a:spAutoFit/>
          </a:bodyPr>
          <a:lstStyle/>
          <a:p>
            <a:r>
              <a:rPr lang="nl-BE" i="1" dirty="0">
                <a:solidFill>
                  <a:srgbClr val="000099"/>
                </a:solidFill>
              </a:rPr>
              <a:t>cutis rhomboidalis nuchae</a:t>
            </a:r>
            <a:endParaRPr lang="fr-BE" i="1" dirty="0">
              <a:solidFill>
                <a:srgbClr val="000099"/>
              </a:solidFill>
            </a:endParaRPr>
          </a:p>
        </p:txBody>
      </p:sp>
      <p:sp>
        <p:nvSpPr>
          <p:cNvPr id="13" name="Tekstvak 12"/>
          <p:cNvSpPr txBox="1"/>
          <p:nvPr/>
        </p:nvSpPr>
        <p:spPr>
          <a:xfrm>
            <a:off x="4822135" y="5162615"/>
            <a:ext cx="3108543" cy="369332"/>
          </a:xfrm>
          <a:prstGeom prst="rect">
            <a:avLst/>
          </a:prstGeom>
          <a:noFill/>
        </p:spPr>
        <p:txBody>
          <a:bodyPr wrap="none" rtlCol="0">
            <a:spAutoFit/>
          </a:bodyPr>
          <a:lstStyle/>
          <a:p>
            <a:r>
              <a:rPr lang="nl-BE" i="1" dirty="0">
                <a:solidFill>
                  <a:srgbClr val="000099"/>
                </a:solidFill>
              </a:rPr>
              <a:t>cutis rhomboidalis corporis ?</a:t>
            </a:r>
            <a:endParaRPr lang="fr-BE" i="1" dirty="0">
              <a:solidFill>
                <a:srgbClr val="000099"/>
              </a:solidFill>
            </a:endParaRPr>
          </a:p>
        </p:txBody>
      </p:sp>
    </p:spTree>
    <p:extLst>
      <p:ext uri="{BB962C8B-B14F-4D97-AF65-F5344CB8AC3E}">
        <p14:creationId xmlns:p14="http://schemas.microsoft.com/office/powerpoint/2010/main" val="308008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Effets nocifs de la lumière du soleil au niveau de la peau</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12</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indent="-457200">
              <a:spcAft>
                <a:spcPts val="1200"/>
              </a:spcAft>
              <a:buFont typeface="+mj-lt"/>
              <a:buAutoNum type="arabicPeriod" startAt="3"/>
            </a:pPr>
            <a:r>
              <a:rPr lang="fr-BE" kern="0" dirty="0"/>
              <a:t>Effet carcinogène : mécanisme</a:t>
            </a:r>
          </a:p>
          <a:p>
            <a:pPr marL="857250" lvl="1" indent="-457200">
              <a:spcAft>
                <a:spcPts val="1200"/>
              </a:spcAft>
              <a:buFont typeface="+mj-lt"/>
              <a:buAutoNum type="alphaLcPeriod"/>
            </a:pPr>
            <a:r>
              <a:rPr lang="fr-BE" kern="0" dirty="0"/>
              <a:t>Dégradation de l’ADN : dimères de pyrimidine</a:t>
            </a:r>
            <a:br>
              <a:rPr lang="fr-BE" kern="0" dirty="0"/>
            </a:br>
            <a:br>
              <a:rPr lang="fr-BE" kern="0" dirty="0"/>
            </a:br>
            <a:br>
              <a:rPr lang="fr-BE" kern="0" dirty="0"/>
            </a:br>
            <a:br>
              <a:rPr lang="fr-BE" kern="0" dirty="0"/>
            </a:br>
            <a:br>
              <a:rPr lang="fr-BE" kern="0" dirty="0"/>
            </a:br>
            <a:br>
              <a:rPr lang="fr-BE" kern="0" dirty="0"/>
            </a:br>
            <a:r>
              <a:rPr lang="fr-BE" kern="0" dirty="0"/>
              <a:t>				   =&gt;</a:t>
            </a:r>
            <a:br>
              <a:rPr lang="fr-BE" kern="0" dirty="0"/>
            </a:br>
            <a:br>
              <a:rPr lang="fr-BE" kern="0" dirty="0"/>
            </a:br>
            <a:br>
              <a:rPr lang="fr-BE" kern="0" dirty="0"/>
            </a:br>
            <a:br>
              <a:rPr lang="fr-BE" kern="0" dirty="0"/>
            </a:br>
            <a:endParaRPr lang="fr-BE" kern="0" dirty="0"/>
          </a:p>
          <a:p>
            <a:pPr marL="857250" lvl="1" indent="-457200">
              <a:spcAft>
                <a:spcPts val="1200"/>
              </a:spcAft>
              <a:buFont typeface="+mj-lt"/>
              <a:buAutoNum type="alphaLcPeriod"/>
            </a:pPr>
            <a:r>
              <a:rPr lang="fr-BE" kern="0" dirty="0"/>
              <a:t>Immunosuppression</a:t>
            </a:r>
            <a:br>
              <a:rPr lang="fr-BE" kern="0" dirty="0"/>
            </a:br>
            <a:endParaRPr lang="fr-BE" kern="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916" y="3201490"/>
            <a:ext cx="2857500" cy="2200275"/>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4852" y="2728311"/>
            <a:ext cx="2743200" cy="3385358"/>
          </a:xfrm>
          <a:prstGeom prst="rect">
            <a:avLst/>
          </a:prstGeom>
        </p:spPr>
      </p:pic>
    </p:spTree>
    <p:extLst>
      <p:ext uri="{BB962C8B-B14F-4D97-AF65-F5344CB8AC3E}">
        <p14:creationId xmlns:p14="http://schemas.microsoft.com/office/powerpoint/2010/main" val="54316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Lésions cutanées pré-malignes et malignes provoquées par les UV</a:t>
            </a:r>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13</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indent="-457200">
              <a:spcAft>
                <a:spcPts val="1200"/>
              </a:spcAft>
              <a:buFont typeface="+mj-lt"/>
              <a:buAutoNum type="arabicPeriod"/>
            </a:pPr>
            <a:r>
              <a:rPr lang="fr-BE" strike="sngStrike" kern="0" dirty="0"/>
              <a:t>Mélanomes</a:t>
            </a:r>
          </a:p>
          <a:p>
            <a:pPr marL="457200" indent="-457200">
              <a:spcAft>
                <a:spcPts val="1200"/>
              </a:spcAft>
              <a:buFont typeface="+mj-lt"/>
              <a:buAutoNum type="arabicPeriod"/>
            </a:pPr>
            <a:r>
              <a:rPr lang="fr-BE" strike="sngStrike" kern="0" dirty="0"/>
              <a:t>Carcinomes basocellulaires </a:t>
            </a:r>
            <a:br>
              <a:rPr lang="fr-BE" strike="sngStrike" kern="0" dirty="0"/>
            </a:br>
            <a:r>
              <a:rPr lang="fr-BE" strike="sngStrike" kern="0" dirty="0"/>
              <a:t>(Basal Cell Carcinoma, BCC)</a:t>
            </a:r>
            <a:br>
              <a:rPr lang="fr-BE" strike="sngStrike" kern="0" dirty="0"/>
            </a:br>
            <a:br>
              <a:rPr lang="fr-BE" strike="sngStrike" kern="0" dirty="0"/>
            </a:br>
            <a:br>
              <a:rPr lang="fr-BE" strike="sngStrike" kern="0" dirty="0"/>
            </a:br>
            <a:endParaRPr lang="fr-BE" strike="sngStrike" kern="0" dirty="0"/>
          </a:p>
          <a:p>
            <a:pPr marL="457200" indent="-457200">
              <a:spcAft>
                <a:spcPts val="1200"/>
              </a:spcAft>
              <a:buFont typeface="+mj-lt"/>
              <a:buAutoNum type="arabicPeriod"/>
            </a:pPr>
            <a:r>
              <a:rPr lang="fr-BE" kern="0" dirty="0"/>
              <a:t>Kératoses actiniques : lésions pré-malignes (SCC)</a:t>
            </a:r>
          </a:p>
          <a:p>
            <a:pPr marL="457200" indent="-457200">
              <a:spcAft>
                <a:spcPts val="1200"/>
              </a:spcAft>
              <a:buFont typeface="+mj-lt"/>
              <a:buAutoNum type="arabicPeriod"/>
            </a:pPr>
            <a:r>
              <a:rPr lang="fr-BE" kern="0" dirty="0"/>
              <a:t>Carcinomes spinocellulaires (Squamous Cell Carcinoma, SCC)</a:t>
            </a:r>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78" y="1146572"/>
            <a:ext cx="3120390" cy="3187065"/>
          </a:xfrm>
          <a:prstGeom prst="rect">
            <a:avLst/>
          </a:prstGeom>
        </p:spPr>
      </p:pic>
    </p:spTree>
    <p:extLst>
      <p:ext uri="{BB962C8B-B14F-4D97-AF65-F5344CB8AC3E}">
        <p14:creationId xmlns:p14="http://schemas.microsoft.com/office/powerpoint/2010/main" val="297477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Lésions cutanées pré-malignes et malignes provoquées par les UV</a:t>
            </a:r>
            <a:endParaRPr lang="nl-BE"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14</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lvl="1" indent="-457200">
              <a:spcAft>
                <a:spcPts val="1200"/>
              </a:spcAft>
              <a:buClr>
                <a:srgbClr val="CC3300"/>
              </a:buClr>
              <a:buFont typeface="+mj-lt"/>
              <a:buAutoNum type="arabicPeriod"/>
            </a:pPr>
            <a:r>
              <a:rPr lang="fr-BE" sz="2400" kern="0" dirty="0"/>
              <a:t>Kératoses actiniques : lésions pré-malignes (SCC)</a:t>
            </a:r>
            <a:br>
              <a:rPr lang="fr-BE" sz="2400" kern="0" dirty="0"/>
            </a:br>
            <a:br>
              <a:rPr lang="fr-BE" kern="0" dirty="0"/>
            </a:br>
            <a:br>
              <a:rPr lang="fr-BE" kern="0" dirty="0"/>
            </a:br>
            <a:br>
              <a:rPr lang="fr-BE" kern="0" dirty="0"/>
            </a:br>
            <a:br>
              <a:rPr lang="fr-BE" kern="0" dirty="0"/>
            </a:br>
            <a:br>
              <a:rPr lang="fr-BE" kern="0" dirty="0"/>
            </a:br>
            <a:br>
              <a:rPr lang="fr-BE" kern="0" dirty="0"/>
            </a:br>
            <a:br>
              <a:rPr lang="fr-BE" kern="0" dirty="0"/>
            </a:br>
            <a:br>
              <a:rPr lang="fr-BE" kern="0" dirty="0"/>
            </a:br>
            <a:br>
              <a:rPr lang="fr-BE" kern="0" dirty="0"/>
            </a:br>
            <a:r>
              <a:rPr lang="fr-BE" kern="0" dirty="0"/>
              <a:t>Les kératoses a</a:t>
            </a:r>
            <a:r>
              <a:rPr lang="fr-BE" sz="1800" kern="0" dirty="0"/>
              <a:t>ctiniques, leur nombre et leur superficie sont un </a:t>
            </a:r>
            <a:r>
              <a:rPr lang="fr-BE" sz="1800" u="sng" kern="0" dirty="0"/>
              <a:t>indicateur</a:t>
            </a:r>
            <a:r>
              <a:rPr lang="fr-BE" sz="1800" kern="0" dirty="0"/>
              <a:t> sensible de l’exposition cumulative au rayonnement solaire et constituent un facteur de risque important quant au développement de SCC (OR 11 avec &gt;20 KA)</a:t>
            </a:r>
          </a:p>
          <a:p>
            <a:pPr marL="0" indent="0">
              <a:spcAft>
                <a:spcPts val="1200"/>
              </a:spcAft>
              <a:buNone/>
            </a:pPr>
            <a:endParaRPr lang="fr-BE" kern="0"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614" y="2375723"/>
            <a:ext cx="2743200" cy="2057400"/>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777" y="2375723"/>
            <a:ext cx="2247900" cy="1684020"/>
          </a:xfrm>
          <a:prstGeom prst="rect">
            <a:avLst/>
          </a:prstGeom>
        </p:spPr>
      </p:pic>
    </p:spTree>
    <p:extLst>
      <p:ext uri="{BB962C8B-B14F-4D97-AF65-F5344CB8AC3E}">
        <p14:creationId xmlns:p14="http://schemas.microsoft.com/office/powerpoint/2010/main" val="274012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Lésions cutanées pré-malignes et malignes provoquées par les UV</a:t>
            </a:r>
            <a:endParaRPr lang="nl-BE"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15</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lvl="1" indent="-457200">
              <a:spcAft>
                <a:spcPts val="1200"/>
              </a:spcAft>
              <a:buClr>
                <a:srgbClr val="CC3300"/>
              </a:buClr>
              <a:buFont typeface="+mj-lt"/>
              <a:buAutoNum type="arabicPeriod"/>
            </a:pPr>
            <a:r>
              <a:rPr lang="fr-BE" sz="2400" kern="0" dirty="0"/>
              <a:t>Kératoses actiniques : lésions pré-malignes (SCC)</a:t>
            </a:r>
            <a:endParaRPr lang="fr-BE" kern="0" dirty="0"/>
          </a:p>
        </p:txBody>
      </p:sp>
      <p:pic>
        <p:nvPicPr>
          <p:cNvPr id="11" name="Afbeelding 10"/>
          <p:cNvPicPr>
            <a:picLocks noChangeAspect="1"/>
          </p:cNvPicPr>
          <p:nvPr/>
        </p:nvPicPr>
        <p:blipFill>
          <a:blip r:embed="rId3"/>
          <a:stretch>
            <a:fillRect/>
          </a:stretch>
        </p:blipFill>
        <p:spPr>
          <a:xfrm>
            <a:off x="795407" y="2853778"/>
            <a:ext cx="7880281" cy="2326640"/>
          </a:xfrm>
          <a:prstGeom prst="rect">
            <a:avLst/>
          </a:prstGeom>
        </p:spPr>
      </p:pic>
    </p:spTree>
    <p:extLst>
      <p:ext uri="{BB962C8B-B14F-4D97-AF65-F5344CB8AC3E}">
        <p14:creationId xmlns:p14="http://schemas.microsoft.com/office/powerpoint/2010/main" val="18920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b="14526"/>
          <a:stretch/>
        </p:blipFill>
        <p:spPr>
          <a:xfrm>
            <a:off x="5100810" y="1182984"/>
            <a:ext cx="3962400" cy="2907456"/>
          </a:xfrm>
          <a:prstGeom prst="rect">
            <a:avLst/>
          </a:prstGeom>
        </p:spPr>
      </p:pic>
      <p:sp>
        <p:nvSpPr>
          <p:cNvPr id="2" name="Titel 1"/>
          <p:cNvSpPr>
            <a:spLocks noGrp="1"/>
          </p:cNvSpPr>
          <p:nvPr>
            <p:ph type="title"/>
          </p:nvPr>
        </p:nvSpPr>
        <p:spPr>
          <a:xfrm>
            <a:off x="634482" y="115238"/>
            <a:ext cx="6890267" cy="1143000"/>
          </a:xfrm>
        </p:spPr>
        <p:txBody>
          <a:bodyPr/>
          <a:lstStyle/>
          <a:p>
            <a:pPr>
              <a:spcAft>
                <a:spcPts val="1200"/>
              </a:spcAft>
            </a:pPr>
            <a:r>
              <a:rPr lang="fr-BE" dirty="0"/>
              <a:t>Lésions cutanées pré-malignes et malignes provoquées par les UV</a:t>
            </a:r>
            <a:endParaRPr lang="nl-BE"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16</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2" y="142075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457200" lvl="1" indent="-457200">
              <a:spcAft>
                <a:spcPts val="1200"/>
              </a:spcAft>
              <a:buClr>
                <a:srgbClr val="CC3300"/>
              </a:buClr>
              <a:buFont typeface="+mj-lt"/>
              <a:buAutoNum type="arabicPeriod" startAt="2"/>
            </a:pPr>
            <a:r>
              <a:rPr lang="fr-BE" sz="2400" kern="0" dirty="0"/>
              <a:t>Carcinomes spinocellulaires (SCC)</a:t>
            </a:r>
            <a:endParaRPr lang="fr-BE" kern="0" dirty="0"/>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615" y="4450819"/>
            <a:ext cx="1454728" cy="113053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625" y="2533349"/>
            <a:ext cx="2616200" cy="3048000"/>
          </a:xfrm>
          <a:prstGeom prst="rect">
            <a:avLst/>
          </a:prstGeom>
        </p:spPr>
      </p:pic>
      <p:pic>
        <p:nvPicPr>
          <p:cNvPr id="6" name="Afbeelding 5"/>
          <p:cNvPicPr>
            <a:picLocks noChangeAspect="1"/>
          </p:cNvPicPr>
          <p:nvPr/>
        </p:nvPicPr>
        <p:blipFill rotWithShape="1">
          <a:blip r:embed="rId6" cstate="print">
            <a:extLst>
              <a:ext uri="{28A0092B-C50C-407E-A947-70E740481C1C}">
                <a14:useLocalDpi xmlns:a14="http://schemas.microsoft.com/office/drawing/2010/main" val="0"/>
              </a:ext>
            </a:extLst>
          </a:blip>
          <a:srcRect l="23148" r="26137"/>
          <a:stretch/>
        </p:blipFill>
        <p:spPr>
          <a:xfrm>
            <a:off x="6013475" y="4163782"/>
            <a:ext cx="1932242" cy="1905000"/>
          </a:xfrm>
          <a:prstGeom prst="rect">
            <a:avLst/>
          </a:prstGeom>
        </p:spPr>
      </p:pic>
      <p:sp>
        <p:nvSpPr>
          <p:cNvPr id="9" name="Rechthoek 8"/>
          <p:cNvSpPr/>
          <p:nvPr/>
        </p:nvSpPr>
        <p:spPr>
          <a:xfrm>
            <a:off x="2090057" y="2939137"/>
            <a:ext cx="1658768" cy="37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6750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886" y="82554"/>
            <a:ext cx="7259215" cy="1143000"/>
          </a:xfrm>
        </p:spPr>
        <p:txBody>
          <a:bodyPr/>
          <a:lstStyle/>
          <a:p>
            <a:pPr>
              <a:spcAft>
                <a:spcPts val="1200"/>
              </a:spcAft>
            </a:pPr>
            <a:r>
              <a:rPr lang="fr-BE" sz="2800" dirty="0"/>
              <a:t>Cancer de la peau causé par un rayonnement UV naturel comme maladie professionnelle : Définition et critères</a:t>
            </a:r>
            <a:endParaRPr lang="nl-BE" sz="2800"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17</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2" y="1634119"/>
            <a:ext cx="8602823" cy="480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Maladie professionnelle 1.609</a:t>
            </a:r>
            <a:br>
              <a:rPr lang="fr-BE" kern="0" dirty="0"/>
            </a:br>
            <a:r>
              <a:rPr lang="fr-BE" sz="2000" i="1" kern="0" dirty="0"/>
              <a:t>« Kératoses actiniques multiples provoquées par une exposition professionnelle au rayonnement ultraviolet naturel et développées pendant l’exposition au risque professionnel, et carcinomes spinocellulaires de la peau (carcinome épidermoïde cutané) provoqués par une exposition professionnelle au rayonnement ultraviolet naturel et développés sur les kératoses actiniques multiples précitées</a:t>
            </a:r>
            <a:r>
              <a:rPr lang="fr-BE" sz="2000" kern="0" dirty="0"/>
              <a:t>. »</a:t>
            </a:r>
            <a:endParaRPr lang="fr-BE" sz="2000" kern="0" dirty="0"/>
          </a:p>
          <a:p>
            <a:pPr>
              <a:spcAft>
                <a:spcPts val="1200"/>
              </a:spcAft>
            </a:pPr>
            <a:r>
              <a:rPr lang="fr-BE" sz="2000" kern="0" dirty="0"/>
              <a:t>KA : au moins 6 par zone de peau exposée ou lésion confluente</a:t>
            </a:r>
            <a:br>
              <a:rPr lang="fr-BE" sz="2000" kern="0" dirty="0"/>
            </a:br>
            <a:r>
              <a:rPr lang="fr-BE" sz="2000" kern="0" dirty="0"/>
              <a:t>       d’un diamètre d’au moins 2 cm (field cancerisation)</a:t>
            </a:r>
          </a:p>
          <a:p>
            <a:pPr>
              <a:spcAft>
                <a:spcPts val="1200"/>
              </a:spcAft>
            </a:pPr>
            <a:r>
              <a:rPr lang="fr-BE" sz="2000" kern="0" dirty="0"/>
              <a:t>SCC : confirmé histologiquement et développé sur une kératose actinique</a:t>
            </a:r>
          </a:p>
          <a:p>
            <a:pPr>
              <a:spcAft>
                <a:spcPts val="1200"/>
              </a:spcAft>
            </a:pPr>
            <a:r>
              <a:rPr lang="fr-BE" sz="2000" kern="0" dirty="0"/>
              <a:t>Postes du dommage : soins de santé, ITT (rare), IPT (SCC avec métastases), écartement du risque professionnel (rare)</a:t>
            </a:r>
          </a:p>
        </p:txBody>
      </p:sp>
    </p:spTree>
    <p:extLst>
      <p:ext uri="{BB962C8B-B14F-4D97-AF65-F5344CB8AC3E}">
        <p14:creationId xmlns:p14="http://schemas.microsoft.com/office/powerpoint/2010/main" val="190451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886" y="82554"/>
            <a:ext cx="7259215" cy="1143000"/>
          </a:xfrm>
        </p:spPr>
        <p:txBody>
          <a:bodyPr/>
          <a:lstStyle/>
          <a:p>
            <a:pPr>
              <a:spcAft>
                <a:spcPts val="1200"/>
              </a:spcAft>
            </a:pPr>
            <a:br>
              <a:rPr lang="fr-BE" sz="2800" dirty="0"/>
            </a:br>
            <a:r>
              <a:rPr lang="fr-BE" sz="2800" dirty="0"/>
              <a:t>Cancer de la peau causé par un rayonnement UV naturel comme maladie professionnelle : Définition et critères</a:t>
            </a:r>
            <a:br>
              <a:rPr lang="fr-BE" sz="2800" dirty="0"/>
            </a:br>
            <a:endParaRPr lang="fr-BE" sz="2800"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18</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541177" y="1634119"/>
            <a:ext cx="8602823" cy="480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Exposition au risque professionnel : art. 32 alinéa deux</a:t>
            </a:r>
          </a:p>
          <a:p>
            <a:pPr marL="288000" lvl="1" indent="0">
              <a:spcAft>
                <a:spcPts val="1200"/>
              </a:spcAft>
              <a:buNone/>
            </a:pPr>
            <a:r>
              <a:rPr lang="fr-BE" kern="0" dirty="0"/>
              <a:t>« </a:t>
            </a:r>
            <a:r>
              <a:rPr lang="fr-BE" dirty="0"/>
              <a:t>Il y a risque professionnel lorsque l'exposition à l'influence nocive est inhérente à l'exercice de la profession et est nettement plus grande que celle subie par la population en général et dans la mesure où cette exposition constitue, dans les groupes de personnes exposées, selon les connaissances médicales généralement admises, la cause prépondérante de la maladie</a:t>
            </a:r>
            <a:r>
              <a:rPr lang="fr-BE" i="1" kern="0" dirty="0"/>
              <a:t> … »</a:t>
            </a:r>
            <a:endParaRPr lang="fr-BE" kern="0" dirty="0"/>
          </a:p>
          <a:p>
            <a:pPr>
              <a:spcAft>
                <a:spcPts val="1200"/>
              </a:spcAft>
            </a:pPr>
            <a:r>
              <a:rPr lang="fr-BE" kern="0" dirty="0"/>
              <a:t>Uniquement kératose actinique et SCC, </a:t>
            </a:r>
            <a:r>
              <a:rPr lang="fr-BE" u="sng" kern="0" dirty="0"/>
              <a:t>pas</a:t>
            </a:r>
            <a:r>
              <a:rPr lang="fr-BE" kern="0" dirty="0"/>
              <a:t> de BCC ni de mélanomes :</a:t>
            </a:r>
            <a:br>
              <a:rPr lang="fr-BE" kern="0" dirty="0"/>
            </a:br>
            <a:r>
              <a:rPr lang="fr-BE" kern="0" dirty="0"/>
              <a:t>	</a:t>
            </a:r>
            <a:r>
              <a:rPr lang="fr-BE" sz="2000" kern="0" dirty="0"/>
              <a:t>- Kennedy </a:t>
            </a:r>
            <a:r>
              <a:rPr lang="fr-BE" sz="2000" i="1" kern="0" dirty="0"/>
              <a:t>et al</a:t>
            </a:r>
            <a:r>
              <a:rPr lang="fr-BE" sz="2000" kern="0" dirty="0"/>
              <a:t>. 2003 (Leiden Skin Cancer Study, Pays-Bas)</a:t>
            </a:r>
            <a:br>
              <a:rPr lang="fr-BE" sz="2000" kern="0" dirty="0"/>
            </a:br>
            <a:r>
              <a:rPr lang="fr-BE" sz="2000" kern="0" dirty="0"/>
              <a:t>	- Hensen </a:t>
            </a:r>
            <a:r>
              <a:rPr lang="fr-BE" sz="2000" i="1" kern="0" dirty="0"/>
              <a:t>et al</a:t>
            </a:r>
            <a:r>
              <a:rPr lang="fr-BE" sz="2000" kern="0" dirty="0"/>
              <a:t>. 2009 (N. Allemagne)</a:t>
            </a:r>
            <a:br>
              <a:rPr lang="fr-BE" sz="2000" kern="0" dirty="0"/>
            </a:br>
            <a:r>
              <a:rPr lang="fr-BE" sz="2000" kern="0" dirty="0"/>
              <a:t>	- Schmitt </a:t>
            </a:r>
            <a:r>
              <a:rPr lang="fr-BE" sz="2000" i="1" kern="0" dirty="0"/>
              <a:t>et al</a:t>
            </a:r>
            <a:r>
              <a:rPr lang="fr-BE" sz="2000" kern="0" dirty="0"/>
              <a:t>. 2011 (meta-analyse, occ. UV and SCC)</a:t>
            </a:r>
            <a:br>
              <a:rPr lang="fr-BE" sz="2000" kern="0" dirty="0"/>
            </a:br>
            <a:r>
              <a:rPr lang="fr-BE" sz="2000" kern="0" dirty="0"/>
              <a:t>	- Bauer </a:t>
            </a:r>
            <a:r>
              <a:rPr lang="fr-BE" sz="2000" i="1" kern="0" dirty="0"/>
              <a:t>et al</a:t>
            </a:r>
            <a:r>
              <a:rPr lang="fr-BE" sz="2000" kern="0" dirty="0"/>
              <a:t>. 2011 (meta-analyse, occ. UV and BCC)</a:t>
            </a:r>
            <a:br>
              <a:rPr lang="fr-BE" sz="2000" kern="0" dirty="0"/>
            </a:br>
            <a:br>
              <a:rPr lang="fr-BE" sz="2000" kern="0" dirty="0"/>
            </a:br>
            <a:endParaRPr lang="fr-BE" sz="2000" kern="0" dirty="0"/>
          </a:p>
        </p:txBody>
      </p:sp>
    </p:spTree>
    <p:extLst>
      <p:ext uri="{BB962C8B-B14F-4D97-AF65-F5344CB8AC3E}">
        <p14:creationId xmlns:p14="http://schemas.microsoft.com/office/powerpoint/2010/main" val="139208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886" y="82554"/>
            <a:ext cx="7259215" cy="1143000"/>
          </a:xfrm>
        </p:spPr>
        <p:txBody>
          <a:bodyPr/>
          <a:lstStyle/>
          <a:p>
            <a:pPr>
              <a:spcAft>
                <a:spcPts val="1200"/>
              </a:spcAft>
            </a:pPr>
            <a:r>
              <a:rPr lang="fr-BE" sz="2800" dirty="0"/>
              <a:t>Cancer de la peau causé par un rayonnement UV naturel comme maladie professionnelle : Définition et critères</a:t>
            </a:r>
            <a:endParaRPr lang="nl-BE" sz="2800"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19</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2" y="1634119"/>
            <a:ext cx="8602823" cy="480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nl-BE" kern="0" dirty="0"/>
              <a:t>Kennedy et al. 2003 (Leiden Skin Cancer Study, NL)</a:t>
            </a:r>
          </a:p>
        </p:txBody>
      </p:sp>
      <p:pic>
        <p:nvPicPr>
          <p:cNvPr id="5" name="Afbeelding 4"/>
          <p:cNvPicPr>
            <a:picLocks noChangeAspect="1"/>
          </p:cNvPicPr>
          <p:nvPr/>
        </p:nvPicPr>
        <p:blipFill>
          <a:blip r:embed="rId3"/>
          <a:stretch>
            <a:fillRect/>
          </a:stretch>
        </p:blipFill>
        <p:spPr>
          <a:xfrm>
            <a:off x="871100" y="1634119"/>
            <a:ext cx="7900591" cy="1965960"/>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1319709935"/>
              </p:ext>
            </p:extLst>
          </p:nvPr>
        </p:nvGraphicFramePr>
        <p:xfrm>
          <a:off x="963136" y="3725447"/>
          <a:ext cx="7565043" cy="2402840"/>
        </p:xfrm>
        <a:graphic>
          <a:graphicData uri="http://schemas.openxmlformats.org/drawingml/2006/table">
            <a:tbl>
              <a:tblPr firstRow="1" bandRow="1">
                <a:tableStyleId>{5C22544A-7EE6-4342-B048-85BDC9FD1C3A}</a:tableStyleId>
              </a:tblPr>
              <a:tblGrid>
                <a:gridCol w="3403591">
                  <a:extLst>
                    <a:ext uri="{9D8B030D-6E8A-4147-A177-3AD203B41FA5}">
                      <a16:colId xmlns:a16="http://schemas.microsoft.com/office/drawing/2014/main" val="20000"/>
                    </a:ext>
                  </a:extLst>
                </a:gridCol>
                <a:gridCol w="1639771">
                  <a:extLst>
                    <a:ext uri="{9D8B030D-6E8A-4147-A177-3AD203B41FA5}">
                      <a16:colId xmlns:a16="http://schemas.microsoft.com/office/drawing/2014/main" val="20001"/>
                    </a:ext>
                  </a:extLst>
                </a:gridCol>
                <a:gridCol w="2521681">
                  <a:extLst>
                    <a:ext uri="{9D8B030D-6E8A-4147-A177-3AD203B41FA5}">
                      <a16:colId xmlns:a16="http://schemas.microsoft.com/office/drawing/2014/main" val="20002"/>
                    </a:ext>
                  </a:extLst>
                </a:gridCol>
              </a:tblGrid>
              <a:tr h="370840">
                <a:tc gridSpan="3">
                  <a:txBody>
                    <a:bodyPr/>
                    <a:lstStyle/>
                    <a:p>
                      <a:r>
                        <a:rPr lang="fr-BE" noProof="0" dirty="0"/>
                        <a:t>Association entre exposition solaire cumulative et K</a:t>
                      </a:r>
                      <a:r>
                        <a:rPr lang="fr-BE" baseline="0" noProof="0" dirty="0"/>
                        <a:t>A, SCC</a:t>
                      </a:r>
                      <a:br>
                        <a:rPr lang="fr-BE" baseline="0" noProof="0" dirty="0"/>
                      </a:br>
                      <a:r>
                        <a:rPr lang="fr-BE" sz="1200" baseline="0" noProof="0" dirty="0"/>
                        <a:t>(corrigée sur la base de l’âge, du sexe et du type de peau)</a:t>
                      </a:r>
                      <a:endParaRPr lang="fr-BE" noProof="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0000"/>
                  </a:ext>
                </a:extLst>
              </a:tr>
              <a:tr h="370840">
                <a:tc>
                  <a:txBody>
                    <a:bodyPr/>
                    <a:lstStyle/>
                    <a:p>
                      <a:pPr algn="ctr"/>
                      <a:r>
                        <a:rPr lang="fr-BE" noProof="0" dirty="0"/>
                        <a:t>Exposition cumulative (heures)</a:t>
                      </a:r>
                    </a:p>
                  </a:txBody>
                  <a:tcPr/>
                </a:tc>
                <a:tc>
                  <a:txBody>
                    <a:bodyPr/>
                    <a:lstStyle/>
                    <a:p>
                      <a:pPr algn="ctr"/>
                      <a:r>
                        <a:rPr lang="fr-BE" noProof="0" dirty="0"/>
                        <a:t>KA</a:t>
                      </a:r>
                    </a:p>
                  </a:txBody>
                  <a:tcPr/>
                </a:tc>
                <a:tc>
                  <a:txBody>
                    <a:bodyPr/>
                    <a:lstStyle/>
                    <a:p>
                      <a:pPr algn="ctr"/>
                      <a:r>
                        <a:rPr lang="fr-BE" noProof="0" dirty="0"/>
                        <a:t>SCC</a:t>
                      </a:r>
                    </a:p>
                  </a:txBody>
                  <a:tcPr/>
                </a:tc>
                <a:extLst>
                  <a:ext uri="{0D108BD9-81ED-4DB2-BD59-A6C34878D82A}">
                    <a16:rowId xmlns:a16="http://schemas.microsoft.com/office/drawing/2014/main" val="10001"/>
                  </a:ext>
                </a:extLst>
              </a:tr>
              <a:tr h="370840">
                <a:tc>
                  <a:txBody>
                    <a:bodyPr/>
                    <a:lstStyle/>
                    <a:p>
                      <a:pPr algn="ctr"/>
                      <a:r>
                        <a:rPr lang="fr-BE" noProof="0" dirty="0"/>
                        <a:t>9000 – 20.000</a:t>
                      </a:r>
                    </a:p>
                  </a:txBody>
                  <a:tcPr/>
                </a:tc>
                <a:tc>
                  <a:txBody>
                    <a:bodyPr/>
                    <a:lstStyle/>
                    <a:p>
                      <a:pPr algn="ctr"/>
                      <a:r>
                        <a:rPr lang="fr-BE" noProof="0" dirty="0"/>
                        <a:t>1</a:t>
                      </a:r>
                    </a:p>
                  </a:txBody>
                  <a:tcPr/>
                </a:tc>
                <a:tc>
                  <a:txBody>
                    <a:bodyPr/>
                    <a:lstStyle/>
                    <a:p>
                      <a:pPr algn="ctr"/>
                      <a:r>
                        <a:rPr lang="fr-BE" noProof="0" dirty="0"/>
                        <a:t>1</a:t>
                      </a:r>
                    </a:p>
                  </a:txBody>
                  <a:tcPr/>
                </a:tc>
                <a:extLst>
                  <a:ext uri="{0D108BD9-81ED-4DB2-BD59-A6C34878D82A}">
                    <a16:rowId xmlns:a16="http://schemas.microsoft.com/office/drawing/2014/main" val="10002"/>
                  </a:ext>
                </a:extLst>
              </a:tr>
              <a:tr h="370840">
                <a:tc>
                  <a:txBody>
                    <a:bodyPr/>
                    <a:lstStyle/>
                    <a:p>
                      <a:pPr algn="ctr"/>
                      <a:r>
                        <a:rPr lang="fr-BE" noProof="0" dirty="0"/>
                        <a:t>20.000 - 30.000</a:t>
                      </a:r>
                    </a:p>
                  </a:txBody>
                  <a:tcPr/>
                </a:tc>
                <a:tc>
                  <a:txBody>
                    <a:bodyPr/>
                    <a:lstStyle/>
                    <a:p>
                      <a:pPr algn="ctr"/>
                      <a:r>
                        <a:rPr lang="fr-BE" noProof="0" dirty="0"/>
                        <a:t>1,6 (0,79-3,0)</a:t>
                      </a:r>
                    </a:p>
                  </a:txBody>
                  <a:tcPr/>
                </a:tc>
                <a:tc>
                  <a:txBody>
                    <a:bodyPr/>
                    <a:lstStyle/>
                    <a:p>
                      <a:pPr algn="ctr"/>
                      <a:r>
                        <a:rPr lang="fr-BE" noProof="0" dirty="0"/>
                        <a:t>2,4 (0,77-7,4)</a:t>
                      </a:r>
                    </a:p>
                  </a:txBody>
                  <a:tcPr/>
                </a:tc>
                <a:extLst>
                  <a:ext uri="{0D108BD9-81ED-4DB2-BD59-A6C34878D82A}">
                    <a16:rowId xmlns:a16="http://schemas.microsoft.com/office/drawing/2014/main" val="10003"/>
                  </a:ext>
                </a:extLst>
              </a:tr>
              <a:tr h="370840">
                <a:tc>
                  <a:txBody>
                    <a:bodyPr/>
                    <a:lstStyle/>
                    <a:p>
                      <a:pPr algn="ctr"/>
                      <a:r>
                        <a:rPr lang="fr-BE" noProof="0" dirty="0"/>
                        <a:t>30.000 – 40.000</a:t>
                      </a:r>
                    </a:p>
                  </a:txBody>
                  <a:tcPr/>
                </a:tc>
                <a:tc>
                  <a:txBody>
                    <a:bodyPr/>
                    <a:lstStyle/>
                    <a:p>
                      <a:pPr algn="ctr"/>
                      <a:r>
                        <a:rPr lang="fr-BE" noProof="0" dirty="0"/>
                        <a:t>1,8 (0,81-3,8)</a:t>
                      </a:r>
                    </a:p>
                  </a:txBody>
                  <a:tcPr/>
                </a:tc>
                <a:tc>
                  <a:txBody>
                    <a:bodyPr/>
                    <a:lstStyle/>
                    <a:p>
                      <a:pPr algn="ctr"/>
                      <a:r>
                        <a:rPr lang="fr-BE" noProof="0" dirty="0"/>
                        <a:t>2,1 (0,57-7,5)</a:t>
                      </a:r>
                    </a:p>
                  </a:txBody>
                  <a:tcPr/>
                </a:tc>
                <a:extLst>
                  <a:ext uri="{0D108BD9-81ED-4DB2-BD59-A6C34878D82A}">
                    <a16:rowId xmlns:a16="http://schemas.microsoft.com/office/drawing/2014/main" val="10004"/>
                  </a:ext>
                </a:extLst>
              </a:tr>
              <a:tr h="370840">
                <a:tc>
                  <a:txBody>
                    <a:bodyPr/>
                    <a:lstStyle/>
                    <a:p>
                      <a:pPr algn="ctr"/>
                      <a:r>
                        <a:rPr lang="fr-BE" noProof="0" dirty="0"/>
                        <a:t>&gt; 40.000</a:t>
                      </a:r>
                    </a:p>
                  </a:txBody>
                  <a:tcPr/>
                </a:tc>
                <a:tc>
                  <a:txBody>
                    <a:bodyPr/>
                    <a:lstStyle/>
                    <a:p>
                      <a:pPr algn="ctr"/>
                      <a:r>
                        <a:rPr lang="fr-BE" noProof="0" dirty="0"/>
                        <a:t>4,5 (1,9-10,5)</a:t>
                      </a:r>
                    </a:p>
                  </a:txBody>
                  <a:tcPr/>
                </a:tc>
                <a:tc>
                  <a:txBody>
                    <a:bodyPr/>
                    <a:lstStyle/>
                    <a:p>
                      <a:pPr algn="ctr"/>
                      <a:r>
                        <a:rPr lang="fr-BE" noProof="0" dirty="0"/>
                        <a:t>6,5 (1,7-25,6)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032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Table des matières</a:t>
            </a:r>
          </a:p>
        </p:txBody>
      </p:sp>
      <p:sp>
        <p:nvSpPr>
          <p:cNvPr id="3" name="Tijdelijke aanduiding voor inhoud 2"/>
          <p:cNvSpPr>
            <a:spLocks noGrp="1"/>
          </p:cNvSpPr>
          <p:nvPr>
            <p:ph idx="1"/>
          </p:nvPr>
        </p:nvSpPr>
        <p:spPr>
          <a:xfrm>
            <a:off x="634483" y="1634119"/>
            <a:ext cx="8263332" cy="4580069"/>
          </a:xfrm>
        </p:spPr>
        <p:txBody>
          <a:bodyPr/>
          <a:lstStyle/>
          <a:p>
            <a:pPr>
              <a:spcAft>
                <a:spcPts val="1200"/>
              </a:spcAft>
            </a:pPr>
            <a:r>
              <a:rPr lang="fr-BE" dirty="0"/>
              <a:t>Nouvelle maladie professionnelle 1.609 (A.R. pas encore publié)</a:t>
            </a:r>
          </a:p>
          <a:p>
            <a:pPr>
              <a:spcAft>
                <a:spcPts val="1200"/>
              </a:spcAft>
            </a:pPr>
            <a:r>
              <a:rPr lang="fr-BE" dirty="0"/>
              <a:t>Lumière du soleil : infrarouge - lumière visible - UV</a:t>
            </a:r>
          </a:p>
          <a:p>
            <a:pPr>
              <a:spcAft>
                <a:spcPts val="1200"/>
              </a:spcAft>
            </a:pPr>
            <a:r>
              <a:rPr lang="fr-BE" dirty="0"/>
              <a:t>Effets nocifs de la lumière du soleil au niveau de la peau</a:t>
            </a:r>
          </a:p>
          <a:p>
            <a:pPr>
              <a:spcAft>
                <a:spcPts val="1200"/>
              </a:spcAft>
            </a:pPr>
            <a:r>
              <a:rPr lang="fr-BE" dirty="0"/>
              <a:t>Lésions cutanées pré-malignes et malignes provoquées par les UV</a:t>
            </a:r>
          </a:p>
          <a:p>
            <a:pPr>
              <a:spcAft>
                <a:spcPts val="1200"/>
              </a:spcAft>
            </a:pPr>
            <a:r>
              <a:rPr lang="fr-BE" dirty="0"/>
              <a:t>Cancer de la peau causé par un rayonnement UV naturel comme maladie professionnelle : définition et critères</a:t>
            </a:r>
          </a:p>
          <a:p>
            <a:pPr>
              <a:spcAft>
                <a:spcPts val="1200"/>
              </a:spcAft>
            </a:pPr>
            <a:r>
              <a:rPr lang="fr-BE" dirty="0"/>
              <a:t>Discussion / questions</a:t>
            </a:r>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2</a:t>
            </a:fld>
            <a:endParaRPr lang="fr-BE" dirty="0"/>
          </a:p>
        </p:txBody>
      </p:sp>
    </p:spTree>
    <p:extLst>
      <p:ext uri="{BB962C8B-B14F-4D97-AF65-F5344CB8AC3E}">
        <p14:creationId xmlns:p14="http://schemas.microsoft.com/office/powerpoint/2010/main" val="306067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886" y="82554"/>
            <a:ext cx="7259215" cy="1143000"/>
          </a:xfrm>
        </p:spPr>
        <p:txBody>
          <a:bodyPr/>
          <a:lstStyle/>
          <a:p>
            <a:pPr>
              <a:spcAft>
                <a:spcPts val="1200"/>
              </a:spcAft>
            </a:pPr>
            <a:r>
              <a:rPr lang="fr-BE" sz="2800" dirty="0"/>
              <a:t>Cancer de la peau causé par un rayonnement UV naturel comme maladie professionnelle : Définition et critères</a:t>
            </a:r>
            <a:endParaRPr lang="nl-BE" sz="2800"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20</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2" y="1634119"/>
            <a:ext cx="8602823" cy="480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Critères d’exposition :</a:t>
            </a:r>
            <a:br>
              <a:rPr lang="fr-BE" kern="0" dirty="0"/>
            </a:br>
            <a:br>
              <a:rPr lang="fr-BE" kern="0" dirty="0"/>
            </a:br>
            <a:r>
              <a:rPr lang="fr-BE" sz="2000" kern="0" dirty="0"/>
              <a:t>- professions extérieures typiques (agriculteur, couvreur, pêcheur,</a:t>
            </a:r>
            <a:br>
              <a:rPr lang="fr-BE" sz="2000" kern="0" dirty="0"/>
            </a:br>
            <a:r>
              <a:rPr lang="fr-BE" sz="2000" kern="0" dirty="0"/>
              <a:t>   chantiers routiers, construction métallique, horticulture, bûcheron, …)</a:t>
            </a:r>
            <a:br>
              <a:rPr lang="fr-BE" sz="2000" kern="0" dirty="0"/>
            </a:br>
            <a:br>
              <a:rPr lang="fr-BE" sz="2000" kern="0" dirty="0"/>
            </a:br>
            <a:r>
              <a:rPr lang="fr-BE" sz="2000" kern="0" dirty="0"/>
              <a:t>- &gt; 20.000 heures de travail extérieur cumulatif entre le 1er mai et le 30 septembre (dans la pratique : +/- 25 ans à temps plein)</a:t>
            </a:r>
            <a:br>
              <a:rPr lang="fr-BE" sz="2000" kern="0" dirty="0"/>
            </a:br>
            <a:br>
              <a:rPr lang="fr-BE" sz="2000" kern="0" dirty="0"/>
            </a:br>
            <a:r>
              <a:rPr lang="fr-BE" sz="2000" kern="0" dirty="0"/>
              <a:t>- la condition de la dose sur une durée de vie doit être remplie au moment où les kératoses actiniques sont constatées</a:t>
            </a:r>
          </a:p>
        </p:txBody>
      </p:sp>
    </p:spTree>
    <p:extLst>
      <p:ext uri="{BB962C8B-B14F-4D97-AF65-F5344CB8AC3E}">
        <p14:creationId xmlns:p14="http://schemas.microsoft.com/office/powerpoint/2010/main" val="403791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886" y="82554"/>
            <a:ext cx="7259215" cy="1143000"/>
          </a:xfrm>
        </p:spPr>
        <p:txBody>
          <a:bodyPr/>
          <a:lstStyle/>
          <a:p>
            <a:pPr>
              <a:spcAft>
                <a:spcPts val="1200"/>
              </a:spcAft>
            </a:pPr>
            <a:r>
              <a:rPr lang="fr-BE" dirty="0"/>
              <a:t>Questions ?</a:t>
            </a:r>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21</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Tree>
    <p:extLst>
      <p:ext uri="{BB962C8B-B14F-4D97-AF65-F5344CB8AC3E}">
        <p14:creationId xmlns:p14="http://schemas.microsoft.com/office/powerpoint/2010/main" val="423517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176" y="129209"/>
            <a:ext cx="5607697" cy="1143000"/>
          </a:xfrm>
        </p:spPr>
        <p:txBody>
          <a:bodyPr/>
          <a:lstStyle/>
          <a:p>
            <a:r>
              <a:rPr lang="fr-BE" dirty="0"/>
              <a:t>Nouvelle maladie professionnelle 1.609</a:t>
            </a:r>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3</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597160" y="2287262"/>
            <a:ext cx="7679093" cy="3096501"/>
          </a:xfrm>
          <a:prstGeom prst="rect">
            <a:avLst/>
          </a:prstGeom>
          <a:ln w="9525">
            <a:solidFill>
              <a:schemeClr val="accent1"/>
            </a:solidFill>
            <a:miter lim="800000"/>
            <a:headEnd/>
            <a:tailEnd/>
          </a:ln>
          <a:effectLst>
            <a:outerShdw blurRad="50800" dist="38100" dir="2700000" sx="101000" sy="101000" algn="tl" rotWithShape="0">
              <a:prstClr val="black">
                <a:alpha val="40000"/>
              </a:prstClr>
            </a:outerShdw>
          </a:effectLst>
        </p:spPr>
        <p:style>
          <a:lnRef idx="0">
            <a:scrgbClr r="0" g="0" b="0"/>
          </a:lnRef>
          <a:fillRef idx="1001">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marL="0" indent="0">
              <a:spcAft>
                <a:spcPts val="1200"/>
              </a:spcAft>
              <a:buNone/>
            </a:pPr>
            <a:r>
              <a:rPr lang="fr-BE" i="1" kern="0" dirty="0"/>
              <a:t>« Kératoses actiniques multiples provoquées par une exposition professionnelle au rayonnement ultraviolet naturel et développées pendant l’exposition au risque professionnel, et carcinomes spinocellulaires </a:t>
            </a:r>
            <a:r>
              <a:rPr lang="fr-BE" i="1" kern="0" dirty="0"/>
              <a:t>de la peau </a:t>
            </a:r>
            <a:r>
              <a:rPr lang="fr-BE" i="1" kern="0" dirty="0"/>
              <a:t>(carcinome épidermoïde cutané) provoqués par une exposition professionnelle au rayonnement ultraviolet naturel et </a:t>
            </a:r>
            <a:r>
              <a:rPr lang="fr-BE" i="1" kern="0" dirty="0"/>
              <a:t>développés sur l</a:t>
            </a:r>
            <a:r>
              <a:rPr lang="fr-BE" i="1" kern="0" dirty="0"/>
              <a:t>es kératoses actiniques multiples précitées</a:t>
            </a:r>
            <a:r>
              <a:rPr lang="fr-BE" kern="0" dirty="0"/>
              <a:t>. »</a:t>
            </a:r>
          </a:p>
        </p:txBody>
      </p:sp>
    </p:spTree>
    <p:extLst>
      <p:ext uri="{BB962C8B-B14F-4D97-AF65-F5344CB8AC3E}">
        <p14:creationId xmlns:p14="http://schemas.microsoft.com/office/powerpoint/2010/main" val="413286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538" y="203856"/>
            <a:ext cx="7697754" cy="1143000"/>
          </a:xfrm>
        </p:spPr>
        <p:txBody>
          <a:bodyPr/>
          <a:lstStyle/>
          <a:p>
            <a:pPr>
              <a:spcAft>
                <a:spcPts val="1200"/>
              </a:spcAft>
            </a:pPr>
            <a:r>
              <a:rPr lang="fr-BE" dirty="0"/>
              <a:t>Lumière du soleil : </a:t>
            </a:r>
            <a:br>
              <a:rPr lang="fr-BE" dirty="0"/>
            </a:br>
            <a:r>
              <a:rPr lang="fr-BE" dirty="0"/>
              <a:t>infrarouge - lumière visible - UV</a:t>
            </a:r>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4</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Lumière </a:t>
            </a:r>
          </a:p>
          <a:p>
            <a:pPr marL="0" indent="0">
              <a:spcAft>
                <a:spcPts val="1200"/>
              </a:spcAft>
              <a:buNone/>
            </a:pPr>
            <a:r>
              <a:rPr lang="fr-BE" kern="0" dirty="0"/>
              <a:t>    du soleil</a:t>
            </a:r>
            <a:br>
              <a:rPr lang="fr-BE" kern="0" dirty="0"/>
            </a:br>
            <a:br>
              <a:rPr lang="fr-BE" kern="0" dirty="0"/>
            </a:br>
            <a:br>
              <a:rPr lang="fr-BE" kern="0" dirty="0"/>
            </a:br>
            <a:br>
              <a:rPr lang="fr-BE" kern="0" dirty="0"/>
            </a:br>
            <a:endParaRPr lang="fr-BE" kern="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192" y="1668152"/>
            <a:ext cx="5867400" cy="329946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03" y="4030155"/>
            <a:ext cx="2286000" cy="228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538" y="203856"/>
            <a:ext cx="7697754" cy="1143000"/>
          </a:xfrm>
        </p:spPr>
        <p:txBody>
          <a:bodyPr/>
          <a:lstStyle/>
          <a:p>
            <a:pPr>
              <a:spcAft>
                <a:spcPts val="1200"/>
              </a:spcAft>
            </a:pPr>
            <a:r>
              <a:rPr lang="fr-BE" dirty="0"/>
              <a:t>Lumière du soleil : </a:t>
            </a:r>
            <a:br>
              <a:rPr lang="fr-BE" dirty="0"/>
            </a:br>
            <a:r>
              <a:rPr lang="fr-BE" dirty="0"/>
              <a:t>infrarouge - lumière visible - UV</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5</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Le spectre électromagnétique de la lumière visible :</a:t>
            </a:r>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13991"/>
          <a:stretch/>
        </p:blipFill>
        <p:spPr>
          <a:xfrm>
            <a:off x="1712034" y="2718800"/>
            <a:ext cx="6240780" cy="3376070"/>
          </a:xfrm>
          <a:prstGeom prst="rect">
            <a:avLst/>
          </a:prstGeom>
        </p:spPr>
      </p:pic>
    </p:spTree>
    <p:extLst>
      <p:ext uri="{BB962C8B-B14F-4D97-AF65-F5344CB8AC3E}">
        <p14:creationId xmlns:p14="http://schemas.microsoft.com/office/powerpoint/2010/main" val="328116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538" y="203856"/>
            <a:ext cx="7697754" cy="1143000"/>
          </a:xfrm>
        </p:spPr>
        <p:txBody>
          <a:bodyPr/>
          <a:lstStyle/>
          <a:p>
            <a:pPr>
              <a:spcAft>
                <a:spcPts val="1200"/>
              </a:spcAft>
            </a:pPr>
            <a:r>
              <a:rPr lang="fr-BE" dirty="0"/>
              <a:t>Lumière du soleil :</a:t>
            </a:r>
            <a:br>
              <a:rPr lang="fr-BE" dirty="0"/>
            </a:br>
            <a:r>
              <a:rPr lang="fr-BE" dirty="0"/>
              <a:t>infrarouge - lumière visible - UV</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6</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Infrarouge : Chaleur</a:t>
            </a:r>
          </a:p>
          <a:p>
            <a:pPr>
              <a:spcAft>
                <a:spcPts val="1200"/>
              </a:spcAft>
            </a:pPr>
            <a:r>
              <a:rPr lang="fr-BE" kern="0" dirty="0"/>
              <a:t>Lumière visible</a:t>
            </a:r>
          </a:p>
          <a:p>
            <a:pPr>
              <a:spcAft>
                <a:spcPts val="1200"/>
              </a:spcAft>
            </a:pPr>
            <a:r>
              <a:rPr lang="fr-BE" kern="0" dirty="0"/>
              <a:t>Les UV : hautement énergétiques, ondes courtes, nocifs</a:t>
            </a:r>
          </a:p>
          <a:p>
            <a:pPr lvl="1">
              <a:spcAft>
                <a:spcPts val="1200"/>
              </a:spcAft>
            </a:pPr>
            <a:r>
              <a:rPr lang="fr-BE" kern="0" dirty="0"/>
              <a:t>UV-A : les moins filtrés par l’atmosphère</a:t>
            </a:r>
            <a:br>
              <a:rPr lang="fr-BE" kern="0" dirty="0"/>
            </a:br>
            <a:r>
              <a:rPr lang="fr-BE" kern="0" dirty="0"/>
              <a:t>longueur d’onde la plus longue, les plus pénétrants, les moins nocifs</a:t>
            </a:r>
          </a:p>
          <a:p>
            <a:pPr lvl="1">
              <a:spcAft>
                <a:spcPts val="1200"/>
              </a:spcAft>
            </a:pPr>
            <a:r>
              <a:rPr lang="fr-BE" kern="0" dirty="0"/>
              <a:t>UV-B : partiellement filtrés, moins pénétrants, plus nocifs</a:t>
            </a:r>
          </a:p>
          <a:p>
            <a:pPr lvl="1">
              <a:spcAft>
                <a:spcPts val="1200"/>
              </a:spcAft>
            </a:pPr>
            <a:r>
              <a:rPr lang="fr-BE" kern="0" dirty="0"/>
              <a:t>UV-C : totalement filtrés </a:t>
            </a:r>
            <a:r>
              <a:rPr lang="fr-BE" kern="0" dirty="0"/>
              <a:t>par l’atmosphère</a:t>
            </a:r>
            <a:r>
              <a:rPr lang="fr-BE" kern="0" dirty="0"/>
              <a:t> </a:t>
            </a:r>
          </a:p>
        </p:txBody>
      </p:sp>
    </p:spTree>
    <p:extLst>
      <p:ext uri="{BB962C8B-B14F-4D97-AF65-F5344CB8AC3E}">
        <p14:creationId xmlns:p14="http://schemas.microsoft.com/office/powerpoint/2010/main" val="346985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 8"/>
          <p:cNvSpPr/>
          <p:nvPr/>
        </p:nvSpPr>
        <p:spPr>
          <a:xfrm>
            <a:off x="996250" y="3659479"/>
            <a:ext cx="1539551" cy="1509681"/>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el 1"/>
          <p:cNvSpPr>
            <a:spLocks noGrp="1"/>
          </p:cNvSpPr>
          <p:nvPr>
            <p:ph type="title"/>
          </p:nvPr>
        </p:nvSpPr>
        <p:spPr>
          <a:xfrm>
            <a:off x="438538" y="203856"/>
            <a:ext cx="7697754" cy="1143000"/>
          </a:xfrm>
        </p:spPr>
        <p:txBody>
          <a:bodyPr/>
          <a:lstStyle/>
          <a:p>
            <a:pPr>
              <a:spcAft>
                <a:spcPts val="1200"/>
              </a:spcAft>
            </a:pPr>
            <a:r>
              <a:rPr lang="fr-BE" dirty="0"/>
              <a:t>Lumière du soleil : infrarouge – lumière visible - UV</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7</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Infrarouge : Chaleur</a:t>
            </a:r>
            <a:endParaRPr lang="nl-BE" kern="0" dirty="0"/>
          </a:p>
          <a:p>
            <a:pPr>
              <a:spcAft>
                <a:spcPts val="1200"/>
              </a:spcAft>
            </a:pPr>
            <a:r>
              <a:rPr lang="fr-BE" kern="0" dirty="0"/>
              <a:t>Lumière visible</a:t>
            </a:r>
            <a:endParaRPr lang="nl-BE" kern="0" dirty="0"/>
          </a:p>
          <a:p>
            <a:pPr>
              <a:spcAft>
                <a:spcPts val="1200"/>
              </a:spcAft>
            </a:pPr>
            <a:r>
              <a:rPr lang="fr-BE" kern="0" dirty="0"/>
              <a:t>Les UV : hautement énergétiques, ondes courtes, nocifs</a:t>
            </a:r>
            <a:endParaRPr lang="nl-BE" kern="0" dirty="0"/>
          </a:p>
          <a:p>
            <a:pPr lvl="1">
              <a:spcAft>
                <a:spcPts val="1200"/>
              </a:spcAft>
            </a:pPr>
            <a:r>
              <a:rPr lang="fr-BE" kern="0" dirty="0"/>
              <a:t>UV-A : les moins filtrés par l’atmosphère, longueur d’onde la plus longue, les plus pénétrants, les moins nocifs</a:t>
            </a:r>
          </a:p>
          <a:p>
            <a:pPr lvl="1">
              <a:spcAft>
                <a:spcPts val="1200"/>
              </a:spcAft>
            </a:pPr>
            <a:r>
              <a:rPr lang="nl-BE" b="1" kern="0" dirty="0">
                <a:solidFill>
                  <a:srgbClr val="FF0000"/>
                </a:solidFill>
              </a:rPr>
              <a:t>UV-B :</a:t>
            </a:r>
            <a:r>
              <a:rPr lang="nl-BE" kern="0" dirty="0"/>
              <a:t> </a:t>
            </a:r>
            <a:r>
              <a:rPr lang="fr-BE" kern="0" dirty="0"/>
              <a:t>partiellement filtrés, moins pénétrants, plus nocifs</a:t>
            </a:r>
            <a:endParaRPr lang="nl-BE" kern="0" dirty="0"/>
          </a:p>
          <a:p>
            <a:pPr lvl="1">
              <a:spcAft>
                <a:spcPts val="1200"/>
              </a:spcAft>
            </a:pPr>
            <a:r>
              <a:rPr lang="nl-BE" kern="0" dirty="0"/>
              <a:t>UV-C : </a:t>
            </a:r>
            <a:r>
              <a:rPr lang="fr-BE" kern="0" dirty="0"/>
              <a:t>presque </a:t>
            </a:r>
            <a:r>
              <a:rPr lang="fr-BE" kern="0" dirty="0"/>
              <a:t>totalement filtrés par l’atmosphère</a:t>
            </a:r>
            <a:endParaRPr lang="nl-BE" kern="0" dirty="0"/>
          </a:p>
        </p:txBody>
      </p:sp>
    </p:spTree>
    <p:extLst>
      <p:ext uri="{BB962C8B-B14F-4D97-AF65-F5344CB8AC3E}">
        <p14:creationId xmlns:p14="http://schemas.microsoft.com/office/powerpoint/2010/main" val="413494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Effets nocifs de la lumière du soleil au niveau de la peau</a:t>
            </a:r>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8</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Importance de la couleur de peau et du phototype</a:t>
            </a:r>
            <a:br>
              <a:rPr lang="fr-BE" kern="0" dirty="0"/>
            </a:br>
            <a:br>
              <a:rPr lang="fr-BE" kern="0" dirty="0"/>
            </a:br>
            <a:r>
              <a:rPr lang="fr-BE" kern="0" dirty="0"/>
              <a:t>Phototypes I -&gt;  VI</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76" y="2157685"/>
            <a:ext cx="4027170" cy="4047172"/>
          </a:xfrm>
          <a:prstGeom prst="rect">
            <a:avLst/>
          </a:prstGeom>
        </p:spPr>
      </p:pic>
    </p:spTree>
    <p:extLst>
      <p:ext uri="{BB962C8B-B14F-4D97-AF65-F5344CB8AC3E}">
        <p14:creationId xmlns:p14="http://schemas.microsoft.com/office/powerpoint/2010/main" val="267189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482" y="115238"/>
            <a:ext cx="6890267" cy="1143000"/>
          </a:xfrm>
        </p:spPr>
        <p:txBody>
          <a:bodyPr/>
          <a:lstStyle/>
          <a:p>
            <a:pPr>
              <a:spcAft>
                <a:spcPts val="1200"/>
              </a:spcAft>
            </a:pPr>
            <a:r>
              <a:rPr lang="fr-BE" dirty="0"/>
              <a:t>Effets nocifs de la lumière du soleil au niveau de la peau</a:t>
            </a:r>
            <a:endParaRPr lang="nl-BE" dirty="0"/>
          </a:p>
        </p:txBody>
      </p:sp>
      <p:sp>
        <p:nvSpPr>
          <p:cNvPr id="3" name="Tijdelijke aanduiding voor inhoud 2"/>
          <p:cNvSpPr>
            <a:spLocks noGrp="1"/>
          </p:cNvSpPr>
          <p:nvPr>
            <p:ph idx="1"/>
          </p:nvPr>
        </p:nvSpPr>
        <p:spPr>
          <a:xfrm>
            <a:off x="331076" y="3846090"/>
            <a:ext cx="8440615" cy="5028279"/>
          </a:xfrm>
        </p:spPr>
        <p:txBody>
          <a:bodyPr/>
          <a:lstStyle/>
          <a:p>
            <a:endParaRPr lang="nl-BE" sz="2000" dirty="0"/>
          </a:p>
          <a:p>
            <a:pPr lvl="2"/>
            <a:endParaRPr lang="nl-BE" sz="2000" dirty="0"/>
          </a:p>
        </p:txBody>
      </p:sp>
      <p:sp>
        <p:nvSpPr>
          <p:cNvPr id="4" name="Tijdelijke aanduiding voor dianummer 3"/>
          <p:cNvSpPr>
            <a:spLocks noGrp="1"/>
          </p:cNvSpPr>
          <p:nvPr>
            <p:ph type="sldNum" sz="quarter" idx="10"/>
          </p:nvPr>
        </p:nvSpPr>
        <p:spPr/>
        <p:txBody>
          <a:bodyPr/>
          <a:lstStyle/>
          <a:p>
            <a:fld id="{2551B254-9059-4433-89E5-96BA0DD134BE}" type="slidenum">
              <a:rPr lang="fr-BE" smtClean="0"/>
              <a:pPr/>
              <a:t>9</a:t>
            </a:fld>
            <a:endParaRPr lang="fr-BE" dirty="0"/>
          </a:p>
        </p:txBody>
      </p:sp>
      <p:sp>
        <p:nvSpPr>
          <p:cNvPr id="7" name="Tekstvak 6"/>
          <p:cNvSpPr txBox="1"/>
          <p:nvPr/>
        </p:nvSpPr>
        <p:spPr>
          <a:xfrm>
            <a:off x="4437119" y="2385882"/>
            <a:ext cx="2005677" cy="1631216"/>
          </a:xfrm>
          <a:prstGeom prst="rect">
            <a:avLst/>
          </a:prstGeom>
          <a:noFill/>
        </p:spPr>
        <p:txBody>
          <a:bodyPr wrap="none" rtlCol="0">
            <a:spAutoFit/>
          </a:bodyPr>
          <a:lstStyle/>
          <a:p>
            <a:pPr marL="342900" indent="-342900">
              <a:buAutoNum type="arabicPlain"/>
            </a:pPr>
            <a:r>
              <a:rPr lang="fr-BE" dirty="0">
                <a:solidFill>
                  <a:schemeClr val="bg1"/>
                </a:solidFill>
              </a:rPr>
              <a:t>                     2</a:t>
            </a:r>
          </a:p>
          <a:p>
            <a:pPr marL="342900" indent="-342900">
              <a:buAutoNum type="arabicPlain"/>
            </a:pPr>
            <a:endParaRPr lang="fr-BE" dirty="0">
              <a:solidFill>
                <a:schemeClr val="bg1"/>
              </a:solidFill>
            </a:endParaRPr>
          </a:p>
          <a:p>
            <a:pPr marL="342900" indent="-342900">
              <a:buAutoNum type="arabicPlain"/>
            </a:pPr>
            <a:endParaRPr lang="fr-BE" dirty="0">
              <a:solidFill>
                <a:schemeClr val="bg1"/>
              </a:solidFill>
            </a:endParaRPr>
          </a:p>
          <a:p>
            <a:pPr marL="342900" indent="-342900"/>
            <a:endParaRPr lang="fr-BE" dirty="0">
              <a:solidFill>
                <a:schemeClr val="bg1"/>
              </a:solidFill>
            </a:endParaRPr>
          </a:p>
          <a:p>
            <a:pPr marL="342900" indent="-342900"/>
            <a:endParaRPr lang="fr-BE" sz="1000" dirty="0">
              <a:solidFill>
                <a:schemeClr val="bg1"/>
              </a:solidFill>
            </a:endParaRPr>
          </a:p>
          <a:p>
            <a:pPr marL="342900" indent="-342900"/>
            <a:r>
              <a:rPr lang="fr-BE" dirty="0">
                <a:solidFill>
                  <a:schemeClr val="bg1"/>
                </a:solidFill>
              </a:rPr>
              <a:t>3                        4</a:t>
            </a:r>
          </a:p>
        </p:txBody>
      </p:sp>
      <p:sp>
        <p:nvSpPr>
          <p:cNvPr id="10" name="Tijdelijke aanduiding voor inhoud 2"/>
          <p:cNvSpPr txBox="1">
            <a:spLocks/>
          </p:cNvSpPr>
          <p:nvPr/>
        </p:nvSpPr>
        <p:spPr bwMode="auto">
          <a:xfrm>
            <a:off x="634483" y="1634119"/>
            <a:ext cx="8263332" cy="457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Font typeface="Wingdings 2" pitchFamily="18" charset="2"/>
              <a:buChar char="¡"/>
              <a:defRPr sz="2400" baseline="0">
                <a:solidFill>
                  <a:srgbClr val="000099"/>
                </a:solidFill>
                <a:latin typeface="+mn-lt"/>
                <a:ea typeface="+mn-ea"/>
                <a:cs typeface="+mn-cs"/>
              </a:defRPr>
            </a:lvl1pPr>
            <a:lvl2pPr marL="742950" indent="-285750" algn="l" rtl="0" eaLnBrk="1" fontAlgn="base" hangingPunct="1">
              <a:spcBef>
                <a:spcPct val="20000"/>
              </a:spcBef>
              <a:spcAft>
                <a:spcPct val="0"/>
              </a:spcAft>
              <a:buClr>
                <a:srgbClr val="009900"/>
              </a:buClr>
              <a:buFont typeface="Wingdings 2" pitchFamily="18" charset="2"/>
              <a:buChar char="¡"/>
              <a:defRPr sz="2000" baseline="0">
                <a:solidFill>
                  <a:srgbClr val="000099"/>
                </a:solidFill>
                <a:latin typeface="+mn-lt"/>
              </a:defRPr>
            </a:lvl2pPr>
            <a:lvl3pPr marL="1143000" indent="-228600" algn="l" rtl="0" eaLnBrk="1" fontAlgn="base" hangingPunct="1">
              <a:spcBef>
                <a:spcPct val="20000"/>
              </a:spcBef>
              <a:spcAft>
                <a:spcPct val="0"/>
              </a:spcAft>
              <a:buClr>
                <a:srgbClr val="FF9900"/>
              </a:buClr>
              <a:buFont typeface="Wingdings 2" pitchFamily="18" charset="2"/>
              <a:buChar char="¡"/>
              <a:defRPr sz="1800" baseline="0">
                <a:solidFill>
                  <a:srgbClr val="000099"/>
                </a:solidFill>
                <a:latin typeface="+mn-lt"/>
              </a:defRPr>
            </a:lvl3pPr>
            <a:lvl4pPr marL="1600200" indent="-228600" algn="l" rtl="0" eaLnBrk="1" fontAlgn="base" hangingPunct="1">
              <a:spcBef>
                <a:spcPct val="20000"/>
              </a:spcBef>
              <a:spcAft>
                <a:spcPct val="0"/>
              </a:spcAft>
              <a:buClr>
                <a:srgbClr val="FF0000"/>
              </a:buClr>
              <a:buFont typeface="Wingdings 2" pitchFamily="18" charset="2"/>
              <a:buChar char="¡"/>
              <a:defRPr sz="1600" baseline="0">
                <a:solidFill>
                  <a:srgbClr val="000099"/>
                </a:solidFill>
                <a:latin typeface="+mn-lt"/>
              </a:defRPr>
            </a:lvl4pPr>
            <a:lvl5pPr marL="2057400" indent="-228600" algn="l" rtl="0" eaLnBrk="1" fontAlgn="base" hangingPunct="1">
              <a:spcBef>
                <a:spcPct val="20000"/>
              </a:spcBef>
              <a:spcAft>
                <a:spcPct val="0"/>
              </a:spcAft>
              <a:buClr>
                <a:srgbClr val="0000CC"/>
              </a:buClr>
              <a:buFont typeface="Wingdings 2" pitchFamily="18" charset="2"/>
              <a:buChar char="¡"/>
              <a:defRPr sz="1600" baseline="0">
                <a:solidFill>
                  <a:srgbClr val="000099"/>
                </a:solidFill>
                <a:latin typeface="+mn-lt"/>
              </a:defRPr>
            </a:lvl5pPr>
            <a:lvl6pPr marL="25146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6pPr>
            <a:lvl7pPr marL="29718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7pPr>
            <a:lvl8pPr marL="34290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8pPr>
            <a:lvl9pPr marL="3886200" indent="-228600" algn="l" rtl="0" eaLnBrk="1" fontAlgn="base" hangingPunct="1">
              <a:spcBef>
                <a:spcPct val="20000"/>
              </a:spcBef>
              <a:spcAft>
                <a:spcPct val="0"/>
              </a:spcAft>
              <a:buClr>
                <a:srgbClr val="0000CC"/>
              </a:buClr>
              <a:buFont typeface="Wingdings 2" pitchFamily="18" charset="2"/>
              <a:buChar char="¡"/>
              <a:defRPr sz="2000">
                <a:solidFill>
                  <a:srgbClr val="000099"/>
                </a:solidFill>
                <a:latin typeface="+mn-lt"/>
              </a:defRPr>
            </a:lvl9pPr>
          </a:lstStyle>
          <a:p>
            <a:pPr>
              <a:spcAft>
                <a:spcPts val="1200"/>
              </a:spcAft>
            </a:pPr>
            <a:r>
              <a:rPr lang="fr-BE" kern="0" dirty="0"/>
              <a:t>Incidence du degré de latitude</a:t>
            </a:r>
            <a:br>
              <a:rPr lang="fr-BE" kern="0" dirty="0"/>
            </a:br>
            <a:br>
              <a:rPr lang="fr-BE" kern="0" dirty="0"/>
            </a:br>
            <a:endParaRPr lang="fr-BE" kern="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823" y="2468771"/>
            <a:ext cx="5151120" cy="3657600"/>
          </a:xfrm>
          <a:prstGeom prst="rect">
            <a:avLst/>
          </a:prstGeom>
        </p:spPr>
      </p:pic>
    </p:spTree>
    <p:extLst>
      <p:ext uri="{BB962C8B-B14F-4D97-AF65-F5344CB8AC3E}">
        <p14:creationId xmlns:p14="http://schemas.microsoft.com/office/powerpoint/2010/main" val="1220010756"/>
      </p:ext>
    </p:extLst>
  </p:cSld>
  <p:clrMapOvr>
    <a:masterClrMapping/>
  </p:clrMapOvr>
</p:sld>
</file>

<file path=ppt/theme/theme1.xml><?xml version="1.0" encoding="utf-8"?>
<a:theme xmlns:a="http://schemas.openxmlformats.org/drawingml/2006/main" name="FBZ Sjabloon 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613</Words>
  <Application>Microsoft Office PowerPoint</Application>
  <PresentationFormat>Affichage à l'écran (4:3)</PresentationFormat>
  <Paragraphs>239</Paragraphs>
  <Slides>21</Slides>
  <Notes>20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Wingdings 2</vt:lpstr>
      <vt:lpstr>FBZ Sjabloon 2</vt:lpstr>
      <vt:lpstr>Cancer de la peau causé par un  rayonnement  ultraviolet naturel  dr G. Verrijdt </vt:lpstr>
      <vt:lpstr>Table des matières</vt:lpstr>
      <vt:lpstr>Nouvelle maladie professionnelle 1.609</vt:lpstr>
      <vt:lpstr>Lumière du soleil :  infrarouge - lumière visible - UV</vt:lpstr>
      <vt:lpstr>Lumière du soleil :  infrarouge - lumière visible - UV</vt:lpstr>
      <vt:lpstr>Lumière du soleil : infrarouge - lumière visible - UV</vt:lpstr>
      <vt:lpstr>Lumière du soleil : infrarouge – lumière visible - UV</vt:lpstr>
      <vt:lpstr>Effets nocifs de la lumière du soleil au niveau de la peau</vt:lpstr>
      <vt:lpstr>Effets nocifs de la lumière du soleil au niveau de la peau</vt:lpstr>
      <vt:lpstr>Effets nocifs de la lumière du soleil au niveau de la peau</vt:lpstr>
      <vt:lpstr>Effets nocifs de la lumière du soleil au niveau de la peau</vt:lpstr>
      <vt:lpstr>Effets nocifs de la lumière du soleil au niveau de la peau</vt:lpstr>
      <vt:lpstr>Lésions cutanées pré-malignes et malignes provoquées par les UV</vt:lpstr>
      <vt:lpstr>Lésions cutanées pré-malignes et malignes provoquées par les UV</vt:lpstr>
      <vt:lpstr>Lésions cutanées pré-malignes et malignes provoquées par les UV</vt:lpstr>
      <vt:lpstr>Lésions cutanées pré-malignes et malignes provoquées par les UV</vt:lpstr>
      <vt:lpstr>Cancer de la peau causé par un rayonnement UV naturel comme maladie professionnelle : Définition et critères</vt:lpstr>
      <vt:lpstr> Cancer de la peau causé par un rayonnement UV naturel comme maladie professionnelle : Définition et critères </vt:lpstr>
      <vt:lpstr>Cancer de la peau causé par un rayonnement UV naturel comme maladie professionnelle : Définition et critères</vt:lpstr>
      <vt:lpstr>Cancer de la peau causé par un rayonnement UV naturel comme maladie professionnelle : Définition et critères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2012-11-22T00:18:27Z</dcterms:created>
  <dcterms:modified xsi:type="dcterms:W3CDTF">2016-11-07T10:08:47Z</dcterms:modified>
</cp:coreProperties>
</file>